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kumar Singh" initials="PkS" lastIdx="1" clrIdx="0">
    <p:extLst>
      <p:ext uri="{19B8F6BF-5375-455C-9EA6-DF929625EA0E}">
        <p15:presenceInfo xmlns:p15="http://schemas.microsoft.com/office/powerpoint/2012/main" userId="f631d9f5ec173c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83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800071C-92D4-4C16-A21A-61876B8BF02E}" type="datetimeFigureOut">
              <a:rPr lang="en-IN" smtClean="0"/>
              <a:t>12-11-2020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04648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70430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5689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92808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765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216172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048906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0738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305029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0071C-92D4-4C16-A21A-61876B8BF02E}"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94553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0071C-92D4-4C16-A21A-61876B8BF02E}"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87489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0071C-92D4-4C16-A21A-61876B8BF02E}" type="datetimeFigureOut">
              <a:rPr lang="en-IN" smtClean="0"/>
              <a:t>12-11-2020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75432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0071C-92D4-4C16-A21A-61876B8BF02E}" type="datetimeFigureOut">
              <a:rPr lang="en-IN" smtClean="0"/>
              <a:t>12-11-2020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24779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0071C-92D4-4C16-A21A-61876B8BF02E}" type="datetimeFigureOut">
              <a:rPr lang="en-IN" smtClean="0"/>
              <a:t>12-11-2020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184889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0071C-92D4-4C16-A21A-61876B8BF02E}"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45596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0071C-92D4-4C16-A21A-61876B8BF02E}"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0E51C2-9C58-403A-BF69-6C149C0A057B}" type="slidenum">
              <a:rPr lang="en-IN" smtClean="0"/>
              <a:t>‹#›</a:t>
            </a:fld>
            <a:endParaRPr lang="en-IN"/>
          </a:p>
        </p:txBody>
      </p:sp>
    </p:spTree>
    <p:extLst>
      <p:ext uri="{BB962C8B-B14F-4D97-AF65-F5344CB8AC3E}">
        <p14:creationId xmlns:p14="http://schemas.microsoft.com/office/powerpoint/2010/main" val="209057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800071C-92D4-4C16-A21A-61876B8BF02E}" type="datetimeFigureOut">
              <a:rPr lang="en-IN" smtClean="0"/>
              <a:t>12-11-2020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E0E51C2-9C58-403A-BF69-6C149C0A057B}" type="slidenum">
              <a:rPr lang="en-IN" smtClean="0"/>
              <a:t>‹#›</a:t>
            </a:fld>
            <a:endParaRPr lang="en-IN"/>
          </a:p>
        </p:txBody>
      </p:sp>
    </p:spTree>
    <p:extLst>
      <p:ext uri="{BB962C8B-B14F-4D97-AF65-F5344CB8AC3E}">
        <p14:creationId xmlns:p14="http://schemas.microsoft.com/office/powerpoint/2010/main" val="10763205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7F0C-1619-451B-86BB-2ADD205C7AA5}"/>
              </a:ext>
            </a:extLst>
          </p:cNvPr>
          <p:cNvSpPr>
            <a:spLocks noGrp="1"/>
          </p:cNvSpPr>
          <p:nvPr>
            <p:ph type="ctrTitle"/>
          </p:nvPr>
        </p:nvSpPr>
        <p:spPr>
          <a:xfrm>
            <a:off x="832513" y="153538"/>
            <a:ext cx="8001000" cy="3162868"/>
          </a:xfrm>
        </p:spPr>
        <p:txBody>
          <a:bodyPr/>
          <a:lstStyle/>
          <a:p>
            <a:r>
              <a:rPr lang="en-US" dirty="0">
                <a:solidFill>
                  <a:schemeClr val="accent3">
                    <a:lumMod val="20000"/>
                    <a:lumOff val="80000"/>
                  </a:schemeClr>
                </a:solidFill>
              </a:rPr>
              <a:t>MICRO CREDIT finance PROJECT on Telecom</a:t>
            </a:r>
            <a:endParaRPr lang="en-IN" dirty="0">
              <a:solidFill>
                <a:schemeClr val="accent3">
                  <a:lumMod val="20000"/>
                  <a:lumOff val="80000"/>
                </a:schemeClr>
              </a:solidFill>
            </a:endParaRPr>
          </a:p>
        </p:txBody>
      </p:sp>
      <p:sp>
        <p:nvSpPr>
          <p:cNvPr id="3" name="Subtitle 2">
            <a:extLst>
              <a:ext uri="{FF2B5EF4-FFF2-40B4-BE49-F238E27FC236}">
                <a16:creationId xmlns:a16="http://schemas.microsoft.com/office/drawing/2014/main" id="{6C47F53D-4E9D-46D4-8AEF-4CC336105DDD}"/>
              </a:ext>
            </a:extLst>
          </p:cNvPr>
          <p:cNvSpPr>
            <a:spLocks noGrp="1"/>
          </p:cNvSpPr>
          <p:nvPr>
            <p:ph type="subTitle" idx="1"/>
          </p:nvPr>
        </p:nvSpPr>
        <p:spPr>
          <a:xfrm>
            <a:off x="5791200" y="4910667"/>
            <a:ext cx="6400800" cy="1947333"/>
          </a:xfrm>
        </p:spPr>
        <p:txBody>
          <a:bodyPr/>
          <a:lstStyle/>
          <a:p>
            <a:endParaRPr lang="en-US" dirty="0"/>
          </a:p>
          <a:p>
            <a:pPr algn="r"/>
            <a:r>
              <a:rPr lang="en-US" dirty="0">
                <a:solidFill>
                  <a:schemeClr val="accent3">
                    <a:lumMod val="20000"/>
                    <a:lumOff val="80000"/>
                  </a:schemeClr>
                </a:solidFill>
              </a:rPr>
              <a:t>Submitted By-</a:t>
            </a:r>
          </a:p>
          <a:p>
            <a:pPr algn="r"/>
            <a:r>
              <a:rPr lang="en-US" dirty="0">
                <a:solidFill>
                  <a:schemeClr val="accent3">
                    <a:lumMod val="20000"/>
                    <a:lumOff val="80000"/>
                  </a:schemeClr>
                </a:solidFill>
              </a:rPr>
              <a:t>Pradeep Kumar Singh</a:t>
            </a:r>
          </a:p>
          <a:p>
            <a:pPr algn="r"/>
            <a:endParaRPr lang="en-US" dirty="0">
              <a:solidFill>
                <a:schemeClr val="accent3">
                  <a:lumMod val="20000"/>
                  <a:lumOff val="80000"/>
                </a:schemeClr>
              </a:solidFill>
            </a:endParaRPr>
          </a:p>
          <a:p>
            <a:pPr algn="r"/>
            <a:endParaRPr lang="en-US" dirty="0"/>
          </a:p>
          <a:p>
            <a:endParaRPr lang="en-IN" dirty="0"/>
          </a:p>
        </p:txBody>
      </p:sp>
    </p:spTree>
    <p:extLst>
      <p:ext uri="{BB962C8B-B14F-4D97-AF65-F5344CB8AC3E}">
        <p14:creationId xmlns:p14="http://schemas.microsoft.com/office/powerpoint/2010/main" val="8305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618-5FC0-4AAE-956A-B1F580D06295}"/>
              </a:ext>
            </a:extLst>
          </p:cNvPr>
          <p:cNvSpPr>
            <a:spLocks noGrp="1"/>
          </p:cNvSpPr>
          <p:nvPr>
            <p:ph type="title"/>
          </p:nvPr>
        </p:nvSpPr>
        <p:spPr/>
        <p:txBody>
          <a:bodyPr/>
          <a:lstStyle/>
          <a:p>
            <a:r>
              <a:rPr lang="en-US" dirty="0">
                <a:solidFill>
                  <a:schemeClr val="accent3">
                    <a:lumMod val="20000"/>
                    <a:lumOff val="80000"/>
                  </a:schemeClr>
                </a:solidFill>
              </a:rPr>
              <a:t>Project details</a:t>
            </a:r>
            <a:endParaRPr lang="en-IN"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123A2E39-4E41-4C6F-90B0-E7EDC02B2F06}"/>
              </a:ext>
            </a:extLst>
          </p:cNvPr>
          <p:cNvSpPr>
            <a:spLocks noGrp="1"/>
          </p:cNvSpPr>
          <p:nvPr>
            <p:ph idx="1"/>
          </p:nvPr>
        </p:nvSpPr>
        <p:spPr/>
        <p:txBody>
          <a:bodyPr/>
          <a:lstStyle/>
          <a:p>
            <a:r>
              <a:rPr lang="en-US" dirty="0">
                <a:solidFill>
                  <a:schemeClr val="accent3">
                    <a:lumMod val="20000"/>
                    <a:lumOff val="80000"/>
                  </a:schemeClr>
                </a:solidFill>
              </a:rPr>
              <a:t>Project Source : </a:t>
            </a:r>
            <a:r>
              <a:rPr lang="en-US" dirty="0" err="1">
                <a:solidFill>
                  <a:schemeClr val="accent3">
                    <a:lumMod val="20000"/>
                    <a:lumOff val="80000"/>
                  </a:schemeClr>
                </a:solidFill>
              </a:rPr>
              <a:t>FlipRobo</a:t>
            </a:r>
            <a:r>
              <a:rPr lang="en-US" dirty="0">
                <a:solidFill>
                  <a:schemeClr val="accent3">
                    <a:lumMod val="20000"/>
                    <a:lumOff val="80000"/>
                  </a:schemeClr>
                </a:solidFill>
              </a:rPr>
              <a:t> Technologies</a:t>
            </a:r>
          </a:p>
          <a:p>
            <a:r>
              <a:rPr lang="en-US" dirty="0">
                <a:solidFill>
                  <a:schemeClr val="accent3">
                    <a:lumMod val="20000"/>
                    <a:lumOff val="80000"/>
                  </a:schemeClr>
                </a:solidFill>
              </a:rPr>
              <a:t>Mentor : </a:t>
            </a:r>
            <a:r>
              <a:rPr lang="en-US" dirty="0" err="1">
                <a:solidFill>
                  <a:schemeClr val="accent3">
                    <a:lumMod val="20000"/>
                    <a:lumOff val="80000"/>
                  </a:schemeClr>
                </a:solidFill>
              </a:rPr>
              <a:t>Astha</a:t>
            </a:r>
            <a:r>
              <a:rPr lang="en-US" dirty="0">
                <a:solidFill>
                  <a:schemeClr val="accent3">
                    <a:lumMod val="20000"/>
                    <a:lumOff val="80000"/>
                  </a:schemeClr>
                </a:solidFill>
              </a:rPr>
              <a:t> Mishra</a:t>
            </a:r>
          </a:p>
          <a:p>
            <a:r>
              <a:rPr lang="en-US" dirty="0">
                <a:solidFill>
                  <a:schemeClr val="accent3">
                    <a:lumMod val="20000"/>
                    <a:lumOff val="80000"/>
                  </a:schemeClr>
                </a:solidFill>
              </a:rPr>
              <a:t>Guidelines taken from : </a:t>
            </a:r>
            <a:r>
              <a:rPr lang="en-US" dirty="0" err="1">
                <a:solidFill>
                  <a:schemeClr val="accent3">
                    <a:lumMod val="20000"/>
                    <a:lumOff val="80000"/>
                  </a:schemeClr>
                </a:solidFill>
              </a:rPr>
              <a:t>Youtube</a:t>
            </a:r>
            <a:r>
              <a:rPr lang="en-US" dirty="0">
                <a:solidFill>
                  <a:schemeClr val="accent3">
                    <a:lumMod val="20000"/>
                    <a:lumOff val="80000"/>
                  </a:schemeClr>
                </a:solidFill>
              </a:rPr>
              <a:t> data Science Channels , Medium. com and </a:t>
            </a:r>
            <a:r>
              <a:rPr lang="en-US" dirty="0" err="1">
                <a:solidFill>
                  <a:schemeClr val="accent3">
                    <a:lumMod val="20000"/>
                    <a:lumOff val="80000"/>
                  </a:schemeClr>
                </a:solidFill>
              </a:rPr>
              <a:t>Kdnuggets</a:t>
            </a:r>
            <a:r>
              <a:rPr lang="en-US" dirty="0">
                <a:solidFill>
                  <a:schemeClr val="accent3">
                    <a:lumMod val="20000"/>
                    <a:lumOff val="80000"/>
                  </a:schemeClr>
                </a:solidFill>
              </a:rPr>
              <a:t>.</a:t>
            </a:r>
          </a:p>
          <a:p>
            <a:r>
              <a:rPr lang="en-US" dirty="0">
                <a:solidFill>
                  <a:schemeClr val="accent3">
                    <a:lumMod val="20000"/>
                    <a:lumOff val="80000"/>
                  </a:schemeClr>
                </a:solidFill>
              </a:rPr>
              <a:t>Platform used : Python Notebook from Google </a:t>
            </a:r>
            <a:r>
              <a:rPr lang="en-US" dirty="0" err="1">
                <a:solidFill>
                  <a:schemeClr val="accent3">
                    <a:lumMod val="20000"/>
                    <a:lumOff val="80000"/>
                  </a:schemeClr>
                </a:solidFill>
              </a:rPr>
              <a:t>Colab</a:t>
            </a:r>
            <a:r>
              <a:rPr lang="en-US" dirty="0">
                <a:solidFill>
                  <a:schemeClr val="accent3">
                    <a:lumMod val="20000"/>
                    <a:lumOff val="80000"/>
                  </a:schemeClr>
                </a:solidFill>
              </a:rPr>
              <a:t>.</a:t>
            </a:r>
          </a:p>
          <a:p>
            <a:r>
              <a:rPr lang="en-US" dirty="0">
                <a:solidFill>
                  <a:schemeClr val="accent3">
                    <a:lumMod val="20000"/>
                    <a:lumOff val="80000"/>
                  </a:schemeClr>
                </a:solidFill>
              </a:rPr>
              <a:t>Libraries Used : </a:t>
            </a:r>
            <a:r>
              <a:rPr lang="en-US" dirty="0" err="1">
                <a:solidFill>
                  <a:schemeClr val="accent3">
                    <a:lumMod val="20000"/>
                    <a:lumOff val="80000"/>
                  </a:schemeClr>
                </a:solidFill>
              </a:rPr>
              <a:t>Pandas,Sklearn,Imblearn,Scipy</a:t>
            </a:r>
            <a:r>
              <a:rPr lang="en-US" dirty="0">
                <a:solidFill>
                  <a:schemeClr val="accent3">
                    <a:lumMod val="20000"/>
                    <a:lumOff val="80000"/>
                  </a:schemeClr>
                </a:solidFill>
              </a:rPr>
              <a:t>, Seaborn, Matplotlib</a:t>
            </a:r>
            <a:endParaRPr lang="en-IN" dirty="0">
              <a:solidFill>
                <a:schemeClr val="accent3">
                  <a:lumMod val="20000"/>
                  <a:lumOff val="80000"/>
                </a:schemeClr>
              </a:solidFill>
            </a:endParaRPr>
          </a:p>
        </p:txBody>
      </p:sp>
    </p:spTree>
    <p:extLst>
      <p:ext uri="{BB962C8B-B14F-4D97-AF65-F5344CB8AC3E}">
        <p14:creationId xmlns:p14="http://schemas.microsoft.com/office/powerpoint/2010/main" val="194020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A7CE-109F-4EDC-A788-859C120CE547}"/>
              </a:ext>
            </a:extLst>
          </p:cNvPr>
          <p:cNvSpPr>
            <a:spLocks noGrp="1"/>
          </p:cNvSpPr>
          <p:nvPr>
            <p:ph type="title"/>
          </p:nvPr>
        </p:nvSpPr>
        <p:spPr/>
        <p:txBody>
          <a:bodyPr/>
          <a:lstStyle/>
          <a:p>
            <a:r>
              <a:rPr lang="en-US" dirty="0">
                <a:solidFill>
                  <a:schemeClr val="accent3">
                    <a:lumMod val="20000"/>
                    <a:lumOff val="80000"/>
                  </a:schemeClr>
                </a:solidFill>
              </a:rPr>
              <a:t>Micro Finance Credit info</a:t>
            </a:r>
            <a:endParaRPr lang="en-IN"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9A297A0F-056F-4D1F-A231-526B4FF4508A}"/>
              </a:ext>
            </a:extLst>
          </p:cNvPr>
          <p:cNvSpPr>
            <a:spLocks noGrp="1"/>
          </p:cNvSpPr>
          <p:nvPr>
            <p:ph idx="1"/>
          </p:nvPr>
        </p:nvSpPr>
        <p:spPr/>
        <p:txBody>
          <a:bodyPr>
            <a:normAutofit/>
          </a:bodyPr>
          <a:lstStyle/>
          <a:p>
            <a:r>
              <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Microfinance is a category of financial services targeting individuals and small businesses who lack access to conventional banking and related services. Microfinance services are designed to reach excluded customers, usually poorer population segments, possibly socially marginalized, or geographically more isolated, and to help them become self-sufficient.</a:t>
            </a:r>
          </a:p>
          <a:p>
            <a:r>
              <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Microfinance was defined initially as the provision of microloans to poor entrepreneurs and small businesses lacking access to credit. The two main mechanisms for the delivery of financial services to such clients were: (1) relationship-based banking for individual entrepreneurs and small businesses and (2) group-based models, where several entrepreneurs come together to apply for loans and other services as a group.</a:t>
            </a:r>
            <a:endParaRPr lang="en-IN" sz="18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9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53B6-DDF5-4F49-9588-D6186DA5B86E}"/>
              </a:ext>
            </a:extLst>
          </p:cNvPr>
          <p:cNvSpPr>
            <a:spLocks noGrp="1"/>
          </p:cNvSpPr>
          <p:nvPr>
            <p:ph type="title"/>
          </p:nvPr>
        </p:nvSpPr>
        <p:spPr/>
        <p:txBody>
          <a:bodyPr/>
          <a:lstStyle/>
          <a:p>
            <a:r>
              <a:rPr lang="en-US" dirty="0">
                <a:solidFill>
                  <a:schemeClr val="tx2">
                    <a:lumMod val="60000"/>
                    <a:lumOff val="40000"/>
                  </a:schemeClr>
                </a:solidFill>
              </a:rPr>
              <a:t>Data preprocessing</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D4F02012-9D1B-4CD1-88EA-779F823B262B}"/>
              </a:ext>
            </a:extLst>
          </p:cNvPr>
          <p:cNvSpPr>
            <a:spLocks noGrp="1"/>
          </p:cNvSpPr>
          <p:nvPr>
            <p:ph idx="1"/>
          </p:nvPr>
        </p:nvSpPr>
        <p:spPr/>
        <p:txBody>
          <a:bodyPr/>
          <a:lstStyle/>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The whole dataset has checked for the null value at first and checked for the datatype of each feature because sometimes it seems to be a numeric value but appears as a object datatype. The target column which is ‘Label’ here shows the data which is imbalanced. On displaying the statistical summary for the data, it is observed that each and every feature here has the outliers so applying z-score to cut it off.</a:t>
            </a:r>
          </a:p>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Some of the columns that are not adding any value to the predicted variable are dropped off such as Unnamed:0,msisdn,pcircle,pdate.On verifying the correlation among the data, some of the feature seems to be highly correlated through the data , so I drop it to remove the ambiguity while operations.</a:t>
            </a:r>
          </a:p>
          <a:p>
            <a:r>
              <a:rPr lang="en-IN" sz="1800" dirty="0">
                <a:solidFill>
                  <a:schemeClr val="tx2">
                    <a:lumMod val="60000"/>
                    <a:lumOff val="40000"/>
                  </a:schemeClr>
                </a:solidFill>
                <a:latin typeface="Calibri" panose="020F0502020204030204" pitchFamily="34" charset="0"/>
                <a:cs typeface="Calibri" panose="020F0502020204030204" pitchFamily="34" charset="0"/>
              </a:rPr>
              <a:t>The Statistical summary gives the result and how data is according to mean median and other aspects.</a:t>
            </a:r>
          </a:p>
        </p:txBody>
      </p:sp>
    </p:spTree>
    <p:extLst>
      <p:ext uri="{BB962C8B-B14F-4D97-AF65-F5344CB8AC3E}">
        <p14:creationId xmlns:p14="http://schemas.microsoft.com/office/powerpoint/2010/main" val="80382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06BA-14BB-4533-8A73-AC7742281B6D}"/>
              </a:ext>
            </a:extLst>
          </p:cNvPr>
          <p:cNvSpPr>
            <a:spLocks noGrp="1"/>
          </p:cNvSpPr>
          <p:nvPr>
            <p:ph type="title"/>
          </p:nvPr>
        </p:nvSpPr>
        <p:spPr/>
        <p:txBody>
          <a:bodyPr/>
          <a:lstStyle/>
          <a:p>
            <a:r>
              <a:rPr lang="en-US" dirty="0">
                <a:solidFill>
                  <a:schemeClr val="tx2">
                    <a:lumMod val="60000"/>
                    <a:lumOff val="40000"/>
                  </a:schemeClr>
                </a:solidFill>
              </a:rPr>
              <a:t>Applied Algorithms</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3B54B9E-2998-49B1-A61C-B618D2865708}"/>
              </a:ext>
            </a:extLst>
          </p:cNvPr>
          <p:cNvSpPr>
            <a:spLocks noGrp="1"/>
          </p:cNvSpPr>
          <p:nvPr>
            <p:ph idx="1"/>
          </p:nvPr>
        </p:nvSpPr>
        <p:spPr/>
        <p:txBody>
          <a:bodyPr/>
          <a:lstStyle/>
          <a:p>
            <a:pPr marL="0" marR="0" indent="457200">
              <a:lnSpc>
                <a:spcPct val="107000"/>
              </a:lnSpc>
              <a:spcBef>
                <a:spcPts val="0"/>
              </a:spcBef>
              <a:spcAft>
                <a:spcPts val="800"/>
              </a:spcAft>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Following are the algorithms that I applied on this dataset</a:t>
            </a:r>
          </a:p>
          <a:p>
            <a:pPr marL="342900" marR="0" lvl="0" indent="-342900">
              <a:lnSpc>
                <a:spcPct val="107000"/>
              </a:lnSpc>
              <a:spcBef>
                <a:spcPts val="0"/>
              </a:spcBef>
              <a:spcAft>
                <a:spcPts val="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Random Forest with over-sampling</a:t>
            </a:r>
          </a:p>
          <a:p>
            <a:pPr marL="342900" marR="0" lvl="0" indent="-342900">
              <a:lnSpc>
                <a:spcPct val="107000"/>
              </a:lnSpc>
              <a:spcBef>
                <a:spcPts val="0"/>
              </a:spcBef>
              <a:spcAft>
                <a:spcPts val="800"/>
              </a:spcAft>
              <a:buFont typeface="Wingdings" panose="05000000000000000000" pitchFamily="2" charset="2"/>
              <a:buChar char=""/>
            </a:pP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SMOTE-</a:t>
            </a:r>
            <a:r>
              <a:rPr lang="en-IN" sz="1800" dirty="0" err="1">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tomek</a:t>
            </a:r>
            <a:endPar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264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2CA9-93D2-4777-B32C-34859319820A}"/>
              </a:ext>
            </a:extLst>
          </p:cNvPr>
          <p:cNvSpPr>
            <a:spLocks noGrp="1"/>
          </p:cNvSpPr>
          <p:nvPr>
            <p:ph type="title"/>
          </p:nvPr>
        </p:nvSpPr>
        <p:spPr/>
        <p:txBody>
          <a:bodyPr/>
          <a:lstStyle/>
          <a:p>
            <a:r>
              <a:rPr lang="en-US" dirty="0"/>
              <a:t>Performance metrics</a:t>
            </a:r>
            <a:endParaRPr lang="en-IN" dirty="0"/>
          </a:p>
        </p:txBody>
      </p:sp>
      <p:sp>
        <p:nvSpPr>
          <p:cNvPr id="3" name="Content Placeholder 2">
            <a:extLst>
              <a:ext uri="{FF2B5EF4-FFF2-40B4-BE49-F238E27FC236}">
                <a16:creationId xmlns:a16="http://schemas.microsoft.com/office/drawing/2014/main" id="{BEF78897-E72B-44B8-8D03-F29AA0458B5B}"/>
              </a:ext>
            </a:extLst>
          </p:cNvPr>
          <p:cNvSpPr>
            <a:spLocks noGrp="1"/>
          </p:cNvSpPr>
          <p:nvPr>
            <p:ph idx="1"/>
          </p:nvPr>
        </p:nvSpPr>
        <p:spPr/>
        <p:txBody>
          <a:bodyPr/>
          <a:lstStyle/>
          <a:p>
            <a:pPr marL="0" indent="0">
              <a:buNone/>
            </a:pPr>
            <a:r>
              <a:rPr lang="en-US" dirty="0">
                <a:solidFill>
                  <a:schemeClr val="tx2">
                    <a:lumMod val="60000"/>
                    <a:lumOff val="40000"/>
                  </a:schemeClr>
                </a:solidFill>
              </a:rPr>
              <a:t>As this is a imbalanced data set. The most important metrics to be taken into consideration are as follows:</a:t>
            </a:r>
          </a:p>
          <a:p>
            <a:r>
              <a:rPr lang="en-US" dirty="0">
                <a:solidFill>
                  <a:schemeClr val="tx2">
                    <a:lumMod val="60000"/>
                    <a:lumOff val="40000"/>
                  </a:schemeClr>
                </a:solidFill>
              </a:rPr>
              <a:t>F1-Score</a:t>
            </a:r>
          </a:p>
          <a:p>
            <a:r>
              <a:rPr lang="en-US" dirty="0">
                <a:solidFill>
                  <a:schemeClr val="tx2">
                    <a:lumMod val="60000"/>
                    <a:lumOff val="40000"/>
                  </a:schemeClr>
                </a:solidFill>
              </a:rPr>
              <a:t>Precision</a:t>
            </a:r>
          </a:p>
          <a:p>
            <a:r>
              <a:rPr lang="en-US" dirty="0">
                <a:solidFill>
                  <a:schemeClr val="tx2">
                    <a:lumMod val="60000"/>
                    <a:lumOff val="40000"/>
                  </a:schemeClr>
                </a:solidFill>
              </a:rPr>
              <a:t>Recall</a:t>
            </a:r>
          </a:p>
          <a:p>
            <a:r>
              <a:rPr lang="en-US" dirty="0">
                <a:solidFill>
                  <a:schemeClr val="tx2">
                    <a:lumMod val="60000"/>
                    <a:lumOff val="40000"/>
                  </a:schemeClr>
                </a:solidFill>
              </a:rPr>
              <a:t>ROC-AUC Curve</a:t>
            </a:r>
            <a:endParaRPr lang="en-IN" dirty="0">
              <a:solidFill>
                <a:schemeClr val="tx2">
                  <a:lumMod val="60000"/>
                  <a:lumOff val="40000"/>
                </a:schemeClr>
              </a:solidFill>
            </a:endParaRPr>
          </a:p>
        </p:txBody>
      </p:sp>
    </p:spTree>
    <p:extLst>
      <p:ext uri="{BB962C8B-B14F-4D97-AF65-F5344CB8AC3E}">
        <p14:creationId xmlns:p14="http://schemas.microsoft.com/office/powerpoint/2010/main" val="11702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BC6C-575F-438B-A043-F6695E8F5AA8}"/>
              </a:ext>
            </a:extLst>
          </p:cNvPr>
          <p:cNvSpPr>
            <a:spLocks noGrp="1"/>
          </p:cNvSpPr>
          <p:nvPr>
            <p:ph type="title"/>
          </p:nvPr>
        </p:nvSpPr>
        <p:spPr/>
        <p:txBody>
          <a:bodyPr/>
          <a:lstStyle/>
          <a:p>
            <a:r>
              <a:rPr lang="en-US" dirty="0"/>
              <a:t>Best Model After deployment</a:t>
            </a:r>
            <a:endParaRPr lang="en-IN" dirty="0"/>
          </a:p>
        </p:txBody>
      </p:sp>
      <p:sp>
        <p:nvSpPr>
          <p:cNvPr id="3" name="Content Placeholder 2">
            <a:extLst>
              <a:ext uri="{FF2B5EF4-FFF2-40B4-BE49-F238E27FC236}">
                <a16:creationId xmlns:a16="http://schemas.microsoft.com/office/drawing/2014/main" id="{510FE03B-617F-4E89-A4DE-FBFD25014AB2}"/>
              </a:ext>
            </a:extLst>
          </p:cNvPr>
          <p:cNvSpPr>
            <a:spLocks noGrp="1"/>
          </p:cNvSpPr>
          <p:nvPr>
            <p:ph idx="1"/>
          </p:nvPr>
        </p:nvSpPr>
        <p:spPr/>
        <p:txBody>
          <a:bodyPr/>
          <a:lstStyle/>
          <a:p>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Oversampling and </a:t>
            </a:r>
            <a:r>
              <a:rPr lang="en-IN" sz="1800" dirty="0" err="1">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SMOTETomek</a:t>
            </a:r>
            <a:r>
              <a:rPr lang="en-IN" sz="1800" dirty="0">
                <a:solidFill>
                  <a:schemeClr val="tx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are really good performing model according the above observations done. Random Forest is used as a associative model to be used along with the above imbalanced learn techniques.</a:t>
            </a:r>
          </a:p>
        </p:txBody>
      </p:sp>
    </p:spTree>
    <p:extLst>
      <p:ext uri="{BB962C8B-B14F-4D97-AF65-F5344CB8AC3E}">
        <p14:creationId xmlns:p14="http://schemas.microsoft.com/office/powerpoint/2010/main" val="31306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580A-5830-4E6A-9DB1-948F4D4DF4D9}"/>
              </a:ext>
            </a:extLst>
          </p:cNvPr>
          <p:cNvSpPr>
            <a:spLocks noGrp="1"/>
          </p:cNvSpPr>
          <p:nvPr>
            <p:ph type="title"/>
          </p:nvPr>
        </p:nvSpPr>
        <p:spPr>
          <a:xfrm>
            <a:off x="102224" y="6029193"/>
            <a:ext cx="9155824" cy="828807"/>
          </a:xfrm>
        </p:spPr>
        <p:txBody>
          <a:bodyPr/>
          <a:lstStyle/>
          <a:p>
            <a:r>
              <a:rPr lang="en-US" dirty="0"/>
              <a:t>ROC-AUC Graph of applied models</a:t>
            </a:r>
            <a:endParaRPr lang="en-IN" dirty="0"/>
          </a:p>
        </p:txBody>
      </p:sp>
      <p:sp>
        <p:nvSpPr>
          <p:cNvPr id="7" name="TextBox 6">
            <a:extLst>
              <a:ext uri="{FF2B5EF4-FFF2-40B4-BE49-F238E27FC236}">
                <a16:creationId xmlns:a16="http://schemas.microsoft.com/office/drawing/2014/main" id="{21725043-4088-494E-982A-650701BBB601}"/>
              </a:ext>
            </a:extLst>
          </p:cNvPr>
          <p:cNvSpPr txBox="1"/>
          <p:nvPr/>
        </p:nvSpPr>
        <p:spPr>
          <a:xfrm>
            <a:off x="1633940" y="3074246"/>
            <a:ext cx="1856096" cy="307777"/>
          </a:xfrm>
          <a:prstGeom prst="rect">
            <a:avLst/>
          </a:prstGeom>
          <a:noFill/>
        </p:spPr>
        <p:txBody>
          <a:bodyPr wrap="square" rtlCol="0">
            <a:spAutoFit/>
          </a:bodyPr>
          <a:lstStyle/>
          <a:p>
            <a:r>
              <a:rPr lang="en-US" sz="1400" dirty="0"/>
              <a:t>Logistic Regression</a:t>
            </a:r>
            <a:endParaRPr lang="en-IN" sz="1400" dirty="0"/>
          </a:p>
        </p:txBody>
      </p:sp>
      <p:sp>
        <p:nvSpPr>
          <p:cNvPr id="11" name="TextBox 10">
            <a:extLst>
              <a:ext uri="{FF2B5EF4-FFF2-40B4-BE49-F238E27FC236}">
                <a16:creationId xmlns:a16="http://schemas.microsoft.com/office/drawing/2014/main" id="{9B8A592A-8126-4EFD-8C89-15C8D6E8DF5B}"/>
              </a:ext>
            </a:extLst>
          </p:cNvPr>
          <p:cNvSpPr txBox="1"/>
          <p:nvPr/>
        </p:nvSpPr>
        <p:spPr>
          <a:xfrm>
            <a:off x="8230075" y="3275111"/>
            <a:ext cx="2055946" cy="307777"/>
          </a:xfrm>
          <a:prstGeom prst="rect">
            <a:avLst/>
          </a:prstGeom>
          <a:noFill/>
        </p:spPr>
        <p:txBody>
          <a:bodyPr wrap="square" rtlCol="0">
            <a:spAutoFit/>
          </a:bodyPr>
          <a:lstStyle/>
          <a:p>
            <a:r>
              <a:rPr lang="en-US" sz="1400" dirty="0" err="1"/>
              <a:t>OverSampling</a:t>
            </a:r>
            <a:endParaRPr lang="en-IN" sz="1400" dirty="0"/>
          </a:p>
        </p:txBody>
      </p:sp>
      <p:pic>
        <p:nvPicPr>
          <p:cNvPr id="5" name="Picture 4">
            <a:extLst>
              <a:ext uri="{FF2B5EF4-FFF2-40B4-BE49-F238E27FC236}">
                <a16:creationId xmlns:a16="http://schemas.microsoft.com/office/drawing/2014/main" id="{4F213636-AA9B-4058-99A1-44FDC207D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41" y="211297"/>
            <a:ext cx="4236295" cy="2954947"/>
          </a:xfrm>
          <a:prstGeom prst="rect">
            <a:avLst/>
          </a:prstGeom>
        </p:spPr>
      </p:pic>
      <p:pic>
        <p:nvPicPr>
          <p:cNvPr id="12" name="Picture 11">
            <a:extLst>
              <a:ext uri="{FF2B5EF4-FFF2-40B4-BE49-F238E27FC236}">
                <a16:creationId xmlns:a16="http://schemas.microsoft.com/office/drawing/2014/main" id="{BA55AF64-F163-41AC-BC06-4696A597B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01401"/>
            <a:ext cx="4939456" cy="3261461"/>
          </a:xfrm>
          <a:prstGeom prst="rect">
            <a:avLst/>
          </a:prstGeom>
        </p:spPr>
      </p:pic>
      <p:pic>
        <p:nvPicPr>
          <p:cNvPr id="15" name="Picture 14">
            <a:extLst>
              <a:ext uri="{FF2B5EF4-FFF2-40B4-BE49-F238E27FC236}">
                <a16:creationId xmlns:a16="http://schemas.microsoft.com/office/drawing/2014/main" id="{0F2FFAC5-004C-4F66-B2B9-43671CD35C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006" y="3166244"/>
            <a:ext cx="4204490" cy="2882030"/>
          </a:xfrm>
          <a:prstGeom prst="rect">
            <a:avLst/>
          </a:prstGeom>
        </p:spPr>
      </p:pic>
      <p:sp>
        <p:nvSpPr>
          <p:cNvPr id="18" name="TextBox 17">
            <a:extLst>
              <a:ext uri="{FF2B5EF4-FFF2-40B4-BE49-F238E27FC236}">
                <a16:creationId xmlns:a16="http://schemas.microsoft.com/office/drawing/2014/main" id="{8189B224-6553-4D89-BA02-F5E8061AD587}"/>
              </a:ext>
            </a:extLst>
          </p:cNvPr>
          <p:cNvSpPr txBox="1"/>
          <p:nvPr/>
        </p:nvSpPr>
        <p:spPr>
          <a:xfrm>
            <a:off x="7410734" y="4708478"/>
            <a:ext cx="1805828" cy="369332"/>
          </a:xfrm>
          <a:prstGeom prst="rect">
            <a:avLst/>
          </a:prstGeom>
          <a:noFill/>
        </p:spPr>
        <p:txBody>
          <a:bodyPr wrap="square" rtlCol="0">
            <a:spAutoFit/>
          </a:bodyPr>
          <a:lstStyle/>
          <a:p>
            <a:r>
              <a:rPr lang="en-US" dirty="0" err="1"/>
              <a:t>SMOTETomek</a:t>
            </a:r>
            <a:endParaRPr lang="en-IN" dirty="0"/>
          </a:p>
        </p:txBody>
      </p:sp>
    </p:spTree>
    <p:extLst>
      <p:ext uri="{BB962C8B-B14F-4D97-AF65-F5344CB8AC3E}">
        <p14:creationId xmlns:p14="http://schemas.microsoft.com/office/powerpoint/2010/main" val="349924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B1DB-FB18-40E5-A926-C6A46CCA6107}"/>
              </a:ext>
            </a:extLst>
          </p:cNvPr>
          <p:cNvSpPr>
            <a:spLocks noGrp="1"/>
          </p:cNvSpPr>
          <p:nvPr>
            <p:ph type="title"/>
          </p:nvPr>
        </p:nvSpPr>
        <p:spPr>
          <a:xfrm>
            <a:off x="1393895" y="2412873"/>
            <a:ext cx="8534400" cy="1507067"/>
          </a:xfrm>
        </p:spPr>
        <p:txBody>
          <a:bodyPr/>
          <a:lstStyle/>
          <a:p>
            <a:pPr algn="ctr"/>
            <a:r>
              <a:rPr lang="en-US" dirty="0">
                <a:solidFill>
                  <a:schemeClr val="tx2">
                    <a:lumMod val="60000"/>
                    <a:lumOff val="40000"/>
                  </a:schemeClr>
                </a:solidFill>
                <a:cs typeface="Calibri" panose="020F0502020204030204" pitchFamily="34" charset="0"/>
              </a:rPr>
              <a:t>Thank You</a:t>
            </a:r>
            <a:endParaRPr lang="en-IN" dirty="0">
              <a:solidFill>
                <a:schemeClr val="tx2">
                  <a:lumMod val="60000"/>
                  <a:lumOff val="40000"/>
                </a:schemeClr>
              </a:solidFill>
              <a:cs typeface="Calibri" panose="020F0502020204030204" pitchFamily="34" charset="0"/>
            </a:endParaRPr>
          </a:p>
        </p:txBody>
      </p:sp>
    </p:spTree>
    <p:extLst>
      <p:ext uri="{BB962C8B-B14F-4D97-AF65-F5344CB8AC3E}">
        <p14:creationId xmlns:p14="http://schemas.microsoft.com/office/powerpoint/2010/main" val="22437858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78</TotalTime>
  <Words>441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Wingdings</vt:lpstr>
      <vt:lpstr>Wingdings 3</vt:lpstr>
      <vt:lpstr>Slice</vt:lpstr>
      <vt:lpstr>MICRO CREDIT finance PROJECT on Telecom</vt:lpstr>
      <vt:lpstr>Project details</vt:lpstr>
      <vt:lpstr>Micro Finance Credit info</vt:lpstr>
      <vt:lpstr>Data preprocessing</vt:lpstr>
      <vt:lpstr>Applied Algorithms</vt:lpstr>
      <vt:lpstr>Performance metrics</vt:lpstr>
      <vt:lpstr>Best Model After deployment</vt:lpstr>
      <vt:lpstr>ROC-AUC Graph of applied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finance PROJECT on Telecom</dc:title>
  <dc:creator>Pradeep kumar Singh</dc:creator>
  <cp:lastModifiedBy>Pradeep kumar Singh</cp:lastModifiedBy>
  <cp:revision>11</cp:revision>
  <dcterms:created xsi:type="dcterms:W3CDTF">2020-11-07T06:50:16Z</dcterms:created>
  <dcterms:modified xsi:type="dcterms:W3CDTF">2020-11-12T18:13:16Z</dcterms:modified>
</cp:coreProperties>
</file>