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6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Z BASHA F" userId="36c31523c938411c" providerId="LiveId" clId="{FD6645AD-C8B6-4189-BCFF-833A6CA41D2A}"/>
    <pc:docChg chg="custSel modSld">
      <pc:chgData name="AYAZ BASHA F" userId="36c31523c938411c" providerId="LiveId" clId="{FD6645AD-C8B6-4189-BCFF-833A6CA41D2A}" dt="2024-03-26T05:56:21.942" v="3" actId="255"/>
      <pc:docMkLst>
        <pc:docMk/>
      </pc:docMkLst>
      <pc:sldChg chg="modSp mod">
        <pc:chgData name="AYAZ BASHA F" userId="36c31523c938411c" providerId="LiveId" clId="{FD6645AD-C8B6-4189-BCFF-833A6CA41D2A}" dt="2024-03-26T05:56:07.005" v="2" actId="1076"/>
        <pc:sldMkLst>
          <pc:docMk/>
          <pc:sldMk cId="3262876417" sldId="256"/>
        </pc:sldMkLst>
        <pc:spChg chg="mod">
          <ac:chgData name="AYAZ BASHA F" userId="36c31523c938411c" providerId="LiveId" clId="{FD6645AD-C8B6-4189-BCFF-833A6CA41D2A}" dt="2024-03-26T05:56:07.005" v="2" actId="1076"/>
          <ac:spMkLst>
            <pc:docMk/>
            <pc:sldMk cId="3262876417" sldId="256"/>
            <ac:spMk id="2" creationId="{084A06DF-011D-A7BE-B925-8C9B5DEE6C77}"/>
          </ac:spMkLst>
        </pc:spChg>
        <pc:spChg chg="mod">
          <ac:chgData name="AYAZ BASHA F" userId="36c31523c938411c" providerId="LiveId" clId="{FD6645AD-C8B6-4189-BCFF-833A6CA41D2A}" dt="2024-03-26T05:55:59.330" v="1" actId="27636"/>
          <ac:spMkLst>
            <pc:docMk/>
            <pc:sldMk cId="3262876417" sldId="256"/>
            <ac:spMk id="3" creationId="{EAD7BC32-4879-7313-2FFE-41328368F097}"/>
          </ac:spMkLst>
        </pc:spChg>
      </pc:sldChg>
      <pc:sldChg chg="modSp mod">
        <pc:chgData name="AYAZ BASHA F" userId="36c31523c938411c" providerId="LiveId" clId="{FD6645AD-C8B6-4189-BCFF-833A6CA41D2A}" dt="2024-03-26T05:56:21.942" v="3" actId="255"/>
        <pc:sldMkLst>
          <pc:docMk/>
          <pc:sldMk cId="929403136" sldId="259"/>
        </pc:sldMkLst>
        <pc:spChg chg="mod">
          <ac:chgData name="AYAZ BASHA F" userId="36c31523c938411c" providerId="LiveId" clId="{FD6645AD-C8B6-4189-BCFF-833A6CA41D2A}" dt="2024-03-26T05:56:21.942" v="3" actId="255"/>
          <ac:spMkLst>
            <pc:docMk/>
            <pc:sldMk cId="929403136" sldId="259"/>
            <ac:spMk id="3" creationId="{68B2B3C9-81B3-AEEF-7C74-953578A57F2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4289944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65306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792905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311437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30901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284419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689375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30769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527702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89802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448932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748019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32309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41989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38968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052675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409995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242995573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2599509" y="3322040"/>
            <a:ext cx="6640938" cy="1489085"/>
          </a:xfrm>
        </p:spPr>
        <p:txBody>
          <a:bodyPr>
            <a:normAutofit fontScale="550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dirty="0">
                <a:solidFill>
                  <a:schemeClr val="tx1"/>
                </a:solidFill>
                <a:latin typeface="Arial"/>
                <a:cs typeface="Arial"/>
              </a:rPr>
              <a:t>	</a:t>
            </a:r>
            <a:r>
              <a:rPr lang="en-US" sz="2800" b="1" dirty="0" smtClean="0">
                <a:latin typeface="Arial"/>
                <a:cs typeface="Arial"/>
              </a:rPr>
              <a:t>PRADEEP S</a:t>
            </a:r>
            <a:endParaRPr lang="en-US" sz="2800" b="1" dirty="0">
              <a:solidFill>
                <a:schemeClr val="tx1"/>
              </a:solidFill>
              <a:latin typeface="Arial"/>
              <a:cs typeface="Arial"/>
            </a:endParaRP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2847703" y="1148294"/>
            <a:ext cx="8634548"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2886890" y="1021690"/>
            <a:ext cx="8791303"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2349378" y="2438399"/>
            <a:ext cx="9153645" cy="3607356"/>
          </a:xfrm>
        </p:spPr>
        <p:txBody>
          <a:bodyPr>
            <a:norm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
            </a:r>
            <a:br>
              <a:rPr lang="en-US" sz="2000" dirty="0">
                <a:solidFill>
                  <a:schemeClr val="tx1"/>
                </a:solidFill>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000" b="0" i="0" dirty="0" err="1">
                <a:solidFill>
                  <a:schemeClr val="tx1"/>
                </a:solidFill>
                <a:effectLst/>
                <a:latin typeface="Times New Roman" panose="02020603050405020304" pitchFamily="18" charset="0"/>
                <a:cs typeface="Times New Roman" panose="02020603050405020304" pitchFamily="18" charset="0"/>
              </a:rPr>
              <a:t>pynput</a:t>
            </a:r>
            <a:r>
              <a:rPr lang="en-US" sz="2000" b="0" i="0" dirty="0">
                <a:solidFill>
                  <a:schemeClr val="tx1"/>
                </a:solidFill>
                <a:effectLst/>
                <a:latin typeface="Times New Roman" panose="02020603050405020304" pitchFamily="18" charset="0"/>
                <a:cs typeface="Times New Roman" panose="02020603050405020304" pitchFamily="18" charset="0"/>
              </a:rPr>
              <a:t>' without encountering any errors.</a:t>
            </a:r>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a:xfrm>
            <a:off x="1484311" y="685800"/>
            <a:ext cx="10018713" cy="489857"/>
          </a:xfrm>
        </p:spPr>
        <p:txBody>
          <a:bodyPr>
            <a:normAutofit fontScale="90000"/>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2649825" y="2092215"/>
            <a:ext cx="8596668" cy="4497788"/>
          </a:xfrm>
        </p:spPr>
        <p:txBody>
          <a:bodyPr>
            <a:noAutofit/>
          </a:bodyPr>
          <a:lstStyle/>
          <a:p>
            <a:r>
              <a:rPr lang="en-US" sz="1400" dirty="0">
                <a:latin typeface="Times New Roman" panose="02020603050405020304" pitchFamily="18" charset="0"/>
                <a:cs typeface="Times New Roman" panose="02020603050405020304" pitchFamily="18" charset="0"/>
              </a:rPr>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Cross-Platform Compatibility: Extend support for additional operating systems and devices, such as mobile platforms (iOS, Android), IoT devices, and cloud environments, to provide comprehensive monitoring capabilities across diverse computing environments.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2675951" y="2304816"/>
            <a:ext cx="8596668" cy="4363564"/>
          </a:xfrm>
        </p:spPr>
        <p:txBody>
          <a:bodyPr>
            <a:normAutofit fontScale="62500" lnSpcReduction="20000"/>
          </a:bodyPr>
          <a:lstStyle/>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Academic Journals and Research Papers</a:t>
            </a:r>
            <a:r>
              <a:rPr lang="en-US" b="0" i="0" dirty="0">
                <a:solidFill>
                  <a:schemeClr val="tx1"/>
                </a:solidFill>
                <a:effectLst/>
                <a:latin typeface="Times New Roman" panose="02020603050405020304" pitchFamily="18" charset="0"/>
                <a:cs typeface="Times New Roman" panose="02020603050405020304" pitchFamily="18" charset="0"/>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Books</a:t>
            </a:r>
            <a:r>
              <a:rPr lang="en-US" b="0" i="0" dirty="0">
                <a:solidFill>
                  <a:schemeClr val="tx1"/>
                </a:solidFill>
                <a:effectLst/>
                <a:latin typeface="Times New Roman" panose="02020603050405020304" pitchFamily="18" charset="0"/>
                <a:cs typeface="Times New Roman" panose="02020603050405020304" pitchFamily="18" charset="0"/>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Online Documentation and Tutorials</a:t>
            </a:r>
            <a:r>
              <a:rPr lang="en-US" b="0" i="0" dirty="0">
                <a:solidFill>
                  <a:schemeClr val="tx1"/>
                </a:solidFill>
                <a:effectLst/>
                <a:latin typeface="Times New Roman" panose="02020603050405020304" pitchFamily="18" charset="0"/>
                <a:cs typeface="Times New Roman" panose="02020603050405020304" pitchFamily="18" charset="0"/>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Cybersecurity Blogs and Websites</a:t>
            </a:r>
            <a:r>
              <a:rPr lang="en-US" b="0" i="0" dirty="0">
                <a:solidFill>
                  <a:schemeClr val="tx1"/>
                </a:solidFill>
                <a:effectLst/>
                <a:latin typeface="Times New Roman" panose="02020603050405020304" pitchFamily="18" charset="0"/>
                <a:cs typeface="Times New Roman" panose="02020603050405020304" pitchFamily="18" charset="0"/>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Legal and Ethical Guidelines</a:t>
            </a:r>
            <a:r>
              <a:rPr lang="en-US" b="0" i="0" dirty="0">
                <a:solidFill>
                  <a:schemeClr val="tx1"/>
                </a:solidFill>
                <a:effectLst/>
                <a:latin typeface="Times New Roman" panose="02020603050405020304" pitchFamily="18" charset="0"/>
                <a:cs typeface="Times New Roman" panose="02020603050405020304" pitchFamily="18" charset="0"/>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11123100" cy="1319868"/>
          </a:xfrm>
        </p:spPr>
        <p:txBody>
          <a:bodyPr>
            <a:normAutofit/>
          </a:bodyPr>
          <a:lstStyle/>
          <a:p>
            <a:pPr algn="ctr"/>
            <a:r>
              <a:rPr lang="en-US" sz="8000" dirty="0">
                <a:solidFill>
                  <a:schemeClr val="tx1"/>
                </a:solidFill>
                <a:latin typeface="Algerian" panose="04020705040A02060702" pitchFamily="82" charset="0"/>
              </a:rPr>
              <a:t>THANK YOU</a:t>
            </a:r>
            <a:endParaRPr lang="en-IN" sz="80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normAutofit lnSpcReduction="10000"/>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latin typeface="Times New Roman" panose="02020603050405020304" pitchFamily="18" charset="0"/>
                <a:ea typeface="+mn-lt"/>
                <a:cs typeface="Times New Roman" panose="02020603050405020304" pitchFamily="18" charset="0"/>
              </a:rPr>
              <a:t>Example:</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a:xfrm>
            <a:off x="1484311" y="685800"/>
            <a:ext cx="10018713" cy="790303"/>
          </a:xfrm>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2493071" y="2939142"/>
            <a:ext cx="8596668" cy="2958529"/>
          </a:xfrm>
        </p:spPr>
        <p:txBody>
          <a:bodyPr>
            <a:noAutofit/>
          </a:bodyPr>
          <a:lstStyle/>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1000" b="0" i="0" dirty="0">
                <a:solidFill>
                  <a:schemeClr val="tx1"/>
                </a:solidFill>
                <a:effectLst/>
                <a:latin typeface="Times New Roman" panose="02020603050405020304" pitchFamily="18" charset="0"/>
                <a:cs typeface="Times New Roman" panose="02020603050405020304" pitchFamily="18" charset="0"/>
              </a:rPr>
              <a:t>: The keylogger will be developed to work seamlessly across major operating systems, including Windows, macOS, and Linux, ensuring broad compatibility.</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Stealth Mode Operation</a:t>
            </a:r>
            <a:r>
              <a:rPr lang="en-US" sz="1000" b="0" i="0" dirty="0">
                <a:solidFill>
                  <a:schemeClr val="tx1"/>
                </a:solidFill>
                <a:effectLst/>
                <a:latin typeface="Times New Roman" panose="02020603050405020304" pitchFamily="18" charset="0"/>
                <a:cs typeface="Times New Roman" panose="02020603050405020304" pitchFamily="18" charset="0"/>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Persistence Mechanism</a:t>
            </a:r>
            <a:r>
              <a:rPr lang="en-US" sz="1000" b="0" i="0" dirty="0">
                <a:solidFill>
                  <a:schemeClr val="tx1"/>
                </a:solidFill>
                <a:effectLst/>
                <a:latin typeface="Times New Roman" panose="02020603050405020304" pitchFamily="18" charset="0"/>
                <a:cs typeface="Times New Roman" panose="02020603050405020304" pitchFamily="18" charset="0"/>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Key Logging Functionality</a:t>
            </a:r>
            <a:r>
              <a:rPr lang="en-US" sz="1000" b="0" i="0" dirty="0">
                <a:solidFill>
                  <a:schemeClr val="tx1"/>
                </a:solidFill>
                <a:effectLst/>
                <a:latin typeface="Times New Roman" panose="02020603050405020304" pitchFamily="18" charset="0"/>
                <a:cs typeface="Times New Roman" panose="02020603050405020304" pitchFamily="18" charset="0"/>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Secure Data Storage</a:t>
            </a:r>
            <a:r>
              <a:rPr lang="en-US" sz="1000" b="0" i="0" dirty="0">
                <a:solidFill>
                  <a:schemeClr val="tx1"/>
                </a:solidFill>
                <a:effectLst/>
                <a:latin typeface="Times New Roman" panose="02020603050405020304" pitchFamily="18" charset="0"/>
                <a:cs typeface="Times New Roman" panose="02020603050405020304" pitchFamily="18" charset="0"/>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Authorized Access for Data Retrieval</a:t>
            </a:r>
            <a:r>
              <a:rPr lang="en-US" sz="1000" b="0" i="0" dirty="0">
                <a:solidFill>
                  <a:schemeClr val="tx1"/>
                </a:solidFill>
                <a:effectLst/>
                <a:latin typeface="Times New Roman" panose="02020603050405020304" pitchFamily="18" charset="0"/>
                <a:cs typeface="Times New Roman" panose="02020603050405020304" pitchFamily="18" charset="0"/>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Legal and Ethical Compliance</a:t>
            </a:r>
            <a:r>
              <a:rPr lang="en-US" sz="1000" b="0" i="0" dirty="0">
                <a:solidFill>
                  <a:schemeClr val="tx1"/>
                </a:solidFill>
                <a:effectLst/>
                <a:latin typeface="Times New Roman" panose="02020603050405020304" pitchFamily="18" charset="0"/>
                <a:cs typeface="Times New Roman" panose="02020603050405020304" pitchFamily="18" charset="0"/>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Comprehensive Documentation</a:t>
            </a:r>
            <a:r>
              <a:rPr lang="en-US" sz="1000" b="0" i="0" dirty="0">
                <a:solidFill>
                  <a:schemeClr val="tx1"/>
                </a:solidFill>
                <a:effectLst/>
                <a:latin typeface="Times New Roman" panose="02020603050405020304" pitchFamily="18" charset="0"/>
                <a:cs typeface="Times New Roman" panose="02020603050405020304" pitchFamily="18" charset="0"/>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Security Measures</a:t>
            </a:r>
            <a:r>
              <a:rPr lang="en-US" sz="1000" b="0" i="0" dirty="0">
                <a:solidFill>
                  <a:schemeClr val="tx1"/>
                </a:solidFill>
                <a:effectLst/>
                <a:latin typeface="Times New Roman" panose="02020603050405020304" pitchFamily="18" charset="0"/>
                <a:cs typeface="Times New Roman" panose="02020603050405020304" pitchFamily="18" charset="0"/>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000" b="1" i="0" dirty="0">
                <a:solidFill>
                  <a:schemeClr val="tx1"/>
                </a:solidFill>
                <a:effectLst/>
                <a:latin typeface="Times New Roman" panose="02020603050405020304" pitchFamily="18" charset="0"/>
                <a:cs typeface="Times New Roman" panose="02020603050405020304" pitchFamily="18" charset="0"/>
              </a:rPr>
              <a:t>User Privacy Protection</a:t>
            </a:r>
            <a:r>
              <a:rPr lang="en-US" sz="1000" b="0" i="0" dirty="0">
                <a:solidFill>
                  <a:schemeClr val="tx1"/>
                </a:solidFill>
                <a:effectLst/>
                <a:latin typeface="Times New Roman" panose="02020603050405020304" pitchFamily="18" charset="0"/>
                <a:cs typeface="Times New Roman" panose="02020603050405020304" pitchFamily="18" charset="0"/>
              </a:rPr>
              <a:t>: Measures will be taken to safeguard user privacy, such as ensuring that the keylogger does not capture sensitive information like passwords or credit card numbers unless explicitly authorized for legitimate purposes.</a:t>
            </a:r>
          </a:p>
          <a:p>
            <a:endParaRPr lang="en-IN"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2480009" y="2821576"/>
            <a:ext cx="8596668" cy="3272037"/>
          </a:xfrm>
        </p:spPr>
        <p:txBody>
          <a:bodyPr>
            <a:normAutofit fontScale="25000" lnSpcReduction="20000"/>
          </a:bodyPr>
          <a:lstStyle/>
          <a:p>
            <a:pPr>
              <a:buFont typeface="Wingdings" panose="05000000000000000000" pitchFamily="2" charset="2"/>
              <a:buChar char="§"/>
            </a:pPr>
            <a:r>
              <a:rPr lang="en-US" sz="7200" b="1" dirty="0">
                <a:solidFill>
                  <a:srgbClr val="0F0F0F"/>
                </a:solidFill>
                <a:latin typeface="Times New Roman" panose="02020603050405020304" pitchFamily="18" charset="0"/>
                <a:cs typeface="Times New Roman" panose="02020603050405020304" pitchFamily="18" charset="0"/>
              </a:rPr>
              <a:t>Programming Language: Python for its versatility, ease of use, and availability of libraries like </a:t>
            </a:r>
            <a:r>
              <a:rPr lang="en-US" sz="7200" b="1" dirty="0" err="1">
                <a:solidFill>
                  <a:srgbClr val="0F0F0F"/>
                </a:solidFill>
                <a:latin typeface="Times New Roman" panose="02020603050405020304" pitchFamily="18" charset="0"/>
                <a:cs typeface="Times New Roman" panose="02020603050405020304" pitchFamily="18" charset="0"/>
              </a:rPr>
              <a:t>pynput</a:t>
            </a:r>
            <a:r>
              <a:rPr lang="en-US" sz="7200" b="1" dirty="0">
                <a:solidFill>
                  <a:srgbClr val="0F0F0F"/>
                </a:solidFill>
                <a:latin typeface="Times New Roman" panose="02020603050405020304" pitchFamily="18" charset="0"/>
                <a:cs typeface="Times New Roman" panose="02020603050405020304" pitchFamily="18" charset="0"/>
              </a:rPr>
              <a:t> for keyboard monitoring.</a:t>
            </a:r>
          </a:p>
          <a:p>
            <a:pPr>
              <a:buFont typeface="Wingdings" panose="05000000000000000000" pitchFamily="2" charset="2"/>
              <a:buChar char="§"/>
            </a:pPr>
            <a:endParaRPr lang="en-US" sz="7200" b="1" dirty="0">
              <a:solidFill>
                <a:srgbClr val="0F0F0F"/>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7200" b="1" dirty="0">
                <a:solidFill>
                  <a:srgbClr val="0F0F0F"/>
                </a:solidFill>
                <a:latin typeface="Times New Roman" panose="02020603050405020304" pitchFamily="18" charset="0"/>
                <a:cs typeface="Times New Roman" panose="02020603050405020304" pitchFamily="18" charset="0"/>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7200" b="1" dirty="0">
                <a:solidFill>
                  <a:srgbClr val="0F0F0F"/>
                </a:solidFill>
                <a:latin typeface="Times New Roman" panose="02020603050405020304" pitchFamily="18" charset="0"/>
                <a:cs typeface="Times New Roman" panose="02020603050405020304" pitchFamily="18" charset="0"/>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7200" b="1" dirty="0">
                <a:solidFill>
                  <a:srgbClr val="0F0F0F"/>
                </a:solidFill>
                <a:latin typeface="Times New Roman" panose="02020603050405020304" pitchFamily="18" charset="0"/>
                <a:cs typeface="Times New Roman" panose="02020603050405020304" pitchFamily="18" charset="0"/>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7200" b="1" dirty="0">
                <a:solidFill>
                  <a:srgbClr val="0F0F0F"/>
                </a:solidFill>
                <a:latin typeface="Times New Roman" panose="02020603050405020304" pitchFamily="18" charset="0"/>
                <a:cs typeface="Times New Roman" panose="02020603050405020304" pitchFamily="18" charset="0"/>
              </a:rPr>
              <a:t>Documentation: Create detailed documentation using Markdown or </a:t>
            </a:r>
            <a:r>
              <a:rPr lang="en-US" sz="7200" b="1" dirty="0" err="1">
                <a:solidFill>
                  <a:srgbClr val="0F0F0F"/>
                </a:solidFill>
                <a:latin typeface="Times New Roman" panose="02020603050405020304" pitchFamily="18" charset="0"/>
                <a:cs typeface="Times New Roman" panose="02020603050405020304" pitchFamily="18" charset="0"/>
              </a:rPr>
              <a:t>reStructuredText</a:t>
            </a:r>
            <a:r>
              <a:rPr lang="en-US" sz="7200" b="1" dirty="0">
                <a:solidFill>
                  <a:srgbClr val="0F0F0F"/>
                </a:solidFill>
                <a:latin typeface="Times New Roman" panose="02020603050405020304" pitchFamily="18" charset="0"/>
                <a:cs typeface="Times New Roman" panose="02020603050405020304" pitchFamily="18" charset="0"/>
              </a:rPr>
              <a:t>, covering installation, configuration, usage guidelines, legal compliance, and ethical considerations to ensure clarity and compliance with relevant regulations.</a:t>
            </a:r>
            <a:endParaRPr lang="en-IN" sz="7200" b="1" dirty="0">
              <a:solidFill>
                <a:srgbClr val="0F0F0F"/>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latin typeface="Times New Roman" panose="02020603050405020304" pitchFamily="18" charset="0"/>
                <a:cs typeface="Times New Roman" panose="02020603050405020304" pitchFamily="18" charset="0"/>
              </a:rPr>
              <a:t>ALGORITHM AND DEPLOYMENT</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a:xfrm>
            <a:off x="1980698" y="2706187"/>
            <a:ext cx="10018713" cy="3124201"/>
          </a:xfrm>
        </p:spPr>
        <p:txBody>
          <a:bodyPr>
            <a:normAutofit fontScale="62500" lnSpcReduction="20000"/>
          </a:bodyPr>
          <a:lstStyle/>
          <a:p>
            <a:pPr marL="0" indent="0">
              <a:buNone/>
            </a:pPr>
            <a:r>
              <a:rPr lang="en-IN" sz="3200" b="1" dirty="0">
                <a:latin typeface="Times New Roman" panose="02020603050405020304" pitchFamily="18" charset="0"/>
                <a:cs typeface="Times New Roman" panose="02020603050405020304" pitchFamily="18" charset="0"/>
              </a:rPr>
              <a:t>ALGORITHM:</a:t>
            </a:r>
          </a:p>
          <a:p>
            <a:pPr marL="305435" indent="-305435"/>
            <a:r>
              <a:rPr lang="en-IN" dirty="0">
                <a:latin typeface="Times New Roman" panose="02020603050405020304" pitchFamily="18" charset="0"/>
                <a:cs typeface="Times New Roman" panose="02020603050405020304" pitchFamily="18" charset="0"/>
              </a:rPr>
              <a:t>Keyboard Hook Installation: Use a platform-specific method (e.g., </a:t>
            </a:r>
            <a:r>
              <a:rPr lang="en-IN" dirty="0" err="1">
                <a:latin typeface="Times New Roman" panose="02020603050405020304" pitchFamily="18" charset="0"/>
                <a:cs typeface="Times New Roman" panose="02020603050405020304" pitchFamily="18" charset="0"/>
              </a:rPr>
              <a:t>pyHook</a:t>
            </a:r>
            <a:r>
              <a:rPr lang="en-IN" dirty="0">
                <a:latin typeface="Times New Roman" panose="02020603050405020304" pitchFamily="18" charset="0"/>
                <a:cs typeface="Times New Roman" panose="02020603050405020304" pitchFamily="18" charset="0"/>
              </a:rPr>
              <a:t> for Windows, </a:t>
            </a:r>
            <a:r>
              <a:rPr lang="en-IN" dirty="0" err="1">
                <a:latin typeface="Times New Roman" panose="02020603050405020304" pitchFamily="18" charset="0"/>
                <a:cs typeface="Times New Roman" panose="02020603050405020304" pitchFamily="18" charset="0"/>
              </a:rPr>
              <a:t>pynput</a:t>
            </a:r>
            <a:r>
              <a:rPr lang="en-IN" dirty="0">
                <a:latin typeface="Times New Roman" panose="02020603050405020304" pitchFamily="18" charset="0"/>
                <a:cs typeface="Times New Roman" panose="02020603050405020304" pitchFamily="18" charset="0"/>
              </a:rPr>
              <a:t> for cross-platform) to install a keyboard hook that captures keystrokes.</a:t>
            </a:r>
          </a:p>
          <a:p>
            <a:pPr marL="305435" indent="-305435"/>
            <a:r>
              <a:rPr lang="en-IN" dirty="0">
                <a:latin typeface="Times New Roman" panose="02020603050405020304" pitchFamily="18" charset="0"/>
                <a:cs typeface="Times New Roman" panose="02020603050405020304" pitchFamily="18" charset="0"/>
              </a:rPr>
              <a:t>Keylogging Functionality: Implement a function to capture and log each keystroke event, including the key pressed and any modifiers (e.g., Shift, Ctrl).</a:t>
            </a:r>
          </a:p>
          <a:p>
            <a:pPr marL="305435" indent="-305435"/>
            <a:r>
              <a:rPr lang="en-IN" dirty="0">
                <a:latin typeface="Times New Roman" panose="02020603050405020304" pitchFamily="18" charset="0"/>
                <a:cs typeface="Times New Roman" panose="02020603050405020304" pitchFamily="18" charset="0"/>
              </a:rPr>
              <a:t>Data Encryption: Encrypt logged keystrokes using a secure encryption algorithm (e.g., AES) to protect sensitive information.</a:t>
            </a:r>
          </a:p>
          <a:p>
            <a:pPr marL="305435" indent="-305435"/>
            <a:r>
              <a:rPr lang="en-IN" dirty="0">
                <a:latin typeface="Times New Roman" panose="02020603050405020304" pitchFamily="18" charset="0"/>
                <a:cs typeface="Times New Roman" panose="02020603050405020304" pitchFamily="18" charset="0"/>
              </a:rPr>
              <a:t>Data Storage: Store encrypted keystrokes in a secure database (e.g., SQLite) or file system, ensuring proper access controls and permissions.</a:t>
            </a:r>
          </a:p>
          <a:p>
            <a:pPr marL="305435" indent="-305435"/>
            <a:r>
              <a:rPr lang="en-IN" dirty="0">
                <a:latin typeface="Times New Roman" panose="02020603050405020304" pitchFamily="18" charset="0"/>
                <a:cs typeface="Times New Roman" panose="02020603050405020304" pitchFamily="18" charset="0"/>
              </a:rPr>
              <a:t>Persistence: Implement mechanisms (e.g., Windows Registry, Linux </a:t>
            </a:r>
            <a:r>
              <a:rPr lang="en-IN" dirty="0" err="1">
                <a:latin typeface="Times New Roman" panose="02020603050405020304" pitchFamily="18" charset="0"/>
                <a:cs typeface="Times New Roman" panose="02020603050405020304" pitchFamily="18" charset="0"/>
              </a:rPr>
              <a:t>systemd</a:t>
            </a:r>
            <a:r>
              <a:rPr lang="en-IN" dirty="0">
                <a:latin typeface="Times New Roman" panose="02020603050405020304" pitchFamily="18" charset="0"/>
                <a:cs typeface="Times New Roman" panose="02020603050405020304" pitchFamily="18" charset="0"/>
              </a:rPr>
              <a:t> service) to ensure the keylogger starts automatically on system boot and remains active in the background.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a:xfrm>
            <a:off x="1484311" y="685801"/>
            <a:ext cx="10018713" cy="476794"/>
          </a:xfrm>
        </p:spPr>
        <p:txBody>
          <a:bodyPr>
            <a:normAutofit fontScale="90000"/>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a:xfrm>
            <a:off x="1967636" y="1959429"/>
            <a:ext cx="10018713" cy="4898571"/>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Platform-Specific Installation: Package the keylogger application for deployment on different operating systems, ensuring compatibility with Windows, macOS, and Linux.</a:t>
            </a:r>
          </a:p>
          <a:p>
            <a:r>
              <a:rPr lang="en-US" dirty="0">
                <a:latin typeface="Times New Roman" panose="02020603050405020304" pitchFamily="18" charset="0"/>
                <a:cs typeface="Times New Roman" panose="02020603050405020304" pitchFamily="18" charset="0"/>
              </a:rPr>
              <a:t>Installation Instructions: Provide clear instructions for installing and configuring the keylogger, including any dependencies or system requirements.</a:t>
            </a:r>
          </a:p>
          <a:p>
            <a:r>
              <a:rPr lang="en-US" dirty="0">
                <a:latin typeface="Times New Roman" panose="02020603050405020304" pitchFamily="18" charset="0"/>
                <a:cs typeface="Times New Roman" panose="02020603050405020304" pitchFamily="18" charset="0"/>
              </a:rPr>
              <a:t>Configuration Options: Allow users to customize settings such as encryption keys, logging intervals, and output format through a configuration file or user interface.</a:t>
            </a:r>
          </a:p>
          <a:p>
            <a:r>
              <a:rPr lang="en-US" dirty="0">
                <a:latin typeface="Times New Roman" panose="02020603050405020304" pitchFamily="18" charset="0"/>
                <a:cs typeface="Times New Roman" panose="02020603050405020304" pitchFamily="18" charset="0"/>
              </a:rPr>
              <a:t>Security Measures: Implement security measures to prevent unauthorized access to logged data, such as access controls, encryption, and secure communication protocols.</a:t>
            </a:r>
          </a:p>
          <a:p>
            <a:r>
              <a:rPr lang="en-US" dirty="0">
                <a:latin typeface="Times New Roman" panose="02020603050405020304" pitchFamily="18" charset="0"/>
                <a:cs typeface="Times New Roman" panose="02020603050405020304" pitchFamily="18" charset="0"/>
              </a:rPr>
              <a:t>Testing and Validation: Thoroughly test the deployed keylogger in various environments to ensure functionality, reliability, and security. Address any issues or bugs discovered during testing before deploying to production.</a:t>
            </a:r>
          </a:p>
          <a:p>
            <a:r>
              <a:rPr lang="en-US" dirty="0">
                <a:latin typeface="Times New Roman" panose="02020603050405020304" pitchFamily="18" charset="0"/>
                <a:cs typeface="Times New Roman" panose="02020603050405020304" pitchFamily="18" charset="0"/>
              </a:rPr>
              <a:t>Documentation: Prepare comprehensive documentation covering installation, configuration, usage guidelines, legal compliance, and ethical considerations to assist users and administrators in deploying and using the keylogger responsibly.</a:t>
            </a:r>
          </a:p>
          <a:p>
            <a:r>
              <a:rPr lang="en-US" dirty="0">
                <a:latin typeface="Times New Roman" panose="02020603050405020304" pitchFamily="18" charset="0"/>
                <a:cs typeface="Times New Roman" panose="02020603050405020304" pitchFamily="18" charset="0"/>
              </a:rPr>
              <a:t>Feedback and Support: Provide channels for users to provide feedback, report issues, and receive support, ensuring ongoing maintenance and improvement of the deployed keylogger system.</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2651760" y="1965323"/>
            <a:ext cx="8934994" cy="4657426"/>
          </a:xfrm>
        </p:spPr>
      </p:pic>
      <p:sp>
        <p:nvSpPr>
          <p:cNvPr id="4" name="TextBox 3">
            <a:extLst>
              <a:ext uri="{FF2B5EF4-FFF2-40B4-BE49-F238E27FC236}">
                <a16:creationId xmlns:a16="http://schemas.microsoft.com/office/drawing/2014/main" id="{BE33DDE2-AFCB-5E62-E3C0-E315CE52B519}"/>
              </a:ext>
            </a:extLst>
          </p:cNvPr>
          <p:cNvSpPr txBox="1"/>
          <p:nvPr/>
        </p:nvSpPr>
        <p:spPr>
          <a:xfrm>
            <a:off x="2284066" y="1436914"/>
            <a:ext cx="3631845" cy="461665"/>
          </a:xfrm>
          <a:prstGeom prst="rect">
            <a:avLst/>
          </a:prstGeom>
          <a:noFill/>
        </p:spPr>
        <p:txBody>
          <a:bodyPr wrap="square" rtlCol="0">
            <a:spAutoFit/>
          </a:bodyPr>
          <a:lstStyle/>
          <a:p>
            <a:r>
              <a:rPr lang="en-US" sz="2400" b="1" dirty="0"/>
              <a:t>OUTPUT IMAGES:</a:t>
            </a:r>
            <a:endParaRPr lang="en-IN" sz="2400" b="1" dirty="0"/>
          </a:p>
        </p:txBody>
      </p:sp>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2547257" y="875211"/>
            <a:ext cx="8895806" cy="5316583"/>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43</TotalTime>
  <Words>1326</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Calibri</vt:lpstr>
      <vt:lpstr>Corbel</vt:lpstr>
      <vt:lpstr>Times New Roman</vt:lpstr>
      <vt:lpstr>Wingdings</vt:lpstr>
      <vt:lpstr>Parallax</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psv102</cp:lastModifiedBy>
  <cp:revision>7</cp:revision>
  <dcterms:created xsi:type="dcterms:W3CDTF">2024-03-26T05:30:23Z</dcterms:created>
  <dcterms:modified xsi:type="dcterms:W3CDTF">2024-03-26T06:53:11Z</dcterms:modified>
</cp:coreProperties>
</file>