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8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16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45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4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Agile Methodology </a:t>
            </a:r>
            <a:br>
              <a:rPr lang="en-I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94D-182D-B635-A4E4-59CCF1BC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Jira Is Used For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FF1C9F-8421-4B5B-39BE-CA70509C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1" y="2551324"/>
            <a:ext cx="85999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Issue Tracking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Report and track bugs, tasks, and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Agile Project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Manage sprints, backlogs, and user stories.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Scrum &amp; Kanban Boards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Visual tools for team task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Roadmaps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High-level planning and progress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Velocity charts, burndown charts, cumulative flow diagrams.</a:t>
            </a:r>
          </a:p>
        </p:txBody>
      </p:sp>
    </p:spTree>
    <p:extLst>
      <p:ext uri="{BB962C8B-B14F-4D97-AF65-F5344CB8AC3E}">
        <p14:creationId xmlns:p14="http://schemas.microsoft.com/office/powerpoint/2010/main" val="120562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9857-04D3-50C8-BA06-89DE64F9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Teams Use Jira in Agile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7AF28A-2773-0643-63E0-6C2065F2C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7" y="2138690"/>
            <a:ext cx="8854633" cy="42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4400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Sprint Planning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 backlog items and estimate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Task Assignment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Team members take ownership of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Daily Scrum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 the board to update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Sprint Review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Demo completed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Retrospective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Analyze what went well and what to improve.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 Jira’s reports to assess team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329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1530"/>
            <a:ext cx="8229600" cy="4786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1. </a:t>
            </a:r>
            <a:r>
              <a:rPr sz="2000" b="1" dirty="0"/>
              <a:t>Customer satisfaction through early and continuous delivery</a:t>
            </a:r>
          </a:p>
          <a:p>
            <a:pPr marL="0" indent="0">
              <a:buNone/>
            </a:pPr>
            <a:r>
              <a:rPr lang="en-IN" sz="2000" b="1" dirty="0"/>
              <a:t>2.</a:t>
            </a:r>
            <a:r>
              <a:rPr sz="2000" b="1" dirty="0"/>
              <a:t> Welcome changing requirements, even late in development</a:t>
            </a:r>
          </a:p>
          <a:p>
            <a:pPr marL="0" indent="0">
              <a:buNone/>
            </a:pPr>
            <a:r>
              <a:rPr lang="en-IN" sz="2000" b="1" dirty="0"/>
              <a:t>3.</a:t>
            </a:r>
            <a:r>
              <a:rPr sz="2000" b="1" dirty="0"/>
              <a:t> Deliver working software frequently</a:t>
            </a:r>
          </a:p>
          <a:p>
            <a:pPr marL="0" indent="0">
              <a:buNone/>
            </a:pPr>
            <a:r>
              <a:rPr lang="en-IN" sz="2000" b="1" dirty="0"/>
              <a:t>4.</a:t>
            </a:r>
            <a:r>
              <a:rPr sz="2000" b="1" dirty="0"/>
              <a:t> Close, daily cooperation between business and developers</a:t>
            </a:r>
          </a:p>
          <a:p>
            <a:pPr marL="0" indent="0">
              <a:buNone/>
            </a:pPr>
            <a:r>
              <a:rPr lang="en-IN" sz="2000" b="1" dirty="0"/>
              <a:t>5.</a:t>
            </a:r>
            <a:r>
              <a:rPr sz="2000" b="1" dirty="0"/>
              <a:t> Projects built around motivated individuals</a:t>
            </a:r>
          </a:p>
          <a:p>
            <a:pPr marL="0" indent="0">
              <a:buNone/>
            </a:pPr>
            <a:r>
              <a:rPr lang="en-IN" sz="2000" b="1" dirty="0"/>
              <a:t>6.</a:t>
            </a:r>
            <a:r>
              <a:rPr sz="2000" b="1" dirty="0"/>
              <a:t> Face-to-face conversation is the best form of communication</a:t>
            </a:r>
            <a:endParaRPr lang="en-IN" sz="2000" b="1" dirty="0"/>
          </a:p>
          <a:p>
            <a:pPr marL="0" indent="0">
              <a:buNone/>
            </a:pPr>
            <a:r>
              <a:rPr lang="en-US" sz="2000" b="1" dirty="0"/>
              <a:t>7. Working software is the primary measure of progress</a:t>
            </a:r>
          </a:p>
          <a:p>
            <a:pPr marL="0" indent="0">
              <a:buNone/>
            </a:pPr>
            <a:r>
              <a:rPr lang="en-US" sz="2000" b="1" dirty="0"/>
              <a:t>8. Sustainable development, able to maintain a constant pace</a:t>
            </a:r>
          </a:p>
          <a:p>
            <a:pPr marL="0" indent="0">
              <a:buNone/>
            </a:pPr>
            <a:r>
              <a:rPr lang="en-US" sz="2000" b="1" dirty="0"/>
              <a:t>9. Continuous attention to technical excellence</a:t>
            </a:r>
          </a:p>
          <a:p>
            <a:pPr marL="0" indent="0">
              <a:buNone/>
            </a:pPr>
            <a:endParaRPr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3E598E-661B-4E55-6BF9-7CCE88617293}"/>
              </a:ext>
            </a:extLst>
          </p:cNvPr>
          <p:cNvSpPr txBox="1"/>
          <p:nvPr/>
        </p:nvSpPr>
        <p:spPr>
          <a:xfrm>
            <a:off x="391112" y="1630636"/>
            <a:ext cx="78756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10. Simplicity—the art of maximizing the amount of work not done—is essential</a:t>
            </a:r>
          </a:p>
          <a:p>
            <a:endParaRPr lang="en-US" sz="2000" b="1" dirty="0"/>
          </a:p>
          <a:p>
            <a:r>
              <a:rPr lang="en-US" sz="2000" b="1" dirty="0"/>
              <a:t>11. Best architectures, requirements, and designs emerge from self-organizing teams</a:t>
            </a:r>
          </a:p>
          <a:p>
            <a:endParaRPr lang="en-US" sz="2000" b="1" dirty="0"/>
          </a:p>
          <a:p>
            <a:r>
              <a:rPr lang="en-US" sz="2000" b="1" dirty="0"/>
              <a:t>12. Regularly, the team reflects on how to become more effective, then tunes and adjusts accordingly</a:t>
            </a:r>
          </a:p>
        </p:txBody>
      </p:sp>
    </p:spTree>
    <p:extLst>
      <p:ext uri="{BB962C8B-B14F-4D97-AF65-F5344CB8AC3E}">
        <p14:creationId xmlns:p14="http://schemas.microsoft.com/office/powerpoint/2010/main" val="152744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Scrum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 lightweight Agile framework</a:t>
            </a:r>
          </a:p>
          <a:p>
            <a:r>
              <a:t>Focuses on delivering value in short iterations (Sprints)</a:t>
            </a:r>
          </a:p>
          <a:p>
            <a:r>
              <a:t>Roles: Product Owner, Scrum Master, Development Team</a:t>
            </a:r>
          </a:p>
          <a:p>
            <a:r>
              <a:t>Artifacts: Product Backlog, Sprint Backlog, Increment</a:t>
            </a:r>
          </a:p>
          <a:p>
            <a:r>
              <a:t>Events: Sprint, Daily Scrum, Sprint Planning, Sprint Review, Retrospective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Time-boxed iteration (typically 1-4 weeks)</a:t>
            </a:r>
          </a:p>
          <a:p>
            <a:r>
              <a:t>Goal: Deliver a potentially shippable product increment</a:t>
            </a:r>
          </a:p>
          <a:p>
            <a:r>
              <a:t>No changes allowed that would endanger the Sprint Goal</a:t>
            </a:r>
          </a:p>
          <a:p>
            <a:r>
              <a:t>Regular and repeatable rhythm for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Held at the beginning of each Sprint</a:t>
            </a:r>
          </a:p>
          <a:p>
            <a:r>
              <a:t>Defines the Sprint Goal and what work will be delivered</a:t>
            </a:r>
          </a:p>
          <a:p>
            <a:r>
              <a:t>Team selects items from Product Backlog to commit to</a:t>
            </a:r>
          </a:p>
          <a:p>
            <a:r>
              <a:t>Planning is collaborative and involves the whole Scrum team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Sprint Grooming (Backlog Refinement)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Regularly revisiting and updating the Product Backlog</a:t>
            </a:r>
          </a:p>
          <a:p>
            <a:r>
              <a:rPr dirty="0"/>
              <a:t>Clarifying stories and estimating effort</a:t>
            </a:r>
          </a:p>
          <a:p>
            <a:r>
              <a:rPr dirty="0"/>
              <a:t>Prioritizing items for upcoming Sprints</a:t>
            </a:r>
          </a:p>
          <a:p>
            <a:r>
              <a:rPr dirty="0"/>
              <a:t>Helps ensure Sprint Planning is more efficient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Held at the end of the Sprint</a:t>
            </a:r>
          </a:p>
          <a:p>
            <a:r>
              <a:t>Team reflects on what went well and what could be improved</a:t>
            </a:r>
          </a:p>
          <a:p>
            <a:r>
              <a:t>Actionable improvements are identified and planned for next Sprint</a:t>
            </a:r>
          </a:p>
          <a:p>
            <a:r>
              <a:t>Encourages continuous learning and team improvement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326C-028A-465B-DD50-21CCC72A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JIRA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A22DF-FB51-2DA4-CA40-8209D0FA38DE}"/>
              </a:ext>
            </a:extLst>
          </p:cNvPr>
          <p:cNvSpPr txBox="1"/>
          <p:nvPr/>
        </p:nvSpPr>
        <p:spPr>
          <a:xfrm>
            <a:off x="370390" y="2554730"/>
            <a:ext cx="83684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Jira</a:t>
            </a:r>
            <a:r>
              <a:rPr lang="en-US" sz="2400" dirty="0"/>
              <a:t> is a powerful </a:t>
            </a:r>
            <a:r>
              <a:rPr lang="en-US" sz="2400" b="1" dirty="0"/>
              <a:t>project management and issue tracking tool</a:t>
            </a:r>
            <a:r>
              <a:rPr lang="en-US" sz="2400" dirty="0"/>
              <a:t> developed by Atlassian. It's widely used in Agile software development environments, especially for managing tasks in frameworks like </a:t>
            </a:r>
            <a:r>
              <a:rPr lang="en-US" sz="2400" b="1" dirty="0"/>
              <a:t>Scrum</a:t>
            </a:r>
            <a:r>
              <a:rPr lang="en-US" sz="2400" dirty="0"/>
              <a:t> and </a:t>
            </a:r>
            <a:r>
              <a:rPr lang="en-US" sz="2400" b="1" dirty="0"/>
              <a:t>Kanban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72947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480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Agile Methodology  </vt:lpstr>
      <vt:lpstr>Agile Principles</vt:lpstr>
      <vt:lpstr>PowerPoint Presentation</vt:lpstr>
      <vt:lpstr>Scrum Overview</vt:lpstr>
      <vt:lpstr>Sprint</vt:lpstr>
      <vt:lpstr>Sprint Planning</vt:lpstr>
      <vt:lpstr>Sprint Grooming (Backlog Refinement)</vt:lpstr>
      <vt:lpstr>Sprint Retrospective</vt:lpstr>
      <vt:lpstr>What is JIRA</vt:lpstr>
      <vt:lpstr>What Jira Is Used For</vt:lpstr>
      <vt:lpstr>How Teams Use Jira in Agile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pradeep yerninti</cp:lastModifiedBy>
  <cp:revision>3</cp:revision>
  <dcterms:created xsi:type="dcterms:W3CDTF">2013-01-27T09:14:16Z</dcterms:created>
  <dcterms:modified xsi:type="dcterms:W3CDTF">2025-05-09T04:05:09Z</dcterms:modified>
  <cp:category/>
</cp:coreProperties>
</file>