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presProps.xml" ContentType="application/vnd.openxmlformats-officedocument.presentationml.presPro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21024B96-3464-4B35-B7B6-32CD08BBD7FB}"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C08E384-FA12-4283-B5EF-7FC42667B1B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4DEB021B-595C-4E32-8690-192540682A92}"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D6CF2798-1199-479C-AB06-89EA868A4F4E}"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4"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1"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CC27BFB-5070-442E-8C1E-567636B9FC0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6"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7"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8"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5"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6"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3"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4"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5"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6"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7"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8"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dt" idx="4"/>
          </p:nvPr>
        </p:nvSpPr>
        <p:spPr/>
        <p:txBody>
          <a:bodyPr/>
          <a:p>
            <a:r>
              <a:rPr lang="en-US"/>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09684DE8-FD83-4881-B168-8C8128F779B1}"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8"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99"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D7AC4126-1B42-488A-A11B-62A241077C3A}"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8465BB3E-3992-4823-BF60-5513ADCB6DF0}" type="slidenum">
              <a:t>&lt;#&gt;</a:t>
            </a:fld>
          </a:p>
        </p:txBody>
      </p:sp>
      <p:sp>
        <p:nvSpPr>
          <p:cNvPr id="6" name="PlaceHolder 5"/>
          <p:cNvSpPr>
            <a:spLocks noGrp="1"/>
          </p:cNvSpPr>
          <p:nvPr>
            <p:ph type="dt" idx="7"/>
          </p:nvPr>
        </p:nvSpPr>
        <p:spPr/>
        <p:txBody>
          <a:bodyPr/>
          <a:p>
            <a:r>
              <a:rPr lang="en-US"/>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3"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0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A886B14C-63B2-4518-A359-BD7DAEFADCC5}"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C652DD47-D029-4AF1-BA42-E288B1158A14}"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DDB59F31-6311-45F3-9DC5-03F6280FC934}"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6"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D006A3C0-F4F8-4F54-BDE4-DD77A9A2F745}" type="slidenum">
              <a:t>&lt;#&gt;</a:t>
            </a:fld>
          </a:p>
        </p:txBody>
      </p:sp>
      <p:sp>
        <p:nvSpPr>
          <p:cNvPr id="5" name="PlaceHolder 4"/>
          <p:cNvSpPr>
            <a:spLocks noGrp="1"/>
          </p:cNvSpPr>
          <p:nvPr>
            <p:ph type="dt" idx="7"/>
          </p:nvPr>
        </p:nvSpPr>
        <p:spPr/>
        <p:txBody>
          <a:bodyPr/>
          <a:p>
            <a:r>
              <a:rPr lang="en-US"/>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0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0"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AB6BF41-5760-4256-8BEB-F967E9663B56}"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3"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4"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97C9B735-BD52-45F9-95A9-0285C207E8E3}"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5"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1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18"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CC6F73B8-7337-485D-826B-C9B7CD6B7BCA}" type="slidenum">
              <a:t>&lt;#&gt;</a:t>
            </a:fld>
          </a:p>
        </p:txBody>
      </p:sp>
      <p:sp>
        <p:nvSpPr>
          <p:cNvPr id="8" name="PlaceHolder 7"/>
          <p:cNvSpPr>
            <a:spLocks noGrp="1"/>
          </p:cNvSpPr>
          <p:nvPr>
            <p:ph type="dt" idx="7"/>
          </p:nvPr>
        </p:nvSpPr>
        <p:spPr/>
        <p:txBody>
          <a:bodyPr/>
          <a:p>
            <a:r>
              <a:rPr lang="en-US"/>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C4CC73C-F7C9-4C26-ADDD-B0DA1503E48C}" type="slidenum">
              <a:t>&lt;#&gt;</a:t>
            </a:fld>
          </a:p>
        </p:txBody>
      </p:sp>
      <p:sp>
        <p:nvSpPr>
          <p:cNvPr id="7" name="PlaceHolder 6"/>
          <p:cNvSpPr>
            <a:spLocks noGrp="1"/>
          </p:cNvSpPr>
          <p:nvPr>
            <p:ph type="dt" idx="7"/>
          </p:nvPr>
        </p:nvSpPr>
        <p:spPr/>
        <p:txBody>
          <a:bodyPr/>
          <a:p>
            <a:r>
              <a:rPr lang="en-US"/>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6"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BF86EA73-CF78-40D8-A942-2C2C10D15329}" type="slidenum">
              <a:t>&lt;#&gt;</a:t>
            </a:fld>
          </a:p>
        </p:txBody>
      </p:sp>
      <p:sp>
        <p:nvSpPr>
          <p:cNvPr id="9" name="PlaceHolder 8"/>
          <p:cNvSpPr>
            <a:spLocks noGrp="1"/>
          </p:cNvSpPr>
          <p:nvPr>
            <p:ph type="dt" idx="7"/>
          </p:nvPr>
        </p:nvSpPr>
        <p:spPr/>
        <p:txBody>
          <a:bodyPr/>
          <a:p>
            <a:r>
              <a:rPr lang="en-US"/>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28"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29"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0"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1"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2"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33"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0A2E96E5-5438-4D1C-BF22-93716A9827A8}" type="slidenum">
              <a:t>&lt;#&gt;</a:t>
            </a:fld>
          </a:p>
        </p:txBody>
      </p:sp>
      <p:sp>
        <p:nvSpPr>
          <p:cNvPr id="11" name="PlaceHolder 10"/>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E126B3C7-1AE7-4B79-ACA6-31D9F15F6864}"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23252EC-D827-4012-B5B2-01B5601CAAE6}"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576000" y="729720"/>
            <a:ext cx="11028960" cy="274320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E2CE84BE-7538-4BA7-94A3-85D0A8110355}"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367F007C-40B6-4A15-A066-656168EC2668}"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3A3BD67-D3A6-41AE-B330-B7B9BD5259F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576000" y="712800"/>
            <a:ext cx="11028960" cy="62532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E560A19-2334-47CB-8FF9-2F4F61C053A8}"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3.png"/><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slideLayout" Target="../slideLayouts/slideLayout34.xml"/><Relationship Id="rId13" Type="http://schemas.openxmlformats.org/officeDocument/2006/relationships/slideLayout" Target="../slideLayouts/slideLayout35.xml"/><Relationship Id="rId14"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1"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2"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3"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4" name="Rectangle 6"/>
          <p:cNvSpPr/>
          <p:nvPr/>
        </p:nvSpPr>
        <p:spPr>
          <a:xfrm>
            <a:off x="446400" y="3085920"/>
            <a:ext cx="11298240" cy="3337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5"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6" name="PlaceHolder 2"/>
          <p:cNvSpPr>
            <a:spLocks noGrp="1"/>
          </p:cNvSpPr>
          <p:nvPr>
            <p:ph type="ftr" idx="1"/>
          </p:nvPr>
        </p:nvSpPr>
        <p:spPr>
          <a:xfrm>
            <a:off x="581040" y="6423840"/>
            <a:ext cx="6916320" cy="36432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 </a:t>
            </a:r>
            <a:endParaRPr b="0" lang="en-US" sz="1400" spc="-1" strike="noStrike">
              <a:latin typeface="Times New Roman"/>
            </a:endParaRPr>
          </a:p>
        </p:txBody>
      </p:sp>
      <p:sp>
        <p:nvSpPr>
          <p:cNvPr id="7" name="PlaceHolder 3"/>
          <p:cNvSpPr>
            <a:spLocks noGrp="1"/>
          </p:cNvSpPr>
          <p:nvPr>
            <p:ph type="sldNum" idx="2"/>
          </p:nvPr>
        </p:nvSpPr>
        <p:spPr>
          <a:xfrm>
            <a:off x="10558440" y="6423840"/>
            <a:ext cx="105192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C09D7BA0-0189-4A70-9B63-89E70C452FB5}" type="slidenum">
              <a:rPr b="0" lang="en-US" sz="900" spc="-1" strike="noStrike">
                <a:solidFill>
                  <a:srgbClr val="404040"/>
                </a:solidFill>
                <a:latin typeface="Franklin Gothic Book"/>
              </a:rPr>
              <a:t>1</a:t>
            </a:fld>
            <a:endParaRPr b="0" lang="en-US" sz="900" spc="-1" strike="noStrike">
              <a:latin typeface="Times New Roman"/>
            </a:endParaRPr>
          </a:p>
        </p:txBody>
      </p:sp>
      <p:sp>
        <p:nvSpPr>
          <p:cNvPr id="8" name="PlaceHolder 4"/>
          <p:cNvSpPr>
            <a:spLocks noGrp="1"/>
          </p:cNvSpPr>
          <p:nvPr>
            <p:ph type="dt" idx="3"/>
          </p:nvPr>
        </p:nvSpPr>
        <p:spPr>
          <a:xfrm>
            <a:off x="7606080" y="6423840"/>
            <a:ext cx="284400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 </a:t>
            </a:r>
            <a:endParaRPr b="0" lang="en-US" sz="1400" spc="-1" strike="noStrike">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7"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48"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49"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50" name="PlaceHolder 1"/>
          <p:cNvSpPr>
            <a:spLocks noGrp="1"/>
          </p:cNvSpPr>
          <p:nvPr>
            <p:ph type="dt" idx="4"/>
          </p:nvPr>
        </p:nvSpPr>
        <p:spPr>
          <a:xfrm>
            <a:off x="7606080" y="6423840"/>
            <a:ext cx="284400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51" name="PlaceHolder 2"/>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52" name="PlaceHolder 3"/>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9" name="Rectangle 8"/>
          <p:cNvSpPr/>
          <p:nvPr/>
        </p:nvSpPr>
        <p:spPr>
          <a:xfrm>
            <a:off x="446400" y="457200"/>
            <a:ext cx="3702600" cy="943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0" name="Rectangle 9"/>
          <p:cNvSpPr/>
          <p:nvPr/>
        </p:nvSpPr>
        <p:spPr>
          <a:xfrm>
            <a:off x="8042040" y="453600"/>
            <a:ext cx="3702600" cy="9792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sp>
        <p:nvSpPr>
          <p:cNvPr id="91" name="Rectangle 10"/>
          <p:cNvSpPr/>
          <p:nvPr/>
        </p:nvSpPr>
        <p:spPr>
          <a:xfrm>
            <a:off x="4241880" y="457200"/>
            <a:ext cx="3702600" cy="9072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sp>
      <p:pic>
        <p:nvPicPr>
          <p:cNvPr id="92" name="Picture 7" descr="Logo&#10;&#10;Description automatically generated"/>
          <p:cNvPicPr/>
          <p:nvPr/>
        </p:nvPicPr>
        <p:blipFill>
          <a:blip r:embed="rId2"/>
          <a:stretch/>
        </p:blipFill>
        <p:spPr>
          <a:xfrm>
            <a:off x="10485000" y="6437880"/>
            <a:ext cx="1125000" cy="364320"/>
          </a:xfrm>
          <a:prstGeom prst="rect">
            <a:avLst/>
          </a:prstGeom>
          <a:ln w="0">
            <a:noFill/>
          </a:ln>
        </p:spPr>
      </p:pic>
      <p:sp>
        <p:nvSpPr>
          <p:cNvPr id="93" name="PlaceHolder 1"/>
          <p:cNvSpPr>
            <a:spLocks noGrp="1"/>
          </p:cNvSpPr>
          <p:nvPr>
            <p:ph type="title"/>
          </p:nvPr>
        </p:nvSpPr>
        <p:spPr>
          <a:xfrm>
            <a:off x="576000" y="729720"/>
            <a:ext cx="11028960" cy="591480"/>
          </a:xfrm>
          <a:prstGeom prst="rect">
            <a:avLst/>
          </a:prstGeom>
          <a:noFill/>
          <a:ln w="0">
            <a:noFill/>
          </a:ln>
        </p:spPr>
        <p:txBody>
          <a:bodyPr lIns="0" rIns="0" tIns="0" bIns="0" anchor="ctr">
            <a:noAutofit/>
          </a:bodyPr>
          <a:p>
            <a:r>
              <a:rPr b="0" lang="en-US" sz="1800" spc="-1" strike="noStrike">
                <a:latin typeface="Arial"/>
              </a:rPr>
              <a:t>Click to edit the title text format</a:t>
            </a:r>
            <a:endParaRPr b="0" lang="en-US" sz="1800" spc="-1" strike="noStrike">
              <a:latin typeface="Arial"/>
            </a:endParaRPr>
          </a:p>
        </p:txBody>
      </p:sp>
      <p:sp>
        <p:nvSpPr>
          <p:cNvPr id="94" name="PlaceHolder 2"/>
          <p:cNvSpPr>
            <a:spLocks noGrp="1"/>
          </p:cNvSpPr>
          <p:nvPr>
            <p:ph type="ftr" idx="5"/>
          </p:nvPr>
        </p:nvSpPr>
        <p:spPr>
          <a:xfrm>
            <a:off x="581040" y="6423840"/>
            <a:ext cx="6916320" cy="364320"/>
          </a:xfrm>
          <a:prstGeom prst="rect">
            <a:avLst/>
          </a:prstGeom>
          <a:noFill/>
          <a:ln w="0">
            <a:noFill/>
          </a:ln>
        </p:spPr>
        <p:txBody>
          <a:bodyPr lIns="90000" rIns="90000" tIns="45000" bIns="45000" anchor="t">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95" name="PlaceHolder 3"/>
          <p:cNvSpPr>
            <a:spLocks noGrp="1"/>
          </p:cNvSpPr>
          <p:nvPr>
            <p:ph type="sldNum" idx="6"/>
          </p:nvPr>
        </p:nvSpPr>
        <p:spPr>
          <a:xfrm>
            <a:off x="10558440" y="6423840"/>
            <a:ext cx="1051920" cy="3643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404040"/>
                </a:solidFill>
                <a:latin typeface="Franklin Gothic Book"/>
              </a:defRPr>
            </a:lvl1pPr>
          </a:lstStyle>
          <a:p>
            <a:pPr algn="r">
              <a:lnSpc>
                <a:spcPct val="100000"/>
              </a:lnSpc>
              <a:buNone/>
            </a:pPr>
            <a:fld id="{B1A509AF-90C4-486E-A558-B949E051A0FF}" type="slidenum">
              <a:rPr b="0" lang="en-US" sz="900" spc="-1" strike="noStrike">
                <a:solidFill>
                  <a:srgbClr val="404040"/>
                </a:solidFill>
                <a:latin typeface="Franklin Gothic Book"/>
              </a:rPr>
              <a:t>&lt;number&gt;</a:t>
            </a:fld>
            <a:endParaRPr b="0" lang="en-US" sz="900" spc="-1" strike="noStrike">
              <a:latin typeface="Times New Roman"/>
            </a:endParaRPr>
          </a:p>
        </p:txBody>
      </p:sp>
      <p:sp>
        <p:nvSpPr>
          <p:cNvPr id="96" name="PlaceHolder 4"/>
          <p:cNvSpPr>
            <a:spLocks noGrp="1"/>
          </p:cNvSpPr>
          <p:nvPr>
            <p:ph type="dt" idx="7"/>
          </p:nvPr>
        </p:nvSpPr>
        <p:spPr>
          <a:xfrm>
            <a:off x="7606080" y="6423840"/>
            <a:ext cx="2844000" cy="3643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97"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hyperlink" Target="https://github.com/Pradeep0997/course-simplifier.git" TargetMode="External"/><Relationship Id="rId2" Type="http://schemas.openxmlformats.org/officeDocument/2006/relationships/slideLayout" Target="../slideLayouts/slideLayout29.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PlaceHolder 1"/>
          <p:cNvSpPr>
            <a:spLocks noGrp="1"/>
          </p:cNvSpPr>
          <p:nvPr>
            <p:ph type="title"/>
          </p:nvPr>
        </p:nvSpPr>
        <p:spPr>
          <a:xfrm>
            <a:off x="1359000" y="1821600"/>
            <a:ext cx="9143280" cy="977040"/>
          </a:xfrm>
          <a:prstGeom prst="rect">
            <a:avLst/>
          </a:prstGeom>
          <a:noFill/>
          <a:ln w="0">
            <a:noFill/>
          </a:ln>
        </p:spPr>
        <p:txBody>
          <a:bodyPr lIns="0" rIns="0" tIns="0" bIns="0" anchor="b">
            <a:noAutofit/>
          </a:bodyPr>
          <a:p>
            <a:pPr algn="ctr">
              <a:lnSpc>
                <a:spcPct val="100000"/>
              </a:lnSpc>
              <a:buNone/>
            </a:pPr>
            <a:r>
              <a:rPr b="0" lang="en-US" sz="3600" spc="-1" strike="noStrike" cap="all">
                <a:solidFill>
                  <a:srgbClr val="1cade4"/>
                </a:solidFill>
                <a:latin typeface="Franklin Gothic Demi"/>
                <a:ea typeface="Franklin Gothic Demi"/>
              </a:rPr>
              <a:t>COURSE CONTENT SIMPLIFICATION AGENT</a:t>
            </a:r>
            <a:endParaRPr b="0" lang="en-US" sz="3600" spc="-1" strike="noStrike">
              <a:latin typeface="Arial"/>
            </a:endParaRPr>
          </a:p>
        </p:txBody>
      </p:sp>
      <p:sp>
        <p:nvSpPr>
          <p:cNvPr id="135" name="TextBox 2"/>
          <p:cNvSpPr/>
          <p:nvPr/>
        </p:nvSpPr>
        <p:spPr>
          <a:xfrm>
            <a:off x="-329760" y="1034280"/>
            <a:ext cx="12726000" cy="57708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buNone/>
            </a:pPr>
            <a:r>
              <a:rPr b="1" lang="en-US" sz="3200" spc="-1" strike="noStrike">
                <a:solidFill>
                  <a:srgbClr val="1482ac"/>
                </a:solidFill>
                <a:latin typeface="Arial"/>
                <a:ea typeface="DejaVu Sans"/>
              </a:rPr>
              <a:t>CAPSTONE PROJECT</a:t>
            </a:r>
            <a:endParaRPr b="0" lang="en-US" sz="3200" spc="-1" strike="noStrike">
              <a:latin typeface="Arial"/>
            </a:endParaRPr>
          </a:p>
        </p:txBody>
      </p:sp>
      <p:sp>
        <p:nvSpPr>
          <p:cNvPr id="136" name="TextBox 3"/>
          <p:cNvSpPr/>
          <p:nvPr/>
        </p:nvSpPr>
        <p:spPr>
          <a:xfrm>
            <a:off x="3117600" y="4586400"/>
            <a:ext cx="7979400" cy="100440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1" lang="en-US" sz="2000" spc="-1" strike="noStrike">
                <a:solidFill>
                  <a:srgbClr val="1482ac"/>
                </a:solidFill>
                <a:latin typeface="Arial"/>
                <a:ea typeface="DejaVu Sans"/>
              </a:rPr>
              <a:t>Presented By:</a:t>
            </a:r>
            <a:endParaRPr b="0" lang="en-US" sz="2000" spc="-1" strike="noStrike">
              <a:latin typeface="Arial"/>
            </a:endParaRPr>
          </a:p>
          <a:p>
            <a:pPr>
              <a:lnSpc>
                <a:spcPct val="100000"/>
              </a:lnSpc>
              <a:buNone/>
            </a:pPr>
            <a:r>
              <a:rPr b="1" lang="en-US" sz="2000" spc="-1" strike="noStrike">
                <a:solidFill>
                  <a:srgbClr val="1482ac"/>
                </a:solidFill>
                <a:latin typeface="Arial"/>
                <a:ea typeface="DejaVu Sans"/>
              </a:rPr>
              <a:t> </a:t>
            </a:r>
            <a:r>
              <a:rPr b="0" lang="en-US" sz="2000" spc="-1" strike="noStrike">
                <a:solidFill>
                  <a:srgbClr val="ffc000"/>
                </a:solidFill>
                <a:latin typeface="Franklin Gothic Book"/>
                <a:ea typeface="Franklin Gothic Book"/>
              </a:rPr>
              <a:t>Settipalle Pradeep Reddy – RGUKT RK Valley – Computer Science &amp; Engineering</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Result Images</a:t>
            </a:r>
            <a:endParaRPr b="0" lang="en-US" sz="4400" spc="-1" strike="noStrike">
              <a:latin typeface="Arial"/>
            </a:endParaRPr>
          </a:p>
        </p:txBody>
      </p:sp>
      <p:sp>
        <p:nvSpPr>
          <p:cNvPr id="155" name="Content Placeholder 2"/>
          <p:cNvSpPr/>
          <p:nvPr/>
        </p:nvSpPr>
        <p:spPr>
          <a:xfrm>
            <a:off x="601200" y="1372680"/>
            <a:ext cx="11057400" cy="631440"/>
          </a:xfrm>
          <a:prstGeom prst="rect">
            <a:avLst/>
          </a:prstGeom>
          <a:noFill/>
          <a:ln w="0">
            <a:noFill/>
          </a:ln>
        </p:spPr>
        <p:style>
          <a:lnRef idx="0"/>
          <a:fillRef idx="0"/>
          <a:effectRef idx="0"/>
          <a:fontRef idx="minor"/>
        </p:style>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Input Page:</a:t>
            </a:r>
            <a:r>
              <a:rPr b="0" lang="en-IN" sz="1400" spc="-1" strike="noStrike">
                <a:solidFill>
                  <a:srgbClr val="0f0f0f"/>
                </a:solidFill>
                <a:latin typeface="Franklin Gothic Book"/>
                <a:ea typeface="Franklin Gothic Book"/>
              </a:rPr>
              <a:t> </a:t>
            </a:r>
            <a:r>
              <a:rPr b="0" lang="en-IN" sz="1400" spc="-1" strike="noStrike">
                <a:solidFill>
                  <a:srgbClr val="0f0f0f"/>
                </a:solidFill>
                <a:latin typeface="Consolas"/>
                <a:ea typeface="Franklin Gothic Book"/>
              </a:rPr>
              <a:t>Users paste course content in the input form and click the Simplify button.</a:t>
            </a:r>
            <a:endParaRPr b="0" lang="en-US" sz="1400" spc="-1" strike="noStrike">
              <a:latin typeface="Arial"/>
            </a:endParaRPr>
          </a:p>
        </p:txBody>
      </p:sp>
      <p:pic>
        <p:nvPicPr>
          <p:cNvPr id="156" name="Picture 4" descr=""/>
          <p:cNvPicPr/>
          <p:nvPr/>
        </p:nvPicPr>
        <p:blipFill>
          <a:blip r:embed="rId1"/>
          <a:stretch/>
        </p:blipFill>
        <p:spPr>
          <a:xfrm>
            <a:off x="685800" y="2093760"/>
            <a:ext cx="11260800" cy="407124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Result Images</a:t>
            </a:r>
            <a:endParaRPr b="0" lang="en-US" sz="4400" spc="-1" strike="noStrike">
              <a:latin typeface="Arial"/>
            </a:endParaRPr>
          </a:p>
        </p:txBody>
      </p:sp>
      <p:sp>
        <p:nvSpPr>
          <p:cNvPr id="158" name="PlaceHolder 2"/>
          <p:cNvSpPr>
            <a:spLocks noGrp="1"/>
          </p:cNvSpPr>
          <p:nvPr>
            <p:ph/>
          </p:nvPr>
        </p:nvSpPr>
        <p:spPr>
          <a:xfrm>
            <a:off x="518040" y="1074960"/>
            <a:ext cx="11369160" cy="7538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Output Pages:</a:t>
            </a:r>
            <a:r>
              <a:rPr b="0" lang="en-IN" sz="1400" spc="-1" strike="noStrike">
                <a:solidFill>
                  <a:srgbClr val="0f0f0f"/>
                </a:solidFill>
                <a:latin typeface="Franklin Gothic Book"/>
                <a:ea typeface="Franklin Gothic Book"/>
              </a:rPr>
              <a:t> </a:t>
            </a:r>
            <a:r>
              <a:rPr b="0" lang="en-IN" sz="1400" spc="-1" strike="noStrike">
                <a:solidFill>
                  <a:srgbClr val="0f0f0f"/>
                </a:solidFill>
                <a:latin typeface="Consolas"/>
                <a:ea typeface="Franklin Gothic Book"/>
              </a:rPr>
              <a:t>The result pages displays the original version of content entered by the User.</a:t>
            </a:r>
            <a:endParaRPr b="0" lang="en-US" sz="1400" spc="-1" strike="noStrike">
              <a:latin typeface="Arial"/>
            </a:endParaRPr>
          </a:p>
        </p:txBody>
      </p:sp>
      <p:pic>
        <p:nvPicPr>
          <p:cNvPr id="159" name="" descr=""/>
          <p:cNvPicPr/>
          <p:nvPr/>
        </p:nvPicPr>
        <p:blipFill>
          <a:blip r:embed="rId1"/>
          <a:stretch/>
        </p:blipFill>
        <p:spPr>
          <a:xfrm>
            <a:off x="45360" y="1600200"/>
            <a:ext cx="12191760" cy="494820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Result Images</a:t>
            </a:r>
            <a:endParaRPr b="0" lang="en-US" sz="4400" spc="-1" strike="noStrike">
              <a:latin typeface="Arial"/>
            </a:endParaRPr>
          </a:p>
        </p:txBody>
      </p:sp>
      <p:sp>
        <p:nvSpPr>
          <p:cNvPr id="161" name="PlaceHolder 2"/>
          <p:cNvSpPr>
            <a:spLocks noGrp="1"/>
          </p:cNvSpPr>
          <p:nvPr>
            <p:ph/>
          </p:nvPr>
        </p:nvSpPr>
        <p:spPr>
          <a:xfrm>
            <a:off x="685800" y="1074960"/>
            <a:ext cx="11369160" cy="7538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Output Pages:</a:t>
            </a:r>
            <a:r>
              <a:rPr b="0" lang="en-IN" sz="1400" spc="-1" strike="noStrike">
                <a:solidFill>
                  <a:srgbClr val="0f0f0f"/>
                </a:solidFill>
                <a:latin typeface="Franklin Gothic Book"/>
                <a:ea typeface="Franklin Gothic Book"/>
              </a:rPr>
              <a:t> </a:t>
            </a:r>
            <a:r>
              <a:rPr b="0" lang="en-IN" sz="1400" spc="-1" strike="noStrike">
                <a:solidFill>
                  <a:srgbClr val="0f0f0f"/>
                </a:solidFill>
                <a:latin typeface="Consolas"/>
                <a:ea typeface="Franklin Gothic Book"/>
              </a:rPr>
              <a:t>The result pages displays the simplified version generated.</a:t>
            </a:r>
            <a:endParaRPr b="0" lang="en-US" sz="1400" spc="-1" strike="noStrike">
              <a:latin typeface="Arial"/>
            </a:endParaRPr>
          </a:p>
        </p:txBody>
      </p:sp>
      <p:pic>
        <p:nvPicPr>
          <p:cNvPr id="162" name="Picture 1" descr=""/>
          <p:cNvPicPr/>
          <p:nvPr/>
        </p:nvPicPr>
        <p:blipFill>
          <a:blip r:embed="rId1"/>
          <a:stretch/>
        </p:blipFill>
        <p:spPr>
          <a:xfrm>
            <a:off x="1143000" y="1828800"/>
            <a:ext cx="10287000" cy="445212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3"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Result Images</a:t>
            </a:r>
            <a:endParaRPr b="0" lang="en-US" sz="4400" spc="-1" strike="noStrike">
              <a:latin typeface="Arial"/>
            </a:endParaRPr>
          </a:p>
        </p:txBody>
      </p:sp>
      <p:sp>
        <p:nvSpPr>
          <p:cNvPr id="164" name="PlaceHolder 2"/>
          <p:cNvSpPr>
            <a:spLocks noGrp="1"/>
          </p:cNvSpPr>
          <p:nvPr>
            <p:ph/>
          </p:nvPr>
        </p:nvSpPr>
        <p:spPr>
          <a:xfrm>
            <a:off x="914400" y="1074960"/>
            <a:ext cx="11369160" cy="7538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Output Pages:</a:t>
            </a:r>
            <a:r>
              <a:rPr b="0" lang="en-IN" sz="1400" spc="-1" strike="noStrike">
                <a:solidFill>
                  <a:srgbClr val="0f0f0f"/>
                </a:solidFill>
                <a:latin typeface="Franklin Gothic Book"/>
                <a:ea typeface="Franklin Gothic Book"/>
              </a:rPr>
              <a:t> </a:t>
            </a:r>
            <a:r>
              <a:rPr b="0" lang="en-IN" sz="1400" spc="-1" strike="noStrike">
                <a:solidFill>
                  <a:srgbClr val="0f0f0f"/>
                </a:solidFill>
                <a:latin typeface="Consolas"/>
                <a:ea typeface="Franklin Gothic Book"/>
              </a:rPr>
              <a:t>The result pages displays the Detected Keywords.</a:t>
            </a:r>
            <a:endParaRPr b="0" lang="en-US" sz="1400" spc="-1" strike="noStrike">
              <a:latin typeface="Arial"/>
            </a:endParaRPr>
          </a:p>
        </p:txBody>
      </p:sp>
      <p:pic>
        <p:nvPicPr>
          <p:cNvPr id="165" name="Picture 6" descr=""/>
          <p:cNvPicPr/>
          <p:nvPr/>
        </p:nvPicPr>
        <p:blipFill>
          <a:blip r:embed="rId1"/>
          <a:stretch/>
        </p:blipFill>
        <p:spPr>
          <a:xfrm>
            <a:off x="240840" y="1715760"/>
            <a:ext cx="11717640" cy="46155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0" lang="en-US" sz="4400" spc="-1" strike="noStrike" cap="all">
                <a:solidFill>
                  <a:srgbClr val="1cade4"/>
                </a:solidFill>
                <a:latin typeface="Franklin Gothic Demi"/>
                <a:ea typeface="Franklin Gothic Demi"/>
              </a:rPr>
              <a:t>IBM Cloud pages</a:t>
            </a:r>
            <a:endParaRPr b="0" lang="en-US" sz="4400" spc="-1" strike="noStrike">
              <a:latin typeface="Arial"/>
            </a:endParaRPr>
          </a:p>
        </p:txBody>
      </p:sp>
      <p:sp>
        <p:nvSpPr>
          <p:cNvPr id="167" name="PlaceHolder 2"/>
          <p:cNvSpPr>
            <a:spLocks noGrp="1"/>
          </p:cNvSpPr>
          <p:nvPr>
            <p:ph/>
          </p:nvPr>
        </p:nvSpPr>
        <p:spPr>
          <a:xfrm>
            <a:off x="581040" y="975240"/>
            <a:ext cx="11369160" cy="7538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IBM Cloud Resource List:</a:t>
            </a:r>
            <a:r>
              <a:rPr b="0" lang="en-IN" sz="1400" spc="-1" strike="noStrike">
                <a:solidFill>
                  <a:srgbClr val="0f0f0f"/>
                </a:solidFill>
                <a:latin typeface="Franklin Gothic Book"/>
                <a:ea typeface="Franklin Gothic Book"/>
              </a:rPr>
              <a:t> </a:t>
            </a:r>
            <a:r>
              <a:rPr b="0" lang="en-IN" sz="1400" spc="-1" strike="noStrike">
                <a:solidFill>
                  <a:srgbClr val="0f0f0f"/>
                </a:solidFill>
                <a:latin typeface="Consolas"/>
                <a:ea typeface="Franklin Gothic Book"/>
              </a:rPr>
              <a:t>This page shows what are IBM Cloud services are created for the project.</a:t>
            </a:r>
            <a:endParaRPr b="0" lang="en-US" sz="1400" spc="-1" strike="noStrike">
              <a:latin typeface="Arial"/>
            </a:endParaRPr>
          </a:p>
        </p:txBody>
      </p:sp>
      <p:pic>
        <p:nvPicPr>
          <p:cNvPr id="168" name="" descr=""/>
          <p:cNvPicPr/>
          <p:nvPr/>
        </p:nvPicPr>
        <p:blipFill>
          <a:blip r:embed="rId1"/>
          <a:stretch/>
        </p:blipFill>
        <p:spPr>
          <a:xfrm>
            <a:off x="457200" y="1600200"/>
            <a:ext cx="11322720" cy="4800600"/>
          </a:xfrm>
          <a:prstGeom prst="rect">
            <a:avLst/>
          </a:prstGeom>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0" lang="en-US" sz="4400" spc="-1" strike="noStrike" cap="all">
                <a:solidFill>
                  <a:srgbClr val="1cade4"/>
                </a:solidFill>
                <a:latin typeface="Franklin Gothic Demi"/>
                <a:ea typeface="Franklin Gothic Demi"/>
              </a:rPr>
              <a:t>IBM Cloud pages</a:t>
            </a:r>
            <a:endParaRPr b="0" lang="en-US" sz="4400" spc="-1" strike="noStrike">
              <a:latin typeface="Arial"/>
            </a:endParaRPr>
          </a:p>
        </p:txBody>
      </p:sp>
      <p:sp>
        <p:nvSpPr>
          <p:cNvPr id="170" name="PlaceHolder 2"/>
          <p:cNvSpPr>
            <a:spLocks noGrp="1"/>
          </p:cNvSpPr>
          <p:nvPr>
            <p:ph/>
          </p:nvPr>
        </p:nvSpPr>
        <p:spPr>
          <a:xfrm>
            <a:off x="685800" y="914400"/>
            <a:ext cx="11369160" cy="7538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IBM Cloud Instance Creation:</a:t>
            </a:r>
            <a:r>
              <a:rPr b="0" lang="en-IN" sz="1400" spc="-1" strike="noStrike">
                <a:solidFill>
                  <a:srgbClr val="0f0f0f"/>
                </a:solidFill>
                <a:latin typeface="Franklin Gothic Book"/>
                <a:ea typeface="Franklin Gothic Book"/>
              </a:rPr>
              <a:t> </a:t>
            </a:r>
            <a:r>
              <a:rPr b="0" lang="en-IN" sz="1400" spc="-1" strike="noStrike">
                <a:solidFill>
                  <a:srgbClr val="0f0f0f"/>
                </a:solidFill>
                <a:latin typeface="Consolas"/>
                <a:ea typeface="Franklin Gothic Book"/>
              </a:rPr>
              <a:t>This page shows how a new IBM Cloud service instance is created for the project.</a:t>
            </a:r>
            <a:endParaRPr b="0" lang="en-US" sz="1400" spc="-1" strike="noStrike">
              <a:latin typeface="Arial"/>
            </a:endParaRPr>
          </a:p>
        </p:txBody>
      </p:sp>
      <p:pic>
        <p:nvPicPr>
          <p:cNvPr id="171" name="Picture 2" descr="A screenshot of a computer&#10;&#10;AI-generated content may be incorrect."/>
          <p:cNvPicPr/>
          <p:nvPr/>
        </p:nvPicPr>
        <p:blipFill>
          <a:blip r:embed="rId1"/>
          <a:stretch/>
        </p:blipFill>
        <p:spPr>
          <a:xfrm>
            <a:off x="646560" y="1582560"/>
            <a:ext cx="10326240" cy="4818240"/>
          </a:xfrm>
          <a:prstGeom prst="rect">
            <a:avLst/>
          </a:prstGeom>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0" lang="en-US" sz="4400" spc="-1" strike="noStrike" cap="all">
                <a:solidFill>
                  <a:srgbClr val="1cade4"/>
                </a:solidFill>
                <a:latin typeface="Franklin Gothic Demi"/>
                <a:ea typeface="Franklin Gothic Demi"/>
              </a:rPr>
              <a:t>IBM Cloud pages</a:t>
            </a:r>
            <a:endParaRPr b="0" lang="en-US" sz="4400" spc="-1" strike="noStrike">
              <a:latin typeface="Arial"/>
            </a:endParaRPr>
          </a:p>
        </p:txBody>
      </p:sp>
      <p:sp>
        <p:nvSpPr>
          <p:cNvPr id="173" name="PlaceHolder 2"/>
          <p:cNvSpPr>
            <a:spLocks noGrp="1"/>
          </p:cNvSpPr>
          <p:nvPr>
            <p:ph/>
          </p:nvPr>
        </p:nvSpPr>
        <p:spPr>
          <a:xfrm>
            <a:off x="685800" y="1234080"/>
            <a:ext cx="10924200" cy="7538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IBM Cloud Instance Details of NLU:</a:t>
            </a:r>
            <a:r>
              <a:rPr b="0" lang="en-IN" sz="1400" spc="-1" strike="noStrike">
                <a:solidFill>
                  <a:srgbClr val="0f0f0f"/>
                </a:solidFill>
                <a:latin typeface="Franklin Gothic Book"/>
                <a:ea typeface="Franklin Gothic Book"/>
              </a:rPr>
              <a:t> </a:t>
            </a:r>
            <a:r>
              <a:rPr b="0" lang="en-IN" sz="1400" spc="-1" strike="noStrike">
                <a:solidFill>
                  <a:srgbClr val="0f0f0f"/>
                </a:solidFill>
                <a:latin typeface="Consolas"/>
                <a:ea typeface="Franklin Gothic Book"/>
              </a:rPr>
              <a:t>The IBM Cloud page confirms the active instance with credentials ready for integration.</a:t>
            </a:r>
            <a:endParaRPr b="0" lang="en-US" sz="1400" spc="-1" strike="noStrike">
              <a:latin typeface="Arial"/>
            </a:endParaRPr>
          </a:p>
        </p:txBody>
      </p:sp>
      <p:pic>
        <p:nvPicPr>
          <p:cNvPr id="174" name="Picture 5" descr=""/>
          <p:cNvPicPr/>
          <p:nvPr/>
        </p:nvPicPr>
        <p:blipFill>
          <a:blip r:embed="rId1"/>
          <a:stretch/>
        </p:blipFill>
        <p:spPr>
          <a:xfrm rot="21597000">
            <a:off x="572040" y="1996200"/>
            <a:ext cx="11545560" cy="4342320"/>
          </a:xfrm>
          <a:prstGeom prst="rect">
            <a:avLst/>
          </a:prstGeom>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0" lang="en-US" sz="4400" spc="-1" strike="noStrike" cap="all">
                <a:solidFill>
                  <a:srgbClr val="1cade4"/>
                </a:solidFill>
                <a:latin typeface="Franklin Gothic Demi"/>
                <a:ea typeface="Franklin Gothic Demi"/>
              </a:rPr>
              <a:t>IBM Cloud pages</a:t>
            </a:r>
            <a:endParaRPr b="0" lang="en-US" sz="4400" spc="-1" strike="noStrike">
              <a:latin typeface="Arial"/>
            </a:endParaRPr>
          </a:p>
        </p:txBody>
      </p:sp>
      <p:sp>
        <p:nvSpPr>
          <p:cNvPr id="176" name="PlaceHolder 2"/>
          <p:cNvSpPr>
            <a:spLocks noGrp="1"/>
          </p:cNvSpPr>
          <p:nvPr>
            <p:ph/>
          </p:nvPr>
        </p:nvSpPr>
        <p:spPr>
          <a:xfrm>
            <a:off x="581040" y="1234080"/>
            <a:ext cx="11369160" cy="7538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IBM Cloud Instance Details of Cloudant:</a:t>
            </a:r>
            <a:r>
              <a:rPr b="0" lang="en-IN" sz="1400" spc="-1" strike="noStrike">
                <a:solidFill>
                  <a:srgbClr val="0f0f0f"/>
                </a:solidFill>
                <a:latin typeface="Franklin Gothic Book"/>
                <a:ea typeface="Franklin Gothic Book"/>
              </a:rPr>
              <a:t> </a:t>
            </a:r>
            <a:r>
              <a:rPr b="0" lang="en-IN" sz="1400" spc="-1" strike="noStrike">
                <a:solidFill>
                  <a:srgbClr val="0f0f0f"/>
                </a:solidFill>
                <a:latin typeface="Consolas"/>
                <a:ea typeface="Franklin Gothic Book"/>
              </a:rPr>
              <a:t>The IBM Cloud page confirms the active instance with credentials ready for integration.</a:t>
            </a:r>
            <a:endParaRPr b="0" lang="en-US" sz="1400" spc="-1" strike="noStrike">
              <a:latin typeface="Arial"/>
            </a:endParaRPr>
          </a:p>
        </p:txBody>
      </p:sp>
      <p:pic>
        <p:nvPicPr>
          <p:cNvPr id="177" name="Picture 7" descr=""/>
          <p:cNvPicPr/>
          <p:nvPr/>
        </p:nvPicPr>
        <p:blipFill>
          <a:blip r:embed="rId1"/>
          <a:stretch/>
        </p:blipFill>
        <p:spPr>
          <a:xfrm>
            <a:off x="473040" y="1987920"/>
            <a:ext cx="10728360" cy="4506480"/>
          </a:xfrm>
          <a:prstGeom prst="rect">
            <a:avLst/>
          </a:prstGeom>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0" lang="en-US" sz="4400" spc="-1" strike="noStrike" cap="all">
                <a:solidFill>
                  <a:srgbClr val="1cade4"/>
                </a:solidFill>
                <a:latin typeface="Franklin Gothic Demi"/>
                <a:ea typeface="Franklin Gothic Demi"/>
              </a:rPr>
              <a:t>IBM Cloud pages</a:t>
            </a:r>
            <a:endParaRPr b="0" lang="en-US" sz="4400" spc="-1" strike="noStrike">
              <a:latin typeface="Arial"/>
            </a:endParaRPr>
          </a:p>
        </p:txBody>
      </p:sp>
      <p:sp>
        <p:nvSpPr>
          <p:cNvPr id="179" name="PlaceHolder 2"/>
          <p:cNvSpPr>
            <a:spLocks noGrp="1"/>
          </p:cNvSpPr>
          <p:nvPr>
            <p:ph/>
          </p:nvPr>
        </p:nvSpPr>
        <p:spPr>
          <a:xfrm>
            <a:off x="581040" y="1234080"/>
            <a:ext cx="11369160" cy="7538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Cloudant Database Name:</a:t>
            </a:r>
            <a:r>
              <a:rPr b="0" lang="en-IN" sz="1400" spc="-1" strike="noStrike">
                <a:solidFill>
                  <a:srgbClr val="0f0f0f"/>
                </a:solidFill>
                <a:latin typeface="Franklin Gothic Book"/>
                <a:ea typeface="Franklin Gothic Book"/>
              </a:rPr>
              <a:t> Displays the Cloudant database ‘simplifications’ used for storing course data</a:t>
            </a:r>
            <a:r>
              <a:rPr b="0" lang="en-IN" sz="1400" spc="-1" strike="noStrike">
                <a:solidFill>
                  <a:srgbClr val="0f0f0f"/>
                </a:solidFill>
                <a:latin typeface="Consolas"/>
                <a:ea typeface="Franklin Gothic Book"/>
              </a:rPr>
              <a:t>.</a:t>
            </a:r>
            <a:endParaRPr b="0" lang="en-US" sz="1400" spc="-1" strike="noStrike">
              <a:latin typeface="Arial"/>
            </a:endParaRPr>
          </a:p>
        </p:txBody>
      </p:sp>
      <p:pic>
        <p:nvPicPr>
          <p:cNvPr id="180" name="" descr=""/>
          <p:cNvPicPr/>
          <p:nvPr/>
        </p:nvPicPr>
        <p:blipFill>
          <a:blip r:embed="rId1"/>
          <a:stretch/>
        </p:blipFill>
        <p:spPr>
          <a:xfrm>
            <a:off x="581040" y="1987920"/>
            <a:ext cx="11658600" cy="4712040"/>
          </a:xfrm>
          <a:prstGeom prst="rect">
            <a:avLst/>
          </a:prstGeom>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0" lang="en-US" sz="4400" spc="-1" strike="noStrike" cap="all">
                <a:solidFill>
                  <a:srgbClr val="1cade4"/>
                </a:solidFill>
                <a:latin typeface="Franklin Gothic Demi"/>
                <a:ea typeface="Franklin Gothic Demi"/>
              </a:rPr>
              <a:t>IBM Cloud pages</a:t>
            </a:r>
            <a:endParaRPr b="0" lang="en-US" sz="4400" spc="-1" strike="noStrike">
              <a:latin typeface="Arial"/>
            </a:endParaRPr>
          </a:p>
        </p:txBody>
      </p:sp>
      <p:sp>
        <p:nvSpPr>
          <p:cNvPr id="182" name="PlaceHolder 2"/>
          <p:cNvSpPr>
            <a:spLocks noGrp="1"/>
          </p:cNvSpPr>
          <p:nvPr>
            <p:ph/>
          </p:nvPr>
        </p:nvSpPr>
        <p:spPr>
          <a:xfrm>
            <a:off x="581040" y="1234080"/>
            <a:ext cx="11369160" cy="7538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IBM Cloudant Database Document View:Shows how course content is stored and simplified using IBM Cloudant</a:t>
            </a:r>
            <a:r>
              <a:rPr b="0" lang="en-IN" sz="1400" spc="-1" strike="noStrike">
                <a:solidFill>
                  <a:srgbClr val="0f0f0f"/>
                </a:solidFill>
                <a:latin typeface="Consolas"/>
                <a:ea typeface="Franklin Gothic Book"/>
              </a:rPr>
              <a:t>.</a:t>
            </a:r>
            <a:endParaRPr b="0" lang="en-US" sz="1400" spc="-1" strike="noStrike">
              <a:latin typeface="Arial"/>
            </a:endParaRPr>
          </a:p>
        </p:txBody>
      </p:sp>
      <p:pic>
        <p:nvPicPr>
          <p:cNvPr id="183" name="" descr=""/>
          <p:cNvPicPr/>
          <p:nvPr/>
        </p:nvPicPr>
        <p:blipFill>
          <a:blip r:embed="rId1"/>
          <a:stretch/>
        </p:blipFill>
        <p:spPr>
          <a:xfrm>
            <a:off x="457200" y="1871640"/>
            <a:ext cx="11322720" cy="45291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849600" y="558360"/>
            <a:ext cx="10514880" cy="1324800"/>
          </a:xfrm>
          <a:prstGeom prst="rect">
            <a:avLst/>
          </a:prstGeom>
          <a:noFill/>
          <a:ln w="0">
            <a:noFill/>
          </a:ln>
        </p:spPr>
        <p:txBody>
          <a:bodyPr lIns="90000" rIns="90000" tIns="45000" bIns="45000" anchor="b">
            <a:noAutofit/>
          </a:bodyPr>
          <a:p>
            <a:pPr>
              <a:lnSpc>
                <a:spcPct val="100000"/>
              </a:lnSpc>
              <a:buNone/>
            </a:pPr>
            <a:r>
              <a:rPr b="1" lang="en-US" sz="2800" spc="-1" strike="noStrike" cap="all">
                <a:solidFill>
                  <a:srgbClr val="002060"/>
                </a:solidFill>
                <a:latin typeface="Arial"/>
              </a:rPr>
              <a:t>OUTLINE</a:t>
            </a:r>
            <a:endParaRPr b="0" lang="en-US" sz="2800" spc="-1" strike="noStrike">
              <a:latin typeface="Arial"/>
            </a:endParaRPr>
          </a:p>
        </p:txBody>
      </p:sp>
      <p:sp>
        <p:nvSpPr>
          <p:cNvPr id="138" name="PlaceHolder 2"/>
          <p:cNvSpPr>
            <a:spLocks noGrp="1"/>
          </p:cNvSpPr>
          <p:nvPr>
            <p:ph/>
          </p:nvPr>
        </p:nvSpPr>
        <p:spPr>
          <a:xfrm>
            <a:off x="838080" y="1618920"/>
            <a:ext cx="11018160" cy="5238360"/>
          </a:xfrm>
          <a:prstGeom prst="rect">
            <a:avLst/>
          </a:prstGeom>
          <a:noFill/>
          <a:ln w="0">
            <a:noFill/>
          </a:ln>
        </p:spPr>
        <p:txBody>
          <a:bodyPr lIns="90000" rIns="90000" tIns="45000" bIns="45000" anchor="t">
            <a:noAutofit/>
          </a:bodyPr>
          <a:p>
            <a:pPr>
              <a:lnSpc>
                <a:spcPct val="110000"/>
              </a:lnSpc>
              <a:spcBef>
                <a:spcPts val="400"/>
              </a:spcBef>
              <a:spcAft>
                <a:spcPts val="601"/>
              </a:spcAft>
              <a:buNone/>
              <a:tabLst>
                <a:tab algn="l" pos="0"/>
              </a:tabLst>
            </a:pPr>
            <a:r>
              <a:rPr b="1" lang="en-US" sz="2000" spc="-1" strike="noStrike">
                <a:solidFill>
                  <a:srgbClr val="404040"/>
                </a:solidFill>
                <a:latin typeface="Arial"/>
                <a:ea typeface="Franklin Gothic Book"/>
              </a:rPr>
              <a:t>  </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Problem Statement </a:t>
            </a:r>
            <a:r>
              <a:rPr b="0" lang="en-US" sz="2000" spc="-1" strike="noStrike">
                <a:solidFill>
                  <a:srgbClr val="404040"/>
                </a:solidFill>
                <a:latin typeface="Arial"/>
                <a:ea typeface="Franklin Gothic Book"/>
              </a:rPr>
              <a:t>(Should not include solution)</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Proposed System/Solution</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System Development Approach </a:t>
            </a:r>
            <a:r>
              <a:rPr b="0" lang="en-US" sz="2000" spc="-1" strike="noStrike">
                <a:solidFill>
                  <a:srgbClr val="404040"/>
                </a:solidFill>
                <a:latin typeface="Arial"/>
                <a:ea typeface="Franklin Gothic Book"/>
              </a:rPr>
              <a:t>(Technology Used) </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Algorithm &amp; Deployment  </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Result (Output Image)</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Conclusion</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Future Scope</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tabLst>
                <a:tab algn="l" pos="0"/>
              </a:tabLst>
            </a:pPr>
            <a:r>
              <a:rPr b="1" lang="en-US" sz="2000" spc="-1" strike="noStrike">
                <a:solidFill>
                  <a:srgbClr val="404040"/>
                </a:solidFill>
                <a:latin typeface="Arial"/>
                <a:ea typeface="Franklin Gothic Book"/>
              </a:rPr>
              <a:t>References</a:t>
            </a:r>
            <a:endParaRPr b="0" lang="en-US" sz="2000" spc="-1" strike="noStrike">
              <a:latin typeface="Arial"/>
            </a:endParaRPr>
          </a:p>
          <a:p>
            <a:pPr>
              <a:lnSpc>
                <a:spcPct val="110000"/>
              </a:lnSpc>
              <a:spcBef>
                <a:spcPts val="340"/>
              </a:spcBef>
              <a:spcAft>
                <a:spcPts val="601"/>
              </a:spcAft>
              <a:buNone/>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Conclusion</a:t>
            </a:r>
            <a:endParaRPr b="0" lang="en-US" sz="4400" spc="-1" strike="noStrike">
              <a:latin typeface="Arial"/>
            </a:endParaRPr>
          </a:p>
        </p:txBody>
      </p:sp>
      <p:sp>
        <p:nvSpPr>
          <p:cNvPr id="185" name="PlaceHolder 2"/>
          <p:cNvSpPr>
            <a:spLocks noGrp="1"/>
          </p:cNvSpPr>
          <p:nvPr>
            <p:ph/>
          </p:nvPr>
        </p:nvSpPr>
        <p:spPr>
          <a:xfrm>
            <a:off x="505800" y="426240"/>
            <a:ext cx="11152800" cy="4145760"/>
          </a:xfrm>
          <a:prstGeom prst="rect">
            <a:avLst/>
          </a:prstGeom>
          <a:noFill/>
          <a:ln w="0">
            <a:noFill/>
          </a:ln>
        </p:spPr>
        <p:txBody>
          <a:bodyPr lIns="90000" rIns="90000" tIns="45000" bIns="45000" anchor="ctr">
            <a:normAutofit/>
          </a:bodyPr>
          <a:p>
            <a:pPr marL="305280" indent="-305280">
              <a:lnSpc>
                <a:spcPct val="110000"/>
              </a:lnSpc>
              <a:spcBef>
                <a:spcPts val="400"/>
              </a:spcBef>
              <a:spcAft>
                <a:spcPts val="601"/>
              </a:spcAft>
              <a:buClr>
                <a:srgbClr val="1cade4"/>
              </a:buClr>
              <a:buSzPct val="92000"/>
              <a:buFont typeface="Wingdings 2" charset="2"/>
              <a:buChar char=""/>
            </a:pPr>
            <a:r>
              <a:rPr b="0" lang="en-IN" sz="2000" spc="-1" strike="noStrike">
                <a:solidFill>
                  <a:srgbClr val="0f0f0f"/>
                </a:solidFill>
                <a:latin typeface="Franklin Gothic Book"/>
                <a:ea typeface="Franklin Gothic Book"/>
              </a:rPr>
              <a:t>The Course Content Simplification Agent improves accessibility of academic material for students with different levels of prior knowledge. It saves time, increases comprehension, and supports inclusive learning. The project demonstrates how AI and cloud services can transform education.</a:t>
            </a:r>
            <a:endParaRPr b="0" lang="en-US"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PlaceHolder 1"/>
          <p:cNvSpPr>
            <a:spLocks noGrp="1"/>
          </p:cNvSpPr>
          <p:nvPr>
            <p:ph/>
          </p:nvPr>
        </p:nvSpPr>
        <p:spPr>
          <a:xfrm>
            <a:off x="457200" y="914400"/>
            <a:ext cx="11028960" cy="4672440"/>
          </a:xfrm>
          <a:prstGeom prst="rect">
            <a:avLst/>
          </a:prstGeom>
          <a:noFill/>
          <a:ln w="0">
            <a:noFill/>
          </a:ln>
        </p:spPr>
        <p:txBody>
          <a:bodyPr lIns="90000" rIns="90000" tIns="45000" bIns="45000" anchor="ctr">
            <a:noAutofit/>
          </a:bodyPr>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Franklin Gothic Book"/>
              </a:rPr>
              <a:t>Enhance the agent with multi-language support.</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Franklin Gothic Book"/>
              </a:rPr>
              <a:t>Integrate voice and image inputs for more flexibility.</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Franklin Gothic Book"/>
              </a:rPr>
              <a:t>Use advanced AI models to automatically adapt explanations to beginner, intermediate, or expert levels.</a:t>
            </a:r>
            <a:endParaRPr b="0" lang="en-US" sz="2000" spc="-1" strike="noStrike">
              <a:latin typeface="Arial"/>
            </a:endParaRPr>
          </a:p>
          <a:p>
            <a:pPr marL="305280" indent="-305280">
              <a:lnSpc>
                <a:spcPct val="110000"/>
              </a:lnSpc>
              <a:spcBef>
                <a:spcPts val="400"/>
              </a:spcBef>
              <a:spcAft>
                <a:spcPts val="601"/>
              </a:spcAft>
              <a:buClr>
                <a:srgbClr val="1cade4"/>
              </a:buClr>
              <a:buSzPct val="92000"/>
              <a:buFont typeface="Wingdings 2" charset="2"/>
              <a:buChar char=""/>
            </a:pPr>
            <a:r>
              <a:rPr b="0" lang="en-US" sz="2000" spc="-1" strike="noStrike">
                <a:solidFill>
                  <a:srgbClr val="404040"/>
                </a:solidFill>
                <a:latin typeface="Franklin Gothic Book"/>
                <a:ea typeface="Franklin Gothic Book"/>
              </a:rPr>
              <a:t>Scale to support large educational institutions.</a:t>
            </a:r>
            <a:endParaRPr b="0" lang="en-US" sz="2000" spc="-1" strike="noStrike">
              <a:latin typeface="Arial"/>
            </a:endParaRPr>
          </a:p>
          <a:p>
            <a:pPr>
              <a:lnSpc>
                <a:spcPct val="110000"/>
              </a:lnSpc>
              <a:spcBef>
                <a:spcPts val="400"/>
              </a:spcBef>
              <a:spcAft>
                <a:spcPts val="601"/>
              </a:spcAft>
              <a:buNone/>
              <a:tabLst>
                <a:tab algn="l" pos="0"/>
              </a:tabLst>
            </a:pPr>
            <a:endParaRPr b="0" lang="en-US" sz="2000" spc="-1" strike="noStrike">
              <a:latin typeface="Arial"/>
            </a:endParaRPr>
          </a:p>
          <a:p>
            <a:pPr>
              <a:lnSpc>
                <a:spcPct val="110000"/>
              </a:lnSpc>
              <a:spcBef>
                <a:spcPts val="340"/>
              </a:spcBef>
              <a:spcAft>
                <a:spcPts val="601"/>
              </a:spcAft>
              <a:buNone/>
              <a:tabLst>
                <a:tab algn="l" pos="0"/>
              </a:tabLst>
            </a:pPr>
            <a:endParaRPr b="0" lang="en-US" sz="1700" spc="-1" strike="noStrike">
              <a:latin typeface="Arial"/>
            </a:endParaRPr>
          </a:p>
        </p:txBody>
      </p:sp>
      <p:sp>
        <p:nvSpPr>
          <p:cNvPr id="187" name="Title 4"/>
          <p:cNvSpPr/>
          <p:nvPr/>
        </p:nvSpPr>
        <p:spPr>
          <a:xfrm>
            <a:off x="535680" y="844560"/>
            <a:ext cx="11028960" cy="529560"/>
          </a:xfrm>
          <a:prstGeom prst="rect">
            <a:avLst/>
          </a:prstGeom>
          <a:noFill/>
          <a:ln w="0">
            <a:noFill/>
          </a:ln>
        </p:spPr>
        <p:style>
          <a:lnRef idx="0"/>
          <a:fillRef idx="0"/>
          <a:effectRef idx="0"/>
          <a:fontRef idx="minor"/>
        </p:style>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DejaVu Sans"/>
              </a:rPr>
              <a:t>Future scope</a:t>
            </a:r>
            <a:endParaRPr b="0" lang="en-US" sz="44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References</a:t>
            </a:r>
            <a:endParaRPr b="0" lang="en-US" sz="4400" spc="-1" strike="noStrike">
              <a:latin typeface="Arial"/>
            </a:endParaRPr>
          </a:p>
        </p:txBody>
      </p:sp>
      <p:sp>
        <p:nvSpPr>
          <p:cNvPr id="189" name="PlaceHolder 2"/>
          <p:cNvSpPr>
            <a:spLocks noGrp="1"/>
          </p:cNvSpPr>
          <p:nvPr>
            <p:ph/>
          </p:nvPr>
        </p:nvSpPr>
        <p:spPr>
          <a:xfrm>
            <a:off x="507240" y="851400"/>
            <a:ext cx="11028960" cy="4672440"/>
          </a:xfrm>
          <a:prstGeom prst="rect">
            <a:avLst/>
          </a:prstGeom>
          <a:noFill/>
          <a:ln w="0">
            <a:noFill/>
          </a:ln>
        </p:spPr>
        <p:txBody>
          <a:bodyPr lIns="90000" rIns="90000" tIns="45000" bIns="45000" anchor="ctr">
            <a:normAutofit/>
          </a:bodyPr>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IBM Cloud Documentation</a:t>
            </a:r>
            <a:endParaRPr b="0" lang="en-US" sz="2400" spc="-1" strike="noStrike">
              <a:latin typeface="Arial"/>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IBM Watson Natural Language Understanding API Docs</a:t>
            </a:r>
            <a:endParaRPr b="0" lang="en-US" sz="2400" spc="-1" strike="noStrike">
              <a:latin typeface="Arial"/>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IBM Cloudant Docs</a:t>
            </a:r>
            <a:endParaRPr b="0" lang="en-US" sz="2400" spc="-1" strike="noStrike">
              <a:latin typeface="Arial"/>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Node.js Express Official Docs</a:t>
            </a:r>
            <a:endParaRPr b="0" lang="en-US" sz="2400" spc="-1" strike="noStrike">
              <a:latin typeface="Arial"/>
            </a:endParaRPr>
          </a:p>
          <a:p>
            <a:pPr marL="305280" indent="-305280">
              <a:lnSpc>
                <a:spcPct val="110000"/>
              </a:lnSpc>
              <a:spcBef>
                <a:spcPts val="479"/>
              </a:spcBef>
              <a:spcAft>
                <a:spcPts val="601"/>
              </a:spcAft>
              <a:buClr>
                <a:srgbClr val="1cade4"/>
              </a:buClr>
              <a:buSzPct val="92000"/>
              <a:buFont typeface="Wingdings 2" charset="2"/>
              <a:buChar char=""/>
            </a:pPr>
            <a:r>
              <a:rPr b="0" lang="en-IN" sz="2400" spc="-1" strike="noStrike">
                <a:solidFill>
                  <a:srgbClr val="0f0f0f"/>
                </a:solidFill>
                <a:latin typeface="Franklin Gothic Book"/>
                <a:ea typeface="Franklin Gothic Book"/>
              </a:rPr>
              <a:t>Bootstrap Official Docs</a:t>
            </a:r>
            <a:endParaRPr b="0" lang="en-US" sz="2400" spc="-1" strike="noStrike">
              <a:latin typeface="Arial"/>
            </a:endParaRPr>
          </a:p>
          <a:p>
            <a:pPr>
              <a:lnSpc>
                <a:spcPct val="110000"/>
              </a:lnSpc>
              <a:spcBef>
                <a:spcPts val="479"/>
              </a:spcBef>
              <a:spcAft>
                <a:spcPts val="601"/>
              </a:spcAft>
              <a:buNone/>
            </a:pP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a:lnSpc>
                <a:spcPct val="100000"/>
              </a:lnSpc>
              <a:buNone/>
            </a:pPr>
            <a:r>
              <a:rPr b="0" lang="en-IN" sz="2800" spc="-1" strike="noStrike" cap="all">
                <a:solidFill>
                  <a:srgbClr val="1cade4"/>
                </a:solidFill>
                <a:latin typeface="Franklin Gothic Demi"/>
              </a:rPr>
              <a:t>IBM Certifications</a:t>
            </a:r>
            <a:endParaRPr b="0" lang="en-US" sz="2800" spc="-1" strike="noStrike">
              <a:latin typeface="Arial"/>
            </a:endParaRPr>
          </a:p>
        </p:txBody>
      </p:sp>
      <p:sp>
        <p:nvSpPr>
          <p:cNvPr id="191"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lang="en-IN" sz="1700" spc="-1" strike="noStrike">
                <a:solidFill>
                  <a:srgbClr val="404040"/>
                </a:solidFill>
                <a:latin typeface="Franklin Gothic Book"/>
              </a:rPr>
              <a:t>Screenshot/ credly certificate( getting started with AI)</a:t>
            </a:r>
            <a:endParaRPr b="0" lang="en-US" sz="1700" spc="-1" strike="noStrike">
              <a:latin typeface="Arial"/>
            </a:endParaRPr>
          </a:p>
        </p:txBody>
      </p:sp>
      <p:pic>
        <p:nvPicPr>
          <p:cNvPr id="192" name="Picture 3" descr=""/>
          <p:cNvPicPr/>
          <p:nvPr/>
        </p:nvPicPr>
        <p:blipFill>
          <a:blip r:embed="rId1"/>
          <a:stretch/>
        </p:blipFill>
        <p:spPr>
          <a:xfrm>
            <a:off x="583200" y="1297800"/>
            <a:ext cx="9299880" cy="506664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a:lnSpc>
                <a:spcPct val="100000"/>
              </a:lnSpc>
              <a:buNone/>
            </a:pPr>
            <a:r>
              <a:rPr b="0" lang="en-IN" sz="2800" spc="-1" strike="noStrike" cap="all">
                <a:solidFill>
                  <a:srgbClr val="1cade4"/>
                </a:solidFill>
                <a:latin typeface="Franklin Gothic Demi"/>
              </a:rPr>
              <a:t>IBM Certifications</a:t>
            </a:r>
            <a:endParaRPr b="0" lang="en-US" sz="2800" spc="-1" strike="noStrike">
              <a:latin typeface="Arial"/>
            </a:endParaRPr>
          </a:p>
        </p:txBody>
      </p:sp>
      <p:sp>
        <p:nvSpPr>
          <p:cNvPr id="194"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lang="en-IN" sz="1700" spc="-1" strike="noStrike">
                <a:solidFill>
                  <a:srgbClr val="404040"/>
                </a:solidFill>
                <a:latin typeface="Franklin Gothic Book"/>
              </a:rPr>
              <a:t>Screenshot/ credly certificate( Journey to Cloud)</a:t>
            </a:r>
            <a:endParaRPr b="0" lang="en-US" sz="1700" spc="-1" strike="noStrike">
              <a:latin typeface="Arial"/>
            </a:endParaRPr>
          </a:p>
        </p:txBody>
      </p:sp>
      <p:pic>
        <p:nvPicPr>
          <p:cNvPr id="195" name="Picture 3" descr=""/>
          <p:cNvPicPr/>
          <p:nvPr/>
        </p:nvPicPr>
        <p:blipFill>
          <a:blip r:embed="rId1"/>
          <a:stretch/>
        </p:blipFill>
        <p:spPr>
          <a:xfrm>
            <a:off x="583200" y="1297800"/>
            <a:ext cx="8839800" cy="53110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Autofit/>
          </a:bodyPr>
          <a:p>
            <a:pPr>
              <a:lnSpc>
                <a:spcPct val="100000"/>
              </a:lnSpc>
              <a:buNone/>
            </a:pPr>
            <a:r>
              <a:rPr b="0" lang="en-IN" sz="2800" spc="-1" strike="noStrike" cap="all">
                <a:solidFill>
                  <a:srgbClr val="1cade4"/>
                </a:solidFill>
                <a:latin typeface="Franklin Gothic Demi"/>
              </a:rPr>
              <a:t>IBM Certifications</a:t>
            </a:r>
            <a:endParaRPr b="0" lang="en-US" sz="2800" spc="-1" strike="noStrike">
              <a:latin typeface="Arial"/>
            </a:endParaRPr>
          </a:p>
        </p:txBody>
      </p:sp>
      <p:sp>
        <p:nvSpPr>
          <p:cNvPr id="197"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6000" indent="-306000">
              <a:lnSpc>
                <a:spcPct val="110000"/>
              </a:lnSpc>
              <a:spcBef>
                <a:spcPts val="340"/>
              </a:spcBef>
              <a:spcAft>
                <a:spcPts val="601"/>
              </a:spcAft>
              <a:buClr>
                <a:srgbClr val="1cade4"/>
              </a:buClr>
              <a:buSzPct val="92000"/>
              <a:buFont typeface="Wingdings 2" charset="2"/>
              <a:buChar char=""/>
            </a:pPr>
            <a:r>
              <a:rPr b="0" lang="en-IN" sz="1700" spc="-1" strike="noStrike">
                <a:solidFill>
                  <a:srgbClr val="404040"/>
                </a:solidFill>
                <a:latin typeface="Franklin Gothic Book"/>
              </a:rPr>
              <a:t>Screenshot/ credly certificate( RAG Lab)</a:t>
            </a:r>
            <a:endParaRPr b="0" lang="en-US" sz="1700" spc="-1" strike="noStrike">
              <a:latin typeface="Arial"/>
            </a:endParaRPr>
          </a:p>
        </p:txBody>
      </p:sp>
      <p:pic>
        <p:nvPicPr>
          <p:cNvPr id="198" name="Picture 3" descr=""/>
          <p:cNvPicPr/>
          <p:nvPr/>
        </p:nvPicPr>
        <p:blipFill>
          <a:blip r:embed="rId1"/>
          <a:stretch/>
        </p:blipFill>
        <p:spPr>
          <a:xfrm>
            <a:off x="920880" y="1230840"/>
            <a:ext cx="9012240" cy="53593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PlaceHolder 1"/>
          <p:cNvSpPr>
            <a:spLocks noGrp="1"/>
          </p:cNvSpPr>
          <p:nvPr>
            <p:ph type="title"/>
          </p:nvPr>
        </p:nvSpPr>
        <p:spPr>
          <a:xfrm>
            <a:off x="-228600" y="275400"/>
            <a:ext cx="4572000" cy="1324800"/>
          </a:xfrm>
          <a:prstGeom prst="rect">
            <a:avLst/>
          </a:prstGeom>
          <a:noFill/>
          <a:ln w="0">
            <a:noFill/>
          </a:ln>
        </p:spPr>
        <p:txBody>
          <a:bodyPr lIns="0" rIns="0" tIns="0" bIns="0" anchor="b">
            <a:noAutofit/>
          </a:bodyPr>
          <a:p>
            <a:pPr algn="ctr">
              <a:lnSpc>
                <a:spcPct val="100000"/>
              </a:lnSpc>
              <a:buNone/>
            </a:pPr>
            <a:r>
              <a:rPr b="1" lang="en-US" sz="2800" spc="-1" strike="noStrike" cap="all">
                <a:solidFill>
                  <a:srgbClr val="002060"/>
                </a:solidFill>
                <a:latin typeface="Arial"/>
              </a:rPr>
              <a:t>Git hub link:</a:t>
            </a:r>
            <a:br>
              <a:rPr sz="2800"/>
            </a:br>
            <a:endParaRPr b="0" lang="en-US" sz="2800" spc="-1" strike="noStrike">
              <a:latin typeface="Arial"/>
            </a:endParaRPr>
          </a:p>
        </p:txBody>
      </p:sp>
      <p:sp>
        <p:nvSpPr>
          <p:cNvPr id="200" name=""/>
          <p:cNvSpPr txBox="1"/>
          <p:nvPr/>
        </p:nvSpPr>
        <p:spPr>
          <a:xfrm>
            <a:off x="685800" y="1828800"/>
            <a:ext cx="8001000" cy="2057400"/>
          </a:xfrm>
          <a:prstGeom prst="rect">
            <a:avLst/>
          </a:prstGeom>
          <a:noFill/>
          <a:ln w="0">
            <a:noFill/>
          </a:ln>
        </p:spPr>
        <p:txBody>
          <a:bodyPr lIns="90000" rIns="90000" tIns="45000" bIns="45000" anchor="t">
            <a:noAutofit/>
          </a:bodyPr>
          <a:p>
            <a:r>
              <a:rPr b="0" lang="en-US" sz="1800" spc="-1" strike="noStrike">
                <a:latin typeface="Arial"/>
              </a:rPr>
              <a:t>Click this: </a:t>
            </a:r>
            <a:r>
              <a:rPr b="1" lang="en-US" sz="2200" spc="-1" strike="noStrike">
                <a:latin typeface="Arial"/>
                <a:hlinkClick r:id="rId1"/>
              </a:rPr>
              <a:t>View Project on GitHub</a:t>
            </a:r>
            <a:endParaRPr b="0" lang="en-US" sz="2200" spc="-1" strike="noStrike">
              <a:latin typeface="Arial"/>
            </a:endParaRPr>
          </a:p>
          <a:p>
            <a:endParaRPr b="0" lang="en-US" sz="2200" spc="-1" strike="noStrike">
              <a:latin typeface="Arial"/>
            </a:endParaRPr>
          </a:p>
          <a:p>
            <a:r>
              <a:rPr b="0" i="1" lang="en-US" sz="1600" spc="-1" strike="noStrike">
                <a:latin typeface="Arial"/>
              </a:rPr>
              <a:t>(Ctrl+click)</a:t>
            </a:r>
            <a:endParaRPr b="0" lang="en-US" sz="16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PlaceHolder 1"/>
          <p:cNvSpPr>
            <a:spLocks noGrp="1"/>
          </p:cNvSpPr>
          <p:nvPr>
            <p:ph type="title"/>
          </p:nvPr>
        </p:nvSpPr>
        <p:spPr>
          <a:xfrm>
            <a:off x="1463040" y="2766240"/>
            <a:ext cx="9298080" cy="1324800"/>
          </a:xfrm>
          <a:prstGeom prst="rect">
            <a:avLst/>
          </a:prstGeom>
          <a:noFill/>
          <a:ln w="0">
            <a:noFill/>
          </a:ln>
        </p:spPr>
        <p:txBody>
          <a:bodyPr lIns="0" rIns="0" tIns="0" bIns="0" anchor="b">
            <a:noAutofit/>
          </a:bodyPr>
          <a:p>
            <a:pPr algn="ctr">
              <a:lnSpc>
                <a:spcPct val="100000"/>
              </a:lnSpc>
              <a:buNone/>
            </a:pPr>
            <a:r>
              <a:rPr b="1" lang="en-US" sz="2800" spc="-1" strike="noStrike" cap="all">
                <a:solidFill>
                  <a:srgbClr val="002060"/>
                </a:solidFill>
                <a:latin typeface="Arial"/>
              </a:rPr>
              <a:t>THANK YOU</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rPr>
              <a:t>Problem Statement</a:t>
            </a:r>
            <a:endParaRPr b="0" lang="en-US" sz="4400" spc="-1" strike="noStrike">
              <a:latin typeface="Arial"/>
            </a:endParaRPr>
          </a:p>
        </p:txBody>
      </p:sp>
      <p:sp>
        <p:nvSpPr>
          <p:cNvPr id="140" name="PlaceHolder 2"/>
          <p:cNvSpPr>
            <a:spLocks noGrp="1"/>
          </p:cNvSpPr>
          <p:nvPr>
            <p:ph/>
          </p:nvPr>
        </p:nvSpPr>
        <p:spPr>
          <a:xfrm>
            <a:off x="452520" y="1237680"/>
            <a:ext cx="11028960" cy="4672440"/>
          </a:xfrm>
          <a:prstGeom prst="rect">
            <a:avLst/>
          </a:prstGeom>
          <a:noFill/>
          <a:ln w="0">
            <a:noFill/>
          </a:ln>
        </p:spPr>
        <p:txBody>
          <a:bodyPr lIns="90000" rIns="90000" tIns="45000" bIns="45000" anchor="ctr">
            <a:normAutofit/>
          </a:bodyPr>
          <a:p>
            <a:pPr>
              <a:lnSpc>
                <a:spcPct val="110000"/>
              </a:lnSpc>
              <a:spcBef>
                <a:spcPts val="641"/>
              </a:spcBef>
              <a:spcAft>
                <a:spcPts val="601"/>
              </a:spcAft>
              <a:buNone/>
              <a:tabLst>
                <a:tab algn="l" pos="0"/>
              </a:tabLst>
            </a:pPr>
            <a:r>
              <a:rPr b="0" lang="en-IN" sz="2400" spc="-1" strike="noStrike">
                <a:solidFill>
                  <a:srgbClr val="0f0f0f"/>
                </a:solidFill>
                <a:latin typeface="Franklin Gothic Book"/>
                <a:ea typeface="Franklin Gothic Book"/>
              </a:rPr>
              <a:t>Educational materials often vary in complexity and are not always accessible to learners with different levels of prior knowledge. Students may struggle to grasp key concepts due to jargon-heavy or overly advanced explanations in faculty notes and textbooks. The challenge is to develop an AI-powered agent that can intelligently analyze academic content and reframe explanations based on the learner's current proficiency—ranging from beginner to expert. This would support more inclusive learning and personalized education delivery at scale.</a:t>
            </a:r>
            <a:endParaRPr b="0" lang="en-US" sz="2400" spc="-1" strike="noStrike">
              <a:latin typeface="Arial"/>
            </a:endParaRPr>
          </a:p>
          <a:p>
            <a:pPr>
              <a:lnSpc>
                <a:spcPct val="110000"/>
              </a:lnSpc>
              <a:spcBef>
                <a:spcPts val="340"/>
              </a:spcBef>
              <a:spcAft>
                <a:spcPts val="601"/>
              </a:spcAft>
              <a:buNone/>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rPr>
              <a:t>Proposed Solution</a:t>
            </a:r>
            <a:endParaRPr b="0" lang="en-US" sz="4400" spc="-1" strike="noStrike">
              <a:latin typeface="Arial"/>
            </a:endParaRPr>
          </a:p>
        </p:txBody>
      </p:sp>
      <p:sp>
        <p:nvSpPr>
          <p:cNvPr id="142" name="PlaceHolder 2"/>
          <p:cNvSpPr>
            <a:spLocks noGrp="1"/>
          </p:cNvSpPr>
          <p:nvPr>
            <p:ph/>
          </p:nvPr>
        </p:nvSpPr>
        <p:spPr>
          <a:xfrm>
            <a:off x="441720" y="1087200"/>
            <a:ext cx="11612880" cy="5563080"/>
          </a:xfrm>
          <a:prstGeom prst="rect">
            <a:avLst/>
          </a:prstGeom>
          <a:noFill/>
          <a:ln w="0">
            <a:noFill/>
          </a:ln>
        </p:spPr>
        <p:txBody>
          <a:bodyPr lIns="90000" rIns="90000" tIns="45000" bIns="45000" anchor="ctr">
            <a:noAutofit/>
          </a:bodyPr>
          <a:p>
            <a:pPr>
              <a:lnSpc>
                <a:spcPct val="110000"/>
              </a:lnSpc>
              <a:spcBef>
                <a:spcPts val="241"/>
              </a:spcBef>
              <a:spcAft>
                <a:spcPts val="601"/>
              </a:spcAft>
              <a:buNone/>
            </a:pP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pPr>
            <a:r>
              <a:rPr b="0" lang="en-IN" sz="1200" spc="-1" strike="noStrike">
                <a:solidFill>
                  <a:srgbClr val="404040"/>
                </a:solidFill>
                <a:latin typeface="Franklin Gothic Book"/>
                <a:ea typeface="Franklin Gothic Book"/>
              </a:rPr>
              <a:t>The proposed system aims to address the challenge of simplifying complex academic course content to make it understandable for students with varying levels of prior knowledge</a:t>
            </a:r>
            <a:r>
              <a:rPr b="1" lang="en-IN" sz="1200" spc="-1" strike="noStrike">
                <a:solidFill>
                  <a:srgbClr val="404040"/>
                </a:solidFill>
                <a:latin typeface="Franklin Gothic Book"/>
                <a:ea typeface="Franklin Gothic Book"/>
              </a:rPr>
              <a:t>.</a:t>
            </a:r>
            <a:r>
              <a:rPr b="0" lang="en-IN" sz="1200" spc="-1" strike="noStrike">
                <a:solidFill>
                  <a:srgbClr val="404040"/>
                </a:solidFill>
                <a:latin typeface="Franklin Gothic Book"/>
                <a:ea typeface="Franklin Gothic Book"/>
              </a:rPr>
              <a:t> This involves leveraging natural language processing (NLP) techniques and cloud-based AI services to analyze and rewrite academic text in simpler terms. The solution will consist of the following components:</a:t>
            </a:r>
            <a:endParaRPr b="0" lang="en-US" sz="1200" spc="-1" strike="noStrike">
              <a:latin typeface="Arial"/>
            </a:endParaRPr>
          </a:p>
          <a:p>
            <a:pPr>
              <a:lnSpc>
                <a:spcPct val="110000"/>
              </a:lnSpc>
              <a:spcBef>
                <a:spcPts val="340"/>
              </a:spcBef>
              <a:spcAft>
                <a:spcPts val="601"/>
              </a:spcAft>
              <a:buNone/>
              <a:tabLst>
                <a:tab algn="l" pos="0"/>
              </a:tabLst>
            </a:pPr>
            <a:endParaRPr b="0" lang="en-US" sz="17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Franklin Gothic Book"/>
                <a:ea typeface="Franklin Gothic Book"/>
              </a:rPr>
              <a:t>Data Collection:</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Accept input academic content from students or faculty through a simple web interface.</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Allow users to input text manually or paste content from course materials, notes, or textbooks.</a:t>
            </a:r>
            <a:endParaRPr b="0" lang="en-US" sz="1200" spc="-1" strike="noStrike">
              <a:latin typeface="Arial"/>
            </a:endParaRPr>
          </a:p>
          <a:p>
            <a:pPr>
              <a:lnSpc>
                <a:spcPct val="110000"/>
              </a:lnSpc>
              <a:spcBef>
                <a:spcPts val="241"/>
              </a:spcBef>
              <a:spcAft>
                <a:spcPts val="601"/>
              </a:spcAft>
              <a:buNone/>
              <a:tabLst>
                <a:tab algn="l" pos="0"/>
              </a:tabLst>
            </a:pP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Franklin Gothic Book"/>
                <a:ea typeface="Franklin Gothic Book"/>
              </a:rPr>
              <a:t>Data Preprocessing:</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Process the input text to clean unnecessary symbols, HTML tags, or formatting issues.</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Prepare the text for NLP analysis by tokenizing sentences and handling language inconsistencies.</a:t>
            </a:r>
            <a:endParaRPr b="0" lang="en-US" sz="1200" spc="-1" strike="noStrike">
              <a:latin typeface="Arial"/>
            </a:endParaRPr>
          </a:p>
          <a:p>
            <a:pPr>
              <a:lnSpc>
                <a:spcPct val="110000"/>
              </a:lnSpc>
              <a:spcBef>
                <a:spcPts val="241"/>
              </a:spcBef>
              <a:spcAft>
                <a:spcPts val="601"/>
              </a:spcAft>
              <a:buNone/>
              <a:tabLst>
                <a:tab algn="l" pos="0"/>
              </a:tabLst>
            </a:pP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1" lang="en-IN" sz="1200" spc="-1" strike="noStrike">
                <a:solidFill>
                  <a:srgbClr val="404040"/>
                </a:solidFill>
                <a:latin typeface="Franklin Gothic Book"/>
                <a:ea typeface="Franklin Gothic Book"/>
              </a:rPr>
              <a:t>Natural Language Processing (NLP):</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Use IBM Watson Natural Language Understanding (NLU) to analyze the input text.</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Extract key features such as keywords, sentiment, and entities to understand context.</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Generate simplified output using defined language rules and the extracted insights.</a:t>
            </a:r>
            <a:endParaRPr b="0" lang="en-US" sz="1200" spc="-1" strike="noStrike">
              <a:latin typeface="Arial"/>
            </a:endParaRPr>
          </a:p>
          <a:p>
            <a:pPr>
              <a:lnSpc>
                <a:spcPct val="110000"/>
              </a:lnSpc>
              <a:spcBef>
                <a:spcPts val="340"/>
              </a:spcBef>
              <a:spcAft>
                <a:spcPts val="601"/>
              </a:spcAft>
              <a:buNone/>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rPr>
              <a:t>Proposed Solution</a:t>
            </a:r>
            <a:endParaRPr b="0" lang="en-US" sz="4400" spc="-1" strike="noStrike">
              <a:latin typeface="Arial"/>
            </a:endParaRPr>
          </a:p>
        </p:txBody>
      </p:sp>
      <p:sp>
        <p:nvSpPr>
          <p:cNvPr id="144" name="PlaceHolder 2"/>
          <p:cNvSpPr>
            <a:spLocks noGrp="1"/>
          </p:cNvSpPr>
          <p:nvPr>
            <p:ph/>
          </p:nvPr>
        </p:nvSpPr>
        <p:spPr>
          <a:xfrm>
            <a:off x="441720" y="1087200"/>
            <a:ext cx="11612880" cy="5563080"/>
          </a:xfrm>
          <a:prstGeom prst="rect">
            <a:avLst/>
          </a:prstGeom>
          <a:noFill/>
          <a:ln w="0">
            <a:noFill/>
          </a:ln>
        </p:spPr>
        <p:txBody>
          <a:bodyPr lIns="90000" rIns="90000" tIns="45000" bIns="45000" anchor="ctr">
            <a:noAutofit/>
          </a:bodyPr>
          <a:p>
            <a:pPr>
              <a:lnSpc>
                <a:spcPct val="110000"/>
              </a:lnSpc>
              <a:spcBef>
                <a:spcPts val="340"/>
              </a:spcBef>
              <a:spcAft>
                <a:spcPts val="601"/>
              </a:spcAft>
              <a:buNone/>
              <a:tabLst>
                <a:tab algn="l" pos="0"/>
              </a:tabLst>
            </a:pPr>
            <a:br>
              <a:rPr sz="1700"/>
            </a:br>
            <a:endParaRPr b="0" lang="en-US" sz="1700" spc="-1" strike="noStrike">
              <a:latin typeface="Arial"/>
            </a:endParaRPr>
          </a:p>
          <a:p>
            <a:pPr>
              <a:lnSpc>
                <a:spcPct val="110000"/>
              </a:lnSpc>
              <a:spcBef>
                <a:spcPts val="241"/>
              </a:spcBef>
              <a:spcAft>
                <a:spcPts val="601"/>
              </a:spcAft>
              <a:buNone/>
              <a:tabLst>
                <a:tab algn="l" pos="0"/>
              </a:tabLst>
            </a:pPr>
            <a:r>
              <a:rPr b="1" lang="en-IN" sz="1200" spc="-1" strike="noStrike">
                <a:solidFill>
                  <a:srgbClr val="404040"/>
                </a:solidFill>
                <a:latin typeface="Franklin Gothic Book"/>
                <a:ea typeface="Franklin Gothic Book"/>
              </a:rPr>
              <a:t>  </a:t>
            </a:r>
            <a:r>
              <a:rPr b="1" lang="en-IN" sz="1200" spc="-1" strike="noStrike">
                <a:solidFill>
                  <a:srgbClr val="404040"/>
                </a:solidFill>
                <a:latin typeface="Franklin Gothic Book"/>
                <a:ea typeface="Franklin Gothic Book"/>
              </a:rPr>
              <a:t>Natural Language Processing (NLP):</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Use IBM Watson Natural Language Understanding (NLU) to analyze the input text.</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Extract key features such as keywords, sentiment, and entities to understand context.</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Generate simplified output using defined language rules and the extracted insights.</a:t>
            </a:r>
            <a:endParaRPr b="0" lang="en-US" sz="1200" spc="-1" strike="noStrike">
              <a:latin typeface="Arial"/>
            </a:endParaRPr>
          </a:p>
          <a:p>
            <a:pPr>
              <a:lnSpc>
                <a:spcPct val="110000"/>
              </a:lnSpc>
              <a:spcBef>
                <a:spcPts val="241"/>
              </a:spcBef>
              <a:spcAft>
                <a:spcPts val="601"/>
              </a:spcAft>
              <a:buNone/>
              <a:tabLst>
                <a:tab algn="l" pos="0"/>
              </a:tabLst>
            </a:pPr>
            <a:r>
              <a:rPr b="1" lang="en-IN" sz="1200" spc="-1" strike="noStrike">
                <a:solidFill>
                  <a:srgbClr val="404040"/>
                </a:solidFill>
                <a:latin typeface="Franklin Gothic Book"/>
                <a:ea typeface="Franklin Gothic Book"/>
              </a:rPr>
              <a:t>  </a:t>
            </a:r>
            <a:r>
              <a:rPr b="1" lang="en-IN" sz="1200" spc="-1" strike="noStrike">
                <a:solidFill>
                  <a:srgbClr val="404040"/>
                </a:solidFill>
                <a:latin typeface="Franklin Gothic Book"/>
                <a:ea typeface="Franklin Gothic Book"/>
              </a:rPr>
              <a:t>Deployment:</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Develop a user-friendly web application using Node.js for backend logic and EJS, HTML, CSS for the frontend interface.</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Use IBM Cloudant to store original and simplified text securely for future reference and analysis.</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Host the application on IBM Cloud Lite services for free, ensuring accessibility and scalability.</a:t>
            </a:r>
            <a:endParaRPr b="0" lang="en-US" sz="1200" spc="-1" strike="noStrike">
              <a:latin typeface="Arial"/>
            </a:endParaRPr>
          </a:p>
          <a:p>
            <a:pPr>
              <a:lnSpc>
                <a:spcPct val="110000"/>
              </a:lnSpc>
              <a:spcBef>
                <a:spcPts val="241"/>
              </a:spcBef>
              <a:spcAft>
                <a:spcPts val="601"/>
              </a:spcAft>
              <a:buNone/>
              <a:tabLst>
                <a:tab algn="l" pos="0"/>
              </a:tabLst>
            </a:pPr>
            <a:r>
              <a:rPr b="1" lang="en-IN" sz="1200" spc="-1" strike="noStrike">
                <a:solidFill>
                  <a:srgbClr val="404040"/>
                </a:solidFill>
                <a:latin typeface="Franklin Gothic Book"/>
                <a:ea typeface="Franklin Gothic Book"/>
              </a:rPr>
              <a:t>  </a:t>
            </a:r>
            <a:r>
              <a:rPr b="1" lang="en-IN" sz="1200" spc="-1" strike="noStrike">
                <a:solidFill>
                  <a:srgbClr val="404040"/>
                </a:solidFill>
                <a:latin typeface="Franklin Gothic Book"/>
                <a:ea typeface="Franklin Gothic Book"/>
              </a:rPr>
              <a:t>Evaluation:</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Evaluate the quality of the simplified output through user feedback and manual checks.</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Monitor the system’s performance by ensuring the API requests to NLU and database operations are reliable and fast.</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Continuously refine the simplification logic to handle different subjects and complexity levels.</a:t>
            </a:r>
            <a:endParaRPr b="0" lang="en-US" sz="1200" spc="-1" strike="noStrike">
              <a:latin typeface="Arial"/>
            </a:endParaRPr>
          </a:p>
          <a:p>
            <a:pPr>
              <a:lnSpc>
                <a:spcPct val="110000"/>
              </a:lnSpc>
              <a:spcBef>
                <a:spcPts val="241"/>
              </a:spcBef>
              <a:spcAft>
                <a:spcPts val="601"/>
              </a:spcAft>
              <a:buNone/>
              <a:tabLst>
                <a:tab algn="l" pos="0"/>
              </a:tabLst>
            </a:pPr>
            <a:r>
              <a:rPr b="1" lang="en-IN" sz="1200" spc="-1" strike="noStrike">
                <a:solidFill>
                  <a:srgbClr val="404040"/>
                </a:solidFill>
                <a:latin typeface="Franklin Gothic Book"/>
                <a:ea typeface="Franklin Gothic Book"/>
              </a:rPr>
              <a:t>  </a:t>
            </a:r>
            <a:r>
              <a:rPr b="1" lang="en-IN" sz="1200" spc="-1" strike="noStrike">
                <a:solidFill>
                  <a:srgbClr val="404040"/>
                </a:solidFill>
                <a:latin typeface="Franklin Gothic Book"/>
                <a:ea typeface="Franklin Gothic Book"/>
              </a:rPr>
              <a:t>Result:</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The solution successfully takes complex course material as input, processes it through IBM Watson NLU, and generates a simpler version for better student understanding.</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The output and input are securely stored in IBM Cloudant for record-keeping and future improvement.</a:t>
            </a:r>
            <a:endParaRPr b="0" lang="en-US" sz="1200" spc="-1" strike="noStrike">
              <a:latin typeface="Arial"/>
            </a:endParaRPr>
          </a:p>
          <a:p>
            <a:pPr marL="305280" indent="-305280">
              <a:lnSpc>
                <a:spcPct val="110000"/>
              </a:lnSpc>
              <a:spcBef>
                <a:spcPts val="241"/>
              </a:spcBef>
              <a:spcAft>
                <a:spcPts val="601"/>
              </a:spcAft>
              <a:buClr>
                <a:srgbClr val="1cade4"/>
              </a:buClr>
              <a:buSzPct val="92000"/>
              <a:buFont typeface="Wingdings 2" charset="2"/>
              <a:buChar char=""/>
              <a:tabLst>
                <a:tab algn="l" pos="0"/>
              </a:tabLst>
            </a:pPr>
            <a:r>
              <a:rPr b="0" lang="en-IN" sz="1200" spc="-1" strike="noStrike">
                <a:solidFill>
                  <a:srgbClr val="404040"/>
                </a:solidFill>
                <a:latin typeface="Franklin Gothic Book"/>
                <a:ea typeface="Franklin Gothic Book"/>
              </a:rPr>
              <a:t>The user-friendly web interface allows students to easily simplify their study materials anytime.</a:t>
            </a:r>
            <a:endParaRPr b="0" lang="en-US" sz="1200" spc="-1" strike="noStrike">
              <a:latin typeface="Arial"/>
            </a:endParaRPr>
          </a:p>
          <a:p>
            <a:pPr>
              <a:lnSpc>
                <a:spcPct val="110000"/>
              </a:lnSpc>
              <a:spcBef>
                <a:spcPts val="241"/>
              </a:spcBef>
              <a:spcAft>
                <a:spcPts val="601"/>
              </a:spcAft>
              <a:buNone/>
              <a:tabLst>
                <a:tab algn="l" pos="0"/>
              </a:tabLst>
            </a:pPr>
            <a:endParaRPr b="0" lang="en-US" sz="1200" spc="-1" strike="noStrike">
              <a:latin typeface="Arial"/>
            </a:endParaRPr>
          </a:p>
          <a:p>
            <a:pPr>
              <a:lnSpc>
                <a:spcPct val="110000"/>
              </a:lnSpc>
              <a:spcBef>
                <a:spcPts val="340"/>
              </a:spcBef>
              <a:spcAft>
                <a:spcPts val="601"/>
              </a:spcAft>
              <a:buNone/>
              <a:tabLst>
                <a:tab algn="l" pos="0"/>
              </a:tabLst>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6624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System  Approach</a:t>
            </a:r>
            <a:endParaRPr b="0" lang="en-US" sz="4400" spc="-1" strike="noStrike">
              <a:latin typeface="Arial"/>
            </a:endParaRPr>
          </a:p>
        </p:txBody>
      </p:sp>
      <p:sp>
        <p:nvSpPr>
          <p:cNvPr id="146" name="PlaceHolder 2"/>
          <p:cNvSpPr>
            <a:spLocks noGrp="1"/>
          </p:cNvSpPr>
          <p:nvPr>
            <p:ph/>
          </p:nvPr>
        </p:nvSpPr>
        <p:spPr>
          <a:xfrm>
            <a:off x="581040" y="1302120"/>
            <a:ext cx="11028960" cy="4672440"/>
          </a:xfrm>
          <a:prstGeom prst="rect">
            <a:avLst/>
          </a:prstGeom>
          <a:noFill/>
          <a:ln w="0">
            <a:noFill/>
          </a:ln>
        </p:spPr>
        <p:txBody>
          <a:bodyPr lIns="90000" rIns="90000" tIns="45000" bIns="45000" anchor="ctr">
            <a:noAutofit/>
          </a:bodyPr>
          <a:p>
            <a:pPr marL="305280" indent="-305280">
              <a:lnSpc>
                <a:spcPct val="110000"/>
              </a:lnSpc>
              <a:spcBef>
                <a:spcPts val="360"/>
              </a:spcBef>
              <a:spcAft>
                <a:spcPts val="601"/>
              </a:spcAft>
              <a:buNone/>
              <a:tabLst>
                <a:tab algn="l" pos="0"/>
              </a:tabLst>
            </a:pPr>
            <a:r>
              <a:rPr b="1" lang="en-IN" sz="1800" spc="-1" strike="noStrike">
                <a:solidFill>
                  <a:srgbClr val="0f0f0f"/>
                </a:solidFill>
                <a:latin typeface="Franklin Gothic Book"/>
                <a:ea typeface="Franklin Gothic Book"/>
              </a:rPr>
              <a:t>Technology Used:</a:t>
            </a:r>
            <a:endParaRPr b="0" lang="en-US" sz="1800" spc="-1" strike="noStrike">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0" lang="en-IN" sz="1800" spc="-1" strike="noStrike">
                <a:solidFill>
                  <a:srgbClr val="0f0f0f"/>
                </a:solidFill>
                <a:latin typeface="Franklin Gothic Book"/>
                <a:ea typeface="Franklin Gothic Book"/>
              </a:rPr>
              <a:t>Node.js (Backend)</a:t>
            </a:r>
            <a:endParaRPr b="0" lang="en-US" sz="1800" spc="-1" strike="noStrike">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0" lang="en-IN" sz="1800" spc="-1" strike="noStrike">
                <a:solidFill>
                  <a:srgbClr val="0f0f0f"/>
                </a:solidFill>
                <a:latin typeface="Franklin Gothic Book"/>
                <a:ea typeface="Franklin Gothic Book"/>
              </a:rPr>
              <a:t>EJS, HTML, CSS, Bootstrap (Frontend)</a:t>
            </a:r>
            <a:endParaRPr b="0" lang="en-US" sz="1800" spc="-1" strike="noStrike">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0" lang="en-IN" sz="1800" spc="-1" strike="noStrike">
                <a:solidFill>
                  <a:srgbClr val="0f0f0f"/>
                </a:solidFill>
                <a:latin typeface="Franklin Gothic Book"/>
                <a:ea typeface="Franklin Gothic Book"/>
              </a:rPr>
              <a:t>IBM Watson Natural Language Understanding (NLU)</a:t>
            </a:r>
            <a:endParaRPr b="0" lang="en-US" sz="1800" spc="-1" strike="noStrike">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0" lang="en-IN" sz="1800" spc="-1" strike="noStrike">
                <a:solidFill>
                  <a:srgbClr val="0f0f0f"/>
                </a:solidFill>
                <a:latin typeface="Franklin Gothic Book"/>
                <a:ea typeface="Franklin Gothic Book"/>
              </a:rPr>
              <a:t>IBM Cloudant Database</a:t>
            </a:r>
            <a:endParaRPr b="0" lang="en-US" sz="1800" spc="-1" strike="noStrike">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r>
              <a:rPr b="0" lang="en-IN" sz="1800" spc="-1" strike="noStrike">
                <a:solidFill>
                  <a:srgbClr val="0f0f0f"/>
                </a:solidFill>
                <a:latin typeface="Franklin Gothic Book"/>
                <a:ea typeface="Franklin Gothic Book"/>
              </a:rPr>
              <a:t>IBM Cloud Lite Platform</a:t>
            </a:r>
            <a:endParaRPr b="0" lang="en-US" sz="1800" spc="-1" strike="noStrike">
              <a:latin typeface="Arial"/>
            </a:endParaRPr>
          </a:p>
          <a:p>
            <a:pPr marL="305280" indent="-305280">
              <a:lnSpc>
                <a:spcPct val="110000"/>
              </a:lnSpc>
              <a:spcBef>
                <a:spcPts val="360"/>
              </a:spcBef>
              <a:spcAft>
                <a:spcPts val="601"/>
              </a:spcAft>
              <a:buClr>
                <a:srgbClr val="1cade4"/>
              </a:buClr>
              <a:buSzPct val="92000"/>
              <a:buFont typeface="Wingdings 2" charset="2"/>
              <a:buChar char=""/>
              <a:tabLst>
                <a:tab algn="l" pos="0"/>
              </a:tabLst>
            </a:pPr>
            <a:br>
              <a:rPr sz="1800"/>
            </a:br>
            <a:r>
              <a:rPr b="0" lang="en-IN" sz="1800" spc="-1" strike="noStrike">
                <a:solidFill>
                  <a:srgbClr val="0f0f0f"/>
                </a:solidFill>
                <a:latin typeface="Franklin Gothic Book"/>
                <a:ea typeface="Franklin Gothic Book"/>
              </a:rPr>
              <a:t> </a:t>
            </a:r>
            <a:r>
              <a:rPr b="0" lang="en-IN" sz="1800" spc="-1" strike="noStrike">
                <a:solidFill>
                  <a:srgbClr val="0f0f0f"/>
                </a:solidFill>
                <a:latin typeface="Franklin Gothic Book"/>
                <a:ea typeface="Franklin Gothic Book"/>
              </a:rPr>
              <a:t>The web app collects user input, analyzes it via NLU API, generates a simplified version, and stores both original and simplified text in Cloudant.</a:t>
            </a:r>
            <a:endParaRPr b="0" lang="en-US" sz="1800" spc="-1" strike="noStrike">
              <a:latin typeface="Arial"/>
            </a:endParaRPr>
          </a:p>
          <a:p>
            <a:pPr>
              <a:lnSpc>
                <a:spcPct val="110000"/>
              </a:lnSpc>
              <a:spcBef>
                <a:spcPts val="360"/>
              </a:spcBef>
              <a:spcAft>
                <a:spcPts val="601"/>
              </a:spcAft>
              <a:buNone/>
              <a:tabLst>
                <a:tab algn="l" pos="0"/>
              </a:tabLst>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Algorithm &amp; Deployment</a:t>
            </a:r>
            <a:endParaRPr b="0" lang="en-US" sz="4400" spc="-1" strike="noStrike">
              <a:latin typeface="Arial"/>
            </a:endParaRPr>
          </a:p>
        </p:txBody>
      </p:sp>
      <p:sp>
        <p:nvSpPr>
          <p:cNvPr id="148" name="PlaceHolder 2"/>
          <p:cNvSpPr>
            <a:spLocks noGrp="1"/>
          </p:cNvSpPr>
          <p:nvPr>
            <p:ph/>
          </p:nvPr>
        </p:nvSpPr>
        <p:spPr>
          <a:xfrm>
            <a:off x="581040" y="1407600"/>
            <a:ext cx="11028960" cy="5376960"/>
          </a:xfrm>
          <a:prstGeom prst="rect">
            <a:avLst/>
          </a:prstGeom>
          <a:noFill/>
          <a:ln w="0">
            <a:noFill/>
          </a:ln>
        </p:spPr>
        <p:txBody>
          <a:bodyPr lIns="90000" rIns="90000" tIns="45000" bIns="45000" anchor="ctr">
            <a:noAutofit/>
          </a:bodyPr>
          <a:p>
            <a:pPr>
              <a:lnSpc>
                <a:spcPct val="110000"/>
              </a:lnSpc>
              <a:spcBef>
                <a:spcPts val="201"/>
              </a:spcBef>
              <a:spcAft>
                <a:spcPts val="601"/>
              </a:spcAft>
              <a:buNone/>
            </a:pPr>
            <a:endParaRPr b="0" lang="en-US" sz="1000" spc="-1" strike="noStrike">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Algorithm Selection:</a:t>
            </a:r>
            <a:br>
              <a:rPr sz="1400"/>
            </a:br>
            <a:r>
              <a:rPr b="0" lang="en-IN" sz="1300" spc="-1" strike="noStrike">
                <a:solidFill>
                  <a:srgbClr val="404040"/>
                </a:solidFill>
                <a:latin typeface="Franklin Gothic Book"/>
                <a:ea typeface="Franklin Gothic Book"/>
              </a:rPr>
              <a:t> The project uses a rule-based natural language processing (NLP) approach combined with IBM Watson Natural Language Understanding (NLU). Watson NLU is chosen because it provides reliable text analysis capabilities such as keyword extraction, sentiment analysis, and entity recognition, which help understand the input content’s complexity. A simple rule-based logic then uses this information to generate a clearer, simplified version of the input text.</a:t>
            </a:r>
            <a:endParaRPr b="0" lang="en-US" sz="1300" spc="-1" strike="noStrike">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Data</a:t>
            </a:r>
            <a:r>
              <a:rPr b="0" lang="en-IN" sz="1400" spc="-1" strike="noStrike">
                <a:solidFill>
                  <a:srgbClr val="404040"/>
                </a:solidFill>
                <a:latin typeface="Franklin Gothic Book"/>
                <a:ea typeface="Franklin Gothic Book"/>
              </a:rPr>
              <a:t> </a:t>
            </a:r>
            <a:r>
              <a:rPr b="1" lang="en-IN" sz="1400" spc="-1" strike="noStrike">
                <a:solidFill>
                  <a:srgbClr val="404040"/>
                </a:solidFill>
                <a:latin typeface="Franklin Gothic Book"/>
                <a:ea typeface="Franklin Gothic Book"/>
              </a:rPr>
              <a:t>Input</a:t>
            </a:r>
            <a:r>
              <a:rPr b="0" lang="en-IN" sz="1400" spc="-1" strike="noStrike">
                <a:solidFill>
                  <a:srgbClr val="404040"/>
                </a:solidFill>
                <a:latin typeface="Franklin Gothic Book"/>
                <a:ea typeface="Franklin Gothic Book"/>
              </a:rPr>
              <a:t>:</a:t>
            </a:r>
            <a:br>
              <a:rPr sz="1400"/>
            </a:br>
            <a:r>
              <a:rPr b="0" lang="en-IN" sz="1300" spc="-1" strike="noStrike">
                <a:solidFill>
                  <a:srgbClr val="404040"/>
                </a:solidFill>
                <a:latin typeface="Franklin Gothic Book"/>
                <a:ea typeface="Franklin Gothic Book"/>
              </a:rPr>
              <a:t>The input is the original course content entered by the user. Watson NLU extracts keywords and entities, which guide the simplification. No large training dataset is required</a:t>
            </a:r>
            <a:endParaRPr b="0" lang="en-US" sz="1300" spc="-1" strike="noStrike">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Training Process:</a:t>
            </a:r>
            <a:br>
              <a:rPr sz="1400"/>
            </a:br>
            <a:r>
              <a:rPr b="0" lang="en-IN" sz="1300" spc="-1" strike="noStrike">
                <a:solidFill>
                  <a:srgbClr val="404040"/>
                </a:solidFill>
                <a:latin typeface="Franklin Gothic Book"/>
                <a:ea typeface="Franklin Gothic Book"/>
              </a:rPr>
              <a:t>The current system does not rely on a traditional machine learning training process. Instead, it uses Watson’s pre-trained NLP models to analyze the input text. The system logic applies custom text-processing rules and mappings to simplify jargon and technical terms into easier language. Future enhancements could involve training custom models to adapt explanations based on user feedback</a:t>
            </a:r>
            <a:r>
              <a:rPr b="0" lang="en-IN" sz="1400" spc="-1" strike="noStrike">
                <a:solidFill>
                  <a:srgbClr val="404040"/>
                </a:solidFill>
                <a:latin typeface="Franklin Gothic Book"/>
                <a:ea typeface="Franklin Gothic Book"/>
              </a:rPr>
              <a:t>.</a:t>
            </a:r>
            <a:endParaRPr b="0" lang="en-US" sz="1400" spc="-1" strike="noStrike">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Prediction Process:</a:t>
            </a:r>
            <a:br>
              <a:rPr sz="1400"/>
            </a:br>
            <a:r>
              <a:rPr b="0" lang="en-IN" sz="1400" spc="-1" strike="noStrike">
                <a:solidFill>
                  <a:srgbClr val="404040"/>
                </a:solidFill>
                <a:latin typeface="Franklin Gothic Book"/>
                <a:ea typeface="Franklin Gothic Book"/>
              </a:rPr>
              <a:t>When the user submits text, the system analyzes it live with Watson NLU and applies the rules to generate simplified output. The result is stored in Cloudant and shown to the user instantly.</a:t>
            </a:r>
            <a:endParaRPr b="0" lang="en-US" sz="1400" spc="-1" strike="noStrike">
              <a:latin typeface="Arial"/>
            </a:endParaRPr>
          </a:p>
          <a:p>
            <a:pPr marL="305280" indent="-305280">
              <a:lnSpc>
                <a:spcPct val="110000"/>
              </a:lnSpc>
              <a:spcBef>
                <a:spcPts val="281"/>
              </a:spcBef>
              <a:spcAft>
                <a:spcPts val="601"/>
              </a:spcAft>
              <a:buClr>
                <a:srgbClr val="1cade4"/>
              </a:buClr>
              <a:buSzPct val="92000"/>
              <a:buFont typeface="Wingdings 2" charset="2"/>
              <a:buChar char=""/>
            </a:pPr>
            <a:r>
              <a:rPr b="1" lang="en-IN" sz="1400" spc="-1" strike="noStrike">
                <a:solidFill>
                  <a:srgbClr val="404040"/>
                </a:solidFill>
                <a:latin typeface="Franklin Gothic Book"/>
                <a:ea typeface="Franklin Gothic Book"/>
              </a:rPr>
              <a:t>Deployment:</a:t>
            </a:r>
            <a:br>
              <a:rPr sz="1400"/>
            </a:br>
            <a:r>
              <a:rPr b="0" lang="en-IN" sz="1300" spc="-1" strike="noStrike">
                <a:solidFill>
                  <a:srgbClr val="404040"/>
                </a:solidFill>
                <a:latin typeface="Franklin Gothic Book"/>
                <a:ea typeface="Franklin Gothic Book"/>
              </a:rPr>
              <a:t>The solution is deployed as a web application built with Node.js and Express.js. The frontend uses EJS templates, HTML, CSS, and Bootstrap for a clean user interface. The application connects securely to Watson NLU and Cloudant through API keys stored in environment variables. The entire system runs on IBM Cloud Lite to ensure easy access and scalability without additional cost.</a:t>
            </a:r>
            <a:endParaRPr b="0" lang="en-US" sz="1300" spc="-1" strike="noStrike">
              <a:latin typeface="Arial"/>
            </a:endParaRPr>
          </a:p>
          <a:p>
            <a:pPr>
              <a:lnSpc>
                <a:spcPct val="110000"/>
              </a:lnSpc>
              <a:spcBef>
                <a:spcPts val="210"/>
              </a:spcBef>
              <a:spcAft>
                <a:spcPts val="601"/>
              </a:spcAft>
              <a:buNone/>
            </a:pPr>
            <a:endParaRPr b="0" lang="en-US" sz="1050" spc="-1" strike="noStrike">
              <a:latin typeface="Arial"/>
            </a:endParaRPr>
          </a:p>
          <a:p>
            <a:pPr>
              <a:lnSpc>
                <a:spcPct val="110000"/>
              </a:lnSpc>
              <a:spcBef>
                <a:spcPts val="340"/>
              </a:spcBef>
              <a:spcAft>
                <a:spcPts val="601"/>
              </a:spcAft>
              <a:buNone/>
            </a:pPr>
            <a:endParaRPr b="0" lang="en-US" sz="17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Result</a:t>
            </a:r>
            <a:endParaRPr b="0" lang="en-US" sz="4400" spc="-1" strike="noStrike">
              <a:latin typeface="Arial"/>
            </a:endParaRPr>
          </a:p>
        </p:txBody>
      </p:sp>
      <p:sp>
        <p:nvSpPr>
          <p:cNvPr id="150" name="PlaceHolder 2"/>
          <p:cNvSpPr>
            <a:spLocks noGrp="1"/>
          </p:cNvSpPr>
          <p:nvPr>
            <p:ph/>
          </p:nvPr>
        </p:nvSpPr>
        <p:spPr>
          <a:xfrm>
            <a:off x="581040" y="914400"/>
            <a:ext cx="10114560" cy="3200400"/>
          </a:xfrm>
          <a:prstGeom prst="rect">
            <a:avLst/>
          </a:prstGeom>
          <a:noFill/>
          <a:ln w="0">
            <a:noFill/>
          </a:ln>
        </p:spPr>
        <p:txBody>
          <a:bodyPr lIns="90000" rIns="90000" tIns="45000" bIns="45000" anchor="ctr">
            <a:normAutofit/>
          </a:bodyPr>
          <a:p>
            <a:pPr>
              <a:lnSpc>
                <a:spcPct val="110000"/>
              </a:lnSpc>
              <a:spcBef>
                <a:spcPts val="479"/>
              </a:spcBef>
              <a:spcAft>
                <a:spcPts val="601"/>
              </a:spcAft>
              <a:buNone/>
              <a:tabLst>
                <a:tab algn="l" pos="0"/>
              </a:tabLst>
            </a:pPr>
            <a:r>
              <a:rPr b="0" lang="en-IN" sz="2400" spc="-1" strike="noStrike">
                <a:solidFill>
                  <a:srgbClr val="0f0f0f"/>
                </a:solidFill>
                <a:latin typeface="Franklin Gothic Book"/>
                <a:ea typeface="Franklin Gothic Book"/>
              </a:rPr>
              <a:t>The system successfully accepts complex course content, generates a simplified version, and stores both for reference. Users receive the simplified output instantly through the web interface. All data is securely saved in the Cloudant database for further use.</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8960" cy="529560"/>
          </a:xfrm>
          <a:prstGeom prst="rect">
            <a:avLst/>
          </a:prstGeom>
          <a:noFill/>
          <a:ln w="0">
            <a:noFill/>
          </a:ln>
        </p:spPr>
        <p:txBody>
          <a:bodyPr lIns="90000" rIns="90000" tIns="45000" bIns="45000" anchor="b">
            <a:normAutofit fontScale="65000"/>
          </a:bodyPr>
          <a:p>
            <a:pPr>
              <a:lnSpc>
                <a:spcPct val="100000"/>
              </a:lnSpc>
              <a:buNone/>
            </a:pPr>
            <a:r>
              <a:rPr b="1" lang="en-US" sz="4400" spc="-1" strike="noStrike" cap="all">
                <a:solidFill>
                  <a:srgbClr val="1cade4"/>
                </a:solidFill>
                <a:latin typeface="Arial"/>
                <a:ea typeface="Franklin Gothic Demi"/>
              </a:rPr>
              <a:t>Result Images</a:t>
            </a:r>
            <a:endParaRPr b="0" lang="en-US" sz="4400" spc="-1" strike="noStrike">
              <a:latin typeface="Arial"/>
            </a:endParaRPr>
          </a:p>
        </p:txBody>
      </p:sp>
      <p:sp>
        <p:nvSpPr>
          <p:cNvPr id="152" name="PlaceHolder 2"/>
          <p:cNvSpPr>
            <a:spLocks noGrp="1"/>
          </p:cNvSpPr>
          <p:nvPr>
            <p:ph/>
          </p:nvPr>
        </p:nvSpPr>
        <p:spPr>
          <a:xfrm>
            <a:off x="469440" y="1371600"/>
            <a:ext cx="11189160" cy="631440"/>
          </a:xfrm>
          <a:prstGeom prst="rect">
            <a:avLst/>
          </a:prstGeom>
          <a:noFill/>
          <a:ln w="0">
            <a:noFill/>
          </a:ln>
        </p:spPr>
        <p:txBody>
          <a:bodyPr lIns="90000" rIns="90000" tIns="45000" bIns="45000" anchor="ctr">
            <a:normAutofit/>
          </a:bodyPr>
          <a:p>
            <a:pPr>
              <a:lnSpc>
                <a:spcPct val="110000"/>
              </a:lnSpc>
              <a:spcBef>
                <a:spcPts val="281"/>
              </a:spcBef>
              <a:spcAft>
                <a:spcPts val="601"/>
              </a:spcAft>
              <a:buNone/>
              <a:tabLst>
                <a:tab algn="l" pos="0"/>
              </a:tabLst>
            </a:pPr>
            <a:r>
              <a:rPr b="0" i="1" lang="en-IN" sz="1400" spc="-1" strike="noStrike">
                <a:solidFill>
                  <a:srgbClr val="0f0f0f"/>
                </a:solidFill>
                <a:latin typeface="Franklin Gothic Book"/>
                <a:ea typeface="Franklin Gothic Book"/>
              </a:rPr>
              <a:t>Home Page:</a:t>
            </a:r>
            <a:r>
              <a:rPr b="0" lang="en-IN" sz="1400" spc="-1" strike="noStrike">
                <a:solidFill>
                  <a:srgbClr val="0f0f0f"/>
                </a:solidFill>
                <a:latin typeface="Franklin Gothic Book"/>
                <a:ea typeface="Franklin Gothic Book"/>
              </a:rPr>
              <a:t> </a:t>
            </a:r>
            <a:r>
              <a:rPr b="0" lang="en-IN" sz="1400" spc="-1" strike="noStrike">
                <a:solidFill>
                  <a:srgbClr val="0f0f0f"/>
                </a:solidFill>
                <a:latin typeface="Consolas"/>
                <a:ea typeface="Franklin Gothic Book"/>
              </a:rPr>
              <a:t>The landing page welcomes users with a clear Course Simplifier title and navigation bar.</a:t>
            </a:r>
            <a:endParaRPr b="0" lang="en-US" sz="1400" spc="-1" strike="noStrike">
              <a:latin typeface="Arial"/>
            </a:endParaRPr>
          </a:p>
        </p:txBody>
      </p:sp>
      <p:pic>
        <p:nvPicPr>
          <p:cNvPr id="153" name="Picture 3" descr=""/>
          <p:cNvPicPr/>
          <p:nvPr/>
        </p:nvPicPr>
        <p:blipFill>
          <a:blip r:embed="rId1"/>
          <a:stretch/>
        </p:blipFill>
        <p:spPr>
          <a:xfrm>
            <a:off x="914400" y="2028600"/>
            <a:ext cx="10501200" cy="4073400"/>
          </a:xfrm>
          <a:prstGeom prst="rect">
            <a:avLst/>
          </a:prstGeom>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5</TotalTime>
  <Application>LibreOffice/7.3.7.2$Linux_X86_64 LibreOffice_project/30$Build-2</Application>
  <AppVersion>15.0000</AppVersion>
  <Words>805</Words>
  <Paragraphs>65</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dcterms:modified xsi:type="dcterms:W3CDTF">2025-07-30T21:46:53Z</dcterms:modified>
  <cp:revision>231</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19</vt:i4>
  </property>
</Properties>
</file>