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74" r:id="rId6"/>
    <p:sldId id="262" r:id="rId7"/>
    <p:sldId id="278" r:id="rId8"/>
    <p:sldId id="263" r:id="rId9"/>
    <p:sldId id="264" r:id="rId10"/>
    <p:sldId id="265" r:id="rId11"/>
    <p:sldId id="266" r:id="rId12"/>
    <p:sldId id="267" r:id="rId13"/>
    <p:sldId id="268" r:id="rId14"/>
    <p:sldId id="269" r:id="rId15"/>
    <p:sldId id="270" r:id="rId16"/>
    <p:sldId id="271" r:id="rId17"/>
    <p:sldId id="272" r:id="rId18"/>
    <p:sldId id="273" r:id="rId19"/>
    <p:sldId id="277" r:id="rId20"/>
  </p:sldIdLst>
  <p:sldSz cx="9144000" cy="5143500" type="screen16x9"/>
  <p:notesSz cx="6858000" cy="9144000"/>
  <p:embeddedFontLst>
    <p:embeddedFont>
      <p:font typeface="Algerian" panose="04020705040A02060702" pitchFamily="82" charset="0"/>
      <p:regular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45704"/>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200" b="1" dirty="0">
                <a:solidFill>
                  <a:schemeClr val="lt1"/>
                </a:solidFill>
                <a:latin typeface="Montserrat"/>
                <a:ea typeface="Montserrat"/>
                <a:cs typeface="Montserrat"/>
                <a:sym typeface="Montserrat"/>
              </a:rPr>
              <a:t>Airbnb Booking Analysis</a:t>
            </a:r>
            <a:br>
              <a:rPr lang="en-GB" sz="3200" b="1" dirty="0">
                <a:solidFill>
                  <a:schemeClr val="lt1"/>
                </a:solidFill>
                <a:latin typeface="Montserrat"/>
                <a:ea typeface="Montserrat"/>
                <a:cs typeface="Montserrat"/>
                <a:sym typeface="Montserrat"/>
              </a:rPr>
            </a:br>
            <a:r>
              <a:rPr lang="en-GB" sz="2500" b="1" dirty="0">
                <a:solidFill>
                  <a:schemeClr val="accent1">
                    <a:lumMod val="75000"/>
                  </a:schemeClr>
                </a:solidFill>
                <a:latin typeface="Montserrat"/>
                <a:ea typeface="Montserrat"/>
                <a:cs typeface="Montserrat"/>
                <a:sym typeface="Montserrat"/>
              </a:rPr>
              <a:t>Prepared By – Pradeep Gupta</a:t>
            </a:r>
            <a:endParaRPr sz="2500" b="1" dirty="0">
              <a:solidFill>
                <a:schemeClr val="accent1">
                  <a:lumMod val="75000"/>
                </a:schemeClr>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8BDF-0EC4-587A-AD8C-DDFF7EBC9E13}"/>
              </a:ext>
            </a:extLst>
          </p:cNvPr>
          <p:cNvSpPr>
            <a:spLocks noGrp="1"/>
          </p:cNvSpPr>
          <p:nvPr>
            <p:ph type="title"/>
          </p:nvPr>
        </p:nvSpPr>
        <p:spPr>
          <a:xfrm>
            <a:off x="311700" y="168579"/>
            <a:ext cx="8520600" cy="572700"/>
          </a:xfrm>
        </p:spPr>
        <p:txBody>
          <a:bodyPr/>
          <a:lstStyle/>
          <a:p>
            <a:r>
              <a:rPr lang="en-US" b="1" dirty="0"/>
              <a:t>Host ID</a:t>
            </a:r>
            <a:endParaRPr lang="en-IN" dirty="0"/>
          </a:p>
        </p:txBody>
      </p:sp>
      <p:pic>
        <p:nvPicPr>
          <p:cNvPr id="3074" name="Picture 2">
            <a:extLst>
              <a:ext uri="{FF2B5EF4-FFF2-40B4-BE49-F238E27FC236}">
                <a16:creationId xmlns:a16="http://schemas.microsoft.com/office/drawing/2014/main" id="{B8CCC0C7-3EBC-2DCC-F586-0BFE9BE7C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939" y="623777"/>
            <a:ext cx="6091939" cy="36646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C52312-5642-CA63-FB9C-27AFFE70717C}"/>
              </a:ext>
            </a:extLst>
          </p:cNvPr>
          <p:cNvSpPr txBox="1"/>
          <p:nvPr/>
        </p:nvSpPr>
        <p:spPr>
          <a:xfrm>
            <a:off x="1892596" y="4288465"/>
            <a:ext cx="5755758" cy="923330"/>
          </a:xfrm>
          <a:prstGeom prst="rect">
            <a:avLst/>
          </a:prstGeom>
          <a:noFill/>
        </p:spPr>
        <p:txBody>
          <a:bodyPr wrap="square" rtlCol="0">
            <a:spAutoFit/>
          </a:bodyPr>
          <a:lstStyle/>
          <a:p>
            <a:r>
              <a:rPr lang="en-IN" sz="1800" dirty="0">
                <a:solidFill>
                  <a:schemeClr val="accent5">
                    <a:lumMod val="75000"/>
                  </a:schemeClr>
                </a:solidFill>
              </a:rPr>
              <a:t>Host ID 219517861 has most number of listings(more than 300) followed by Host ID 107434423 and Host ID 30283594.</a:t>
            </a:r>
          </a:p>
        </p:txBody>
      </p:sp>
    </p:spTree>
    <p:extLst>
      <p:ext uri="{BB962C8B-B14F-4D97-AF65-F5344CB8AC3E}">
        <p14:creationId xmlns:p14="http://schemas.microsoft.com/office/powerpoint/2010/main" val="393540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7C75-76E9-32E0-C803-A7E41D1D0505}"/>
              </a:ext>
            </a:extLst>
          </p:cNvPr>
          <p:cNvSpPr>
            <a:spLocks noGrp="1"/>
          </p:cNvSpPr>
          <p:nvPr>
            <p:ph type="title"/>
          </p:nvPr>
        </p:nvSpPr>
        <p:spPr>
          <a:xfrm>
            <a:off x="311700" y="154401"/>
            <a:ext cx="8520600" cy="572700"/>
          </a:xfrm>
        </p:spPr>
        <p:txBody>
          <a:bodyPr/>
          <a:lstStyle/>
          <a:p>
            <a:r>
              <a:rPr lang="en-IN" b="1" dirty="0"/>
              <a:t>Neighbourhood </a:t>
            </a:r>
          </a:p>
        </p:txBody>
      </p:sp>
      <p:pic>
        <p:nvPicPr>
          <p:cNvPr id="4098" name="Picture 2">
            <a:extLst>
              <a:ext uri="{FF2B5EF4-FFF2-40B4-BE49-F238E27FC236}">
                <a16:creationId xmlns:a16="http://schemas.microsoft.com/office/drawing/2014/main" id="{8583D2D6-A086-B8D8-A39F-AE5D31EF8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48" y="727101"/>
            <a:ext cx="8675873" cy="33005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229840-6B32-0835-189F-8A4DE9BFDB60}"/>
              </a:ext>
            </a:extLst>
          </p:cNvPr>
          <p:cNvSpPr txBox="1"/>
          <p:nvPr/>
        </p:nvSpPr>
        <p:spPr>
          <a:xfrm>
            <a:off x="574158" y="4175051"/>
            <a:ext cx="8137451" cy="923330"/>
          </a:xfrm>
          <a:prstGeom prst="rect">
            <a:avLst/>
          </a:prstGeom>
          <a:noFill/>
        </p:spPr>
        <p:txBody>
          <a:bodyPr wrap="square" rtlCol="0">
            <a:spAutoFit/>
          </a:bodyPr>
          <a:lstStyle/>
          <a:p>
            <a:r>
              <a:rPr lang="en-IN" sz="1800" dirty="0">
                <a:solidFill>
                  <a:schemeClr val="accent5">
                    <a:lumMod val="75000"/>
                  </a:schemeClr>
                </a:solidFill>
              </a:rPr>
              <a:t>Williamsburg Bedford-Stuyvesant and Harlem are the most listed Neighbourhood in 221 Neighbourhoods while Manhattan and Brooklyn has majority share of listings.</a:t>
            </a:r>
          </a:p>
        </p:txBody>
      </p:sp>
    </p:spTree>
    <p:extLst>
      <p:ext uri="{BB962C8B-B14F-4D97-AF65-F5344CB8AC3E}">
        <p14:creationId xmlns:p14="http://schemas.microsoft.com/office/powerpoint/2010/main" val="251648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7448-1D6F-91F1-F9C7-E2FED63FF524}"/>
              </a:ext>
            </a:extLst>
          </p:cNvPr>
          <p:cNvSpPr>
            <a:spLocks noGrp="1"/>
          </p:cNvSpPr>
          <p:nvPr>
            <p:ph type="title"/>
          </p:nvPr>
        </p:nvSpPr>
        <p:spPr>
          <a:xfrm>
            <a:off x="311700" y="111872"/>
            <a:ext cx="8520600" cy="572700"/>
          </a:xfrm>
        </p:spPr>
        <p:txBody>
          <a:bodyPr/>
          <a:lstStyle/>
          <a:p>
            <a:r>
              <a:rPr lang="en-IN" b="1" dirty="0"/>
              <a:t>Neighbourhood </a:t>
            </a:r>
            <a:endParaRPr lang="en-IN" dirty="0"/>
          </a:p>
        </p:txBody>
      </p:sp>
      <p:pic>
        <p:nvPicPr>
          <p:cNvPr id="5122" name="Picture 2">
            <a:extLst>
              <a:ext uri="{FF2B5EF4-FFF2-40B4-BE49-F238E27FC236}">
                <a16:creationId xmlns:a16="http://schemas.microsoft.com/office/drawing/2014/main" id="{2E5487DC-352D-7E5C-20EB-5E73DD261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94" y="684571"/>
            <a:ext cx="8520600" cy="33699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4C9662-1A59-C98C-6702-9542AED73C40}"/>
              </a:ext>
            </a:extLst>
          </p:cNvPr>
          <p:cNvSpPr txBox="1"/>
          <p:nvPr/>
        </p:nvSpPr>
        <p:spPr>
          <a:xfrm>
            <a:off x="730102" y="4302642"/>
            <a:ext cx="7995684" cy="646331"/>
          </a:xfrm>
          <a:prstGeom prst="rect">
            <a:avLst/>
          </a:prstGeom>
          <a:noFill/>
        </p:spPr>
        <p:txBody>
          <a:bodyPr wrap="square" rtlCol="0">
            <a:spAutoFit/>
          </a:bodyPr>
          <a:lstStyle/>
          <a:p>
            <a:r>
              <a:rPr lang="en-IN" sz="1800" dirty="0">
                <a:solidFill>
                  <a:schemeClr val="accent5">
                    <a:lumMod val="75000"/>
                  </a:schemeClr>
                </a:solidFill>
              </a:rPr>
              <a:t>Midtown, Hell’s Kitchen, Bedford-Stuyvesant and Upper East Side have the most number of availability.</a:t>
            </a:r>
          </a:p>
        </p:txBody>
      </p:sp>
    </p:spTree>
    <p:extLst>
      <p:ext uri="{BB962C8B-B14F-4D97-AF65-F5344CB8AC3E}">
        <p14:creationId xmlns:p14="http://schemas.microsoft.com/office/powerpoint/2010/main" val="42583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851F-B7E6-A2ED-A3C5-05C07AD5DA64}"/>
              </a:ext>
            </a:extLst>
          </p:cNvPr>
          <p:cNvSpPr>
            <a:spLocks noGrp="1"/>
          </p:cNvSpPr>
          <p:nvPr>
            <p:ph type="title"/>
          </p:nvPr>
        </p:nvSpPr>
        <p:spPr>
          <a:xfrm>
            <a:off x="311700" y="154402"/>
            <a:ext cx="8520600" cy="572700"/>
          </a:xfrm>
        </p:spPr>
        <p:txBody>
          <a:bodyPr/>
          <a:lstStyle/>
          <a:p>
            <a:r>
              <a:rPr lang="en-IN" b="1" dirty="0"/>
              <a:t>Availability_365 </a:t>
            </a:r>
            <a:endParaRPr lang="en-IN" dirty="0"/>
          </a:p>
        </p:txBody>
      </p:sp>
      <p:pic>
        <p:nvPicPr>
          <p:cNvPr id="6146" name="Picture 2">
            <a:extLst>
              <a:ext uri="{FF2B5EF4-FFF2-40B4-BE49-F238E27FC236}">
                <a16:creationId xmlns:a16="http://schemas.microsoft.com/office/drawing/2014/main" id="{65E3722C-4ED2-4DCF-D3E8-2DEE9BD9C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316" y="523875"/>
            <a:ext cx="4735033" cy="4619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C71548-50AF-45D2-6EE0-3A5F57308307}"/>
              </a:ext>
            </a:extLst>
          </p:cNvPr>
          <p:cNvSpPr txBox="1"/>
          <p:nvPr/>
        </p:nvSpPr>
        <p:spPr>
          <a:xfrm>
            <a:off x="552894" y="1623237"/>
            <a:ext cx="3558362" cy="1754326"/>
          </a:xfrm>
          <a:prstGeom prst="rect">
            <a:avLst/>
          </a:prstGeom>
          <a:noFill/>
        </p:spPr>
        <p:txBody>
          <a:bodyPr wrap="square" rtlCol="0">
            <a:spAutoFit/>
          </a:bodyPr>
          <a:lstStyle/>
          <a:p>
            <a:r>
              <a:rPr lang="en-IN" sz="1800" dirty="0">
                <a:solidFill>
                  <a:schemeClr val="accent5">
                    <a:lumMod val="75000"/>
                  </a:schemeClr>
                </a:solidFill>
              </a:rPr>
              <a:t>We can see rooms with price below approx. 1000$ have most availability while rooms above approx. 1000$ are less as we all know only some people can afford expensive rooms.</a:t>
            </a:r>
          </a:p>
        </p:txBody>
      </p:sp>
    </p:spTree>
    <p:extLst>
      <p:ext uri="{BB962C8B-B14F-4D97-AF65-F5344CB8AC3E}">
        <p14:creationId xmlns:p14="http://schemas.microsoft.com/office/powerpoint/2010/main" val="259110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4131-7994-9536-5BB6-6EE63F1E0585}"/>
              </a:ext>
            </a:extLst>
          </p:cNvPr>
          <p:cNvSpPr>
            <a:spLocks noGrp="1"/>
          </p:cNvSpPr>
          <p:nvPr>
            <p:ph type="title"/>
          </p:nvPr>
        </p:nvSpPr>
        <p:spPr>
          <a:xfrm>
            <a:off x="311700" y="182755"/>
            <a:ext cx="8520600" cy="572700"/>
          </a:xfrm>
        </p:spPr>
        <p:txBody>
          <a:bodyPr/>
          <a:lstStyle/>
          <a:p>
            <a:r>
              <a:rPr lang="en-IN" b="1" dirty="0"/>
              <a:t>Name </a:t>
            </a:r>
            <a:endParaRPr lang="en-IN" dirty="0"/>
          </a:p>
        </p:txBody>
      </p:sp>
      <p:pic>
        <p:nvPicPr>
          <p:cNvPr id="7170" name="Picture 2">
            <a:extLst>
              <a:ext uri="{FF2B5EF4-FFF2-40B4-BE49-F238E27FC236}">
                <a16:creationId xmlns:a16="http://schemas.microsoft.com/office/drawing/2014/main" id="{5E9A016B-F8EA-DA54-273E-EF24B2FAE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659218"/>
            <a:ext cx="8102197" cy="37783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CC4867-05DD-4FD3-DB6E-50B6A8C4B639}"/>
              </a:ext>
            </a:extLst>
          </p:cNvPr>
          <p:cNvSpPr txBox="1"/>
          <p:nvPr/>
        </p:nvSpPr>
        <p:spPr>
          <a:xfrm>
            <a:off x="850605" y="4437525"/>
            <a:ext cx="7499497" cy="646331"/>
          </a:xfrm>
          <a:prstGeom prst="rect">
            <a:avLst/>
          </a:prstGeom>
          <a:noFill/>
        </p:spPr>
        <p:txBody>
          <a:bodyPr wrap="square" rtlCol="0">
            <a:spAutoFit/>
          </a:bodyPr>
          <a:lstStyle/>
          <a:p>
            <a:r>
              <a:rPr lang="en-IN" sz="1800" dirty="0">
                <a:solidFill>
                  <a:schemeClr val="accent5">
                    <a:lumMod val="75000"/>
                  </a:schemeClr>
                </a:solidFill>
              </a:rPr>
              <a:t>Top words used for listing names are in, room, bedroom, private and apartment.</a:t>
            </a:r>
            <a:endParaRPr lang="en-IN" dirty="0"/>
          </a:p>
        </p:txBody>
      </p:sp>
    </p:spTree>
    <p:extLst>
      <p:ext uri="{BB962C8B-B14F-4D97-AF65-F5344CB8AC3E}">
        <p14:creationId xmlns:p14="http://schemas.microsoft.com/office/powerpoint/2010/main" val="359675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C612-47E9-2C13-80D5-442E91FF1E6F}"/>
              </a:ext>
            </a:extLst>
          </p:cNvPr>
          <p:cNvSpPr>
            <a:spLocks noGrp="1"/>
          </p:cNvSpPr>
          <p:nvPr>
            <p:ph type="title"/>
          </p:nvPr>
        </p:nvSpPr>
        <p:spPr>
          <a:xfrm>
            <a:off x="311700" y="154402"/>
            <a:ext cx="8520600" cy="572700"/>
          </a:xfrm>
        </p:spPr>
        <p:txBody>
          <a:bodyPr/>
          <a:lstStyle/>
          <a:p>
            <a:r>
              <a:rPr lang="en-IN" b="1" dirty="0"/>
              <a:t>Latitude and Longitude </a:t>
            </a:r>
          </a:p>
        </p:txBody>
      </p:sp>
      <p:pic>
        <p:nvPicPr>
          <p:cNvPr id="8194" name="Picture 2">
            <a:extLst>
              <a:ext uri="{FF2B5EF4-FFF2-40B4-BE49-F238E27FC236}">
                <a16:creationId xmlns:a16="http://schemas.microsoft.com/office/drawing/2014/main" id="{CB67C59F-8F91-ECDC-4CE0-C70112960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7102"/>
            <a:ext cx="8995144" cy="4205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71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70E3-DECA-2FC0-1958-AAFA4978B628}"/>
              </a:ext>
            </a:extLst>
          </p:cNvPr>
          <p:cNvSpPr>
            <a:spLocks noGrp="1"/>
          </p:cNvSpPr>
          <p:nvPr>
            <p:ph type="title"/>
          </p:nvPr>
        </p:nvSpPr>
        <p:spPr>
          <a:xfrm>
            <a:off x="311700" y="161490"/>
            <a:ext cx="8520600" cy="572700"/>
          </a:xfrm>
        </p:spPr>
        <p:txBody>
          <a:bodyPr/>
          <a:lstStyle/>
          <a:p>
            <a:r>
              <a:rPr lang="en-IN" b="1" dirty="0"/>
              <a:t>Latitude and Longitude </a:t>
            </a:r>
            <a:endParaRPr lang="en-IN" dirty="0"/>
          </a:p>
        </p:txBody>
      </p:sp>
      <p:pic>
        <p:nvPicPr>
          <p:cNvPr id="9220" name="Picture 4">
            <a:extLst>
              <a:ext uri="{FF2B5EF4-FFF2-40B4-BE49-F238E27FC236}">
                <a16:creationId xmlns:a16="http://schemas.microsoft.com/office/drawing/2014/main" id="{160AB9A3-AC4D-30C1-E26A-588B9961F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4190"/>
            <a:ext cx="8995144" cy="459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13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FE88-1053-02B6-1B40-FDB773611D38}"/>
              </a:ext>
            </a:extLst>
          </p:cNvPr>
          <p:cNvSpPr>
            <a:spLocks noGrp="1"/>
          </p:cNvSpPr>
          <p:nvPr>
            <p:ph type="title"/>
          </p:nvPr>
        </p:nvSpPr>
        <p:spPr>
          <a:xfrm>
            <a:off x="311700" y="140224"/>
            <a:ext cx="8520600" cy="572700"/>
          </a:xfrm>
        </p:spPr>
        <p:txBody>
          <a:bodyPr/>
          <a:lstStyle/>
          <a:p>
            <a:r>
              <a:rPr lang="en-IN" b="1" dirty="0"/>
              <a:t>Latitude and Longitude</a:t>
            </a:r>
          </a:p>
        </p:txBody>
      </p:sp>
      <p:pic>
        <p:nvPicPr>
          <p:cNvPr id="10242" name="Picture 2">
            <a:extLst>
              <a:ext uri="{FF2B5EF4-FFF2-40B4-BE49-F238E27FC236}">
                <a16:creationId xmlns:a16="http://schemas.microsoft.com/office/drawing/2014/main" id="{1F5D951D-3EBC-F553-57FA-5EE54ED68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4235"/>
            <a:ext cx="9044763" cy="459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031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116C-74FC-D37D-549E-77F6DD1849D9}"/>
              </a:ext>
            </a:extLst>
          </p:cNvPr>
          <p:cNvSpPr>
            <a:spLocks noGrp="1"/>
          </p:cNvSpPr>
          <p:nvPr>
            <p:ph type="title"/>
          </p:nvPr>
        </p:nvSpPr>
        <p:spPr>
          <a:xfrm>
            <a:off x="375495" y="168579"/>
            <a:ext cx="8520600" cy="572700"/>
          </a:xfrm>
        </p:spPr>
        <p:txBody>
          <a:bodyPr/>
          <a:lstStyle/>
          <a:p>
            <a:r>
              <a:rPr lang="en-IN" b="1" dirty="0"/>
              <a:t>Conclusion-</a:t>
            </a:r>
          </a:p>
        </p:txBody>
      </p:sp>
      <p:sp>
        <p:nvSpPr>
          <p:cNvPr id="6" name="Text Placeholder 5">
            <a:extLst>
              <a:ext uri="{FF2B5EF4-FFF2-40B4-BE49-F238E27FC236}">
                <a16:creationId xmlns:a16="http://schemas.microsoft.com/office/drawing/2014/main" id="{4F0F9A3C-95B0-6CA5-0A1F-8599B10E6918}"/>
              </a:ext>
            </a:extLst>
          </p:cNvPr>
          <p:cNvSpPr>
            <a:spLocks noGrp="1"/>
          </p:cNvSpPr>
          <p:nvPr>
            <p:ph type="body" idx="1"/>
          </p:nvPr>
        </p:nvSpPr>
        <p:spPr>
          <a:xfrm>
            <a:off x="311700" y="812162"/>
            <a:ext cx="8520600" cy="4247820"/>
          </a:xfrm>
        </p:spPr>
        <p:txBody>
          <a:bodyPr/>
          <a:lstStyle/>
          <a:p>
            <a:pPr>
              <a:buClr>
                <a:schemeClr val="tx1"/>
              </a:buClr>
              <a:buFont typeface="Wingdings" panose="05000000000000000000" pitchFamily="2" charset="2"/>
              <a:buChar char="§"/>
            </a:pPr>
            <a:r>
              <a:rPr lang="en-IN" sz="1600" dirty="0">
                <a:solidFill>
                  <a:schemeClr val="accent5">
                    <a:lumMod val="75000"/>
                  </a:schemeClr>
                </a:solidFill>
              </a:rPr>
              <a:t>In 5 neighbourhood groups Manhattan has most number listings and Staten Island has least number of listings.</a:t>
            </a:r>
          </a:p>
          <a:p>
            <a:pPr>
              <a:buClr>
                <a:schemeClr val="tx1"/>
              </a:buClr>
              <a:buFont typeface="Wingdings" panose="05000000000000000000" pitchFamily="2" charset="2"/>
              <a:buChar char="§"/>
            </a:pPr>
            <a:r>
              <a:rPr lang="en-IN" sz="1600" dirty="0">
                <a:solidFill>
                  <a:schemeClr val="accent5">
                    <a:lumMod val="75000"/>
                  </a:schemeClr>
                </a:solidFill>
              </a:rPr>
              <a:t>There are three types of room and in these Entire home or apartment is mostly preferred while shared rooms are less preferred.</a:t>
            </a:r>
          </a:p>
          <a:p>
            <a:pPr>
              <a:buClr>
                <a:schemeClr val="tx1"/>
              </a:buClr>
              <a:buFont typeface="Wingdings" panose="05000000000000000000" pitchFamily="2" charset="2"/>
              <a:buChar char="§"/>
            </a:pPr>
            <a:r>
              <a:rPr lang="en-IN" sz="1600" dirty="0">
                <a:solidFill>
                  <a:schemeClr val="accent5">
                    <a:lumMod val="75000"/>
                  </a:schemeClr>
                </a:solidFill>
              </a:rPr>
              <a:t>Entire home or apartment room type is most expensive and share rooms are cheaper.</a:t>
            </a:r>
          </a:p>
          <a:p>
            <a:pPr>
              <a:buClr>
                <a:schemeClr val="tx1"/>
              </a:buClr>
              <a:buFont typeface="Wingdings" panose="05000000000000000000" pitchFamily="2" charset="2"/>
              <a:buChar char="§"/>
            </a:pPr>
            <a:r>
              <a:rPr lang="en-US" sz="1600" dirty="0">
                <a:solidFill>
                  <a:schemeClr val="accent5">
                    <a:lumMod val="75000"/>
                  </a:schemeClr>
                </a:solidFill>
              </a:rPr>
              <a:t>Shared rooms have more availability than others.</a:t>
            </a:r>
            <a:endParaRPr lang="en-IN" sz="1600" dirty="0">
              <a:solidFill>
                <a:schemeClr val="accent5">
                  <a:lumMod val="75000"/>
                </a:schemeClr>
              </a:solidFill>
            </a:endParaRPr>
          </a:p>
          <a:p>
            <a:pPr>
              <a:buClr>
                <a:schemeClr val="tx1"/>
              </a:buClr>
              <a:buFont typeface="Wingdings" panose="05000000000000000000" pitchFamily="2" charset="2"/>
              <a:buChar char="§"/>
            </a:pPr>
            <a:r>
              <a:rPr lang="en-IN" sz="1600" dirty="0">
                <a:solidFill>
                  <a:schemeClr val="accent5">
                    <a:lumMod val="75000"/>
                  </a:schemeClr>
                </a:solidFill>
              </a:rPr>
              <a:t>Manhattan and Brooklyn neighbourhood group are most expensive.</a:t>
            </a:r>
          </a:p>
          <a:p>
            <a:pPr>
              <a:buClr>
                <a:schemeClr val="tx1"/>
              </a:buClr>
              <a:buFont typeface="Wingdings" panose="05000000000000000000" pitchFamily="2" charset="2"/>
              <a:buChar char="§"/>
            </a:pPr>
            <a:r>
              <a:rPr lang="en-IN" sz="1600" dirty="0">
                <a:solidFill>
                  <a:schemeClr val="accent5">
                    <a:lumMod val="75000"/>
                  </a:schemeClr>
                </a:solidFill>
              </a:rPr>
              <a:t>Williamsburg Bedford-Stuyvesant and Harlem are the most listed Neighbourhood in 221 Neighbourhoods while Manhattan and Brooklyn has majority share of listings.</a:t>
            </a:r>
          </a:p>
          <a:p>
            <a:pPr>
              <a:buClr>
                <a:schemeClr val="tx1"/>
              </a:buClr>
              <a:buFont typeface="Wingdings" panose="05000000000000000000" pitchFamily="2" charset="2"/>
              <a:buChar char="§"/>
            </a:pPr>
            <a:r>
              <a:rPr lang="en-IN" sz="1600" dirty="0">
                <a:solidFill>
                  <a:schemeClr val="accent5">
                    <a:lumMod val="75000"/>
                  </a:schemeClr>
                </a:solidFill>
              </a:rPr>
              <a:t>Rooms with price above 1000$ have less availability as only some people can afford expensive rooms.</a:t>
            </a:r>
          </a:p>
          <a:p>
            <a:pPr>
              <a:buClr>
                <a:schemeClr val="tx1"/>
              </a:buClr>
              <a:buFont typeface="Wingdings" panose="05000000000000000000" pitchFamily="2" charset="2"/>
              <a:buChar char="§"/>
            </a:pPr>
            <a:r>
              <a:rPr lang="en-IN" sz="1600" dirty="0">
                <a:solidFill>
                  <a:schemeClr val="accent5">
                    <a:lumMod val="75000"/>
                  </a:schemeClr>
                </a:solidFill>
              </a:rPr>
              <a:t>Top words used for listing names are in, room, bedroom, private and apartment.</a:t>
            </a:r>
            <a:endParaRPr lang="en-IN" sz="1600" dirty="0"/>
          </a:p>
          <a:p>
            <a:pPr>
              <a:buClr>
                <a:schemeClr val="tx1"/>
              </a:buClr>
              <a:buFont typeface="Wingdings" panose="05000000000000000000" pitchFamily="2" charset="2"/>
              <a:buChar char="§"/>
            </a:pPr>
            <a:r>
              <a:rPr lang="en-US" sz="1600" dirty="0">
                <a:solidFill>
                  <a:schemeClr val="accent5">
                    <a:lumMod val="75000"/>
                  </a:schemeClr>
                </a:solidFill>
              </a:rPr>
              <a:t>Average minimum number of nights people stay in room is 7.</a:t>
            </a:r>
          </a:p>
          <a:p>
            <a:pPr>
              <a:buClr>
                <a:schemeClr val="tx1"/>
              </a:buClr>
              <a:buFont typeface="Wingdings" panose="05000000000000000000" pitchFamily="2" charset="2"/>
              <a:buChar char="§"/>
            </a:pPr>
            <a:r>
              <a:rPr lang="en-US" sz="1600" dirty="0">
                <a:solidFill>
                  <a:schemeClr val="accent5">
                    <a:lumMod val="75000"/>
                  </a:schemeClr>
                </a:solidFill>
              </a:rPr>
              <a:t>Average price per night of top reviewed places is 65$. </a:t>
            </a:r>
            <a:endParaRPr lang="en-IN" dirty="0">
              <a:solidFill>
                <a:schemeClr val="accent5">
                  <a:lumMod val="75000"/>
                </a:schemeClr>
              </a:solidFill>
            </a:endParaRPr>
          </a:p>
        </p:txBody>
      </p:sp>
    </p:spTree>
    <p:extLst>
      <p:ext uri="{BB962C8B-B14F-4D97-AF65-F5344CB8AC3E}">
        <p14:creationId xmlns:p14="http://schemas.microsoft.com/office/powerpoint/2010/main" val="3852452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87D694-581D-E5A2-A8B6-5FDC671BD5B6}"/>
              </a:ext>
            </a:extLst>
          </p:cNvPr>
          <p:cNvSpPr>
            <a:spLocks noGrp="1"/>
          </p:cNvSpPr>
          <p:nvPr>
            <p:ph type="body" idx="1"/>
          </p:nvPr>
        </p:nvSpPr>
        <p:spPr>
          <a:xfrm>
            <a:off x="1063068" y="1571156"/>
            <a:ext cx="8520600" cy="3416400"/>
          </a:xfrm>
        </p:spPr>
        <p:txBody>
          <a:bodyPr/>
          <a:lstStyle/>
          <a:p>
            <a:r>
              <a:rPr lang="en-IN" sz="8000" b="1" dirty="0">
                <a:solidFill>
                  <a:schemeClr val="tx1"/>
                </a:solidFill>
                <a:latin typeface="Algerian" panose="04020705040A02060702" pitchFamily="82" charset="0"/>
                <a:cs typeface="Arial" panose="020B0604020202020204" pitchFamily="34" charset="0"/>
              </a:rPr>
              <a:t>Thank You</a:t>
            </a:r>
          </a:p>
        </p:txBody>
      </p:sp>
    </p:spTree>
    <p:extLst>
      <p:ext uri="{BB962C8B-B14F-4D97-AF65-F5344CB8AC3E}">
        <p14:creationId xmlns:p14="http://schemas.microsoft.com/office/powerpoint/2010/main" val="399439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825780"/>
            <a:ext cx="8512500" cy="3468520"/>
          </a:xfrm>
          <a:prstGeom prst="rect">
            <a:avLst/>
          </a:prstGeom>
          <a:noFill/>
          <a:ln>
            <a:noFill/>
          </a:ln>
        </p:spPr>
        <p:txBody>
          <a:bodyPr spcFirstLastPara="1" wrap="square" lIns="91425" tIns="91425" rIns="91425" bIns="91425" anchor="b" anchorCtr="0">
            <a:noAutofit/>
          </a:bodyPr>
          <a:lstStyle/>
          <a:p>
            <a:pPr marL="571500" lvl="0" indent="-571500" algn="l" rtl="0">
              <a:lnSpc>
                <a:spcPct val="100000"/>
              </a:lnSpc>
              <a:spcBef>
                <a:spcPts val="0"/>
              </a:spcBef>
              <a:spcAft>
                <a:spcPts val="0"/>
              </a:spcAft>
              <a:buSzPts val="5200"/>
              <a:buFont typeface="Wingdings" panose="05000000000000000000" pitchFamily="2" charset="2"/>
              <a:buChar char="§"/>
            </a:pPr>
            <a:endParaRPr sz="3600" b="1" dirty="0">
              <a:solidFill>
                <a:schemeClr val="accent5">
                  <a:lumMod val="75000"/>
                </a:schemeClr>
              </a:solidFill>
              <a:latin typeface="Montserrat"/>
              <a:ea typeface="Montserrat"/>
              <a:cs typeface="Montserrat"/>
              <a:sym typeface="Montserrat"/>
            </a:endParaRPr>
          </a:p>
          <a:p>
            <a:pPr marL="571500" lvl="0" indent="-571500" algn="ctr" rtl="0">
              <a:lnSpc>
                <a:spcPct val="100000"/>
              </a:lnSpc>
              <a:spcBef>
                <a:spcPts val="0"/>
              </a:spcBef>
              <a:spcAft>
                <a:spcPts val="0"/>
              </a:spcAft>
              <a:buSzPts val="5200"/>
              <a:buFont typeface="Wingdings" panose="05000000000000000000" pitchFamily="2" charset="2"/>
              <a:buChar char="§"/>
            </a:pPr>
            <a:endParaRPr sz="3600" b="1" dirty="0">
              <a:solidFill>
                <a:schemeClr val="accent5">
                  <a:lumMod val="75000"/>
                </a:schemeClr>
              </a:solidFill>
              <a:latin typeface="Montserrat"/>
              <a:ea typeface="Montserrat"/>
              <a:cs typeface="Montserrat"/>
              <a:sym typeface="Montserrat"/>
            </a:endParaRPr>
          </a:p>
          <a:p>
            <a:pPr marL="285750" lvl="0" indent="-285750" algn="ctr" rtl="0">
              <a:spcBef>
                <a:spcPts val="0"/>
              </a:spcBef>
              <a:spcAft>
                <a:spcPts val="0"/>
              </a:spcAft>
              <a:buSzPts val="5200"/>
              <a:buFont typeface="Wingdings" panose="05000000000000000000" pitchFamily="2" charset="2"/>
              <a:buChar char="§"/>
            </a:pPr>
            <a:endParaRPr sz="1600" b="1" dirty="0">
              <a:solidFill>
                <a:schemeClr val="accent5">
                  <a:lumMod val="75000"/>
                </a:schemeClr>
              </a:solidFill>
              <a:latin typeface="Montserrat"/>
              <a:ea typeface="Montserrat"/>
              <a:cs typeface="Montserrat"/>
              <a:sym typeface="Montserrat"/>
            </a:endParaRPr>
          </a:p>
          <a:p>
            <a:pPr marL="285750" lvl="0" indent="-285750" algn="ctr" rtl="0">
              <a:spcBef>
                <a:spcPts val="0"/>
              </a:spcBef>
              <a:spcAft>
                <a:spcPts val="0"/>
              </a:spcAft>
              <a:buSzPts val="5200"/>
              <a:buFont typeface="Wingdings" panose="05000000000000000000" pitchFamily="2" charset="2"/>
              <a:buChar char="§"/>
            </a:pPr>
            <a:endParaRPr sz="1600" b="1" dirty="0">
              <a:solidFill>
                <a:schemeClr val="accent5">
                  <a:lumMod val="75000"/>
                </a:schemeClr>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68B4E94A-5552-C1B8-6306-37D01222DF83}"/>
              </a:ext>
            </a:extLst>
          </p:cNvPr>
          <p:cNvSpPr txBox="1"/>
          <p:nvPr/>
        </p:nvSpPr>
        <p:spPr>
          <a:xfrm>
            <a:off x="432390" y="134680"/>
            <a:ext cx="7265582" cy="584775"/>
          </a:xfrm>
          <a:prstGeom prst="rect">
            <a:avLst/>
          </a:prstGeom>
          <a:noFill/>
        </p:spPr>
        <p:txBody>
          <a:bodyPr wrap="square" rtlCol="0">
            <a:spAutoFit/>
          </a:bodyPr>
          <a:lstStyle/>
          <a:p>
            <a:r>
              <a:rPr lang="en-IN" sz="3200" b="1" dirty="0">
                <a:solidFill>
                  <a:schemeClr val="tx1"/>
                </a:solidFill>
              </a:rPr>
              <a:t>Points of discussion</a:t>
            </a:r>
          </a:p>
        </p:txBody>
      </p:sp>
      <p:sp>
        <p:nvSpPr>
          <p:cNvPr id="3" name="TextBox 2">
            <a:extLst>
              <a:ext uri="{FF2B5EF4-FFF2-40B4-BE49-F238E27FC236}">
                <a16:creationId xmlns:a16="http://schemas.microsoft.com/office/drawing/2014/main" id="{BB12CBDF-5AC1-CB3D-BE0D-9A9062584F98}"/>
              </a:ext>
            </a:extLst>
          </p:cNvPr>
          <p:cNvSpPr txBox="1"/>
          <p:nvPr/>
        </p:nvSpPr>
        <p:spPr>
          <a:xfrm>
            <a:off x="552893" y="719455"/>
            <a:ext cx="8024037" cy="3477875"/>
          </a:xfrm>
          <a:prstGeom prst="rect">
            <a:avLst/>
          </a:prstGeom>
          <a:noFill/>
        </p:spPr>
        <p:txBody>
          <a:bodyPr wrap="square" numCol="1" rtlCol="0">
            <a:spAutoFit/>
          </a:bodyPr>
          <a:lstStyle/>
          <a:p>
            <a:pPr marL="285750" indent="-285750">
              <a:buFont typeface="Wingdings" panose="05000000000000000000" pitchFamily="2" charset="2"/>
              <a:buChar char="§"/>
            </a:pPr>
            <a:r>
              <a:rPr lang="en-US" sz="2000" dirty="0">
                <a:solidFill>
                  <a:schemeClr val="accent5">
                    <a:lumMod val="75000"/>
                  </a:schemeClr>
                </a:solidFill>
              </a:rPr>
              <a:t>Introduction</a:t>
            </a:r>
          </a:p>
          <a:p>
            <a:pPr marL="285750" indent="-285750">
              <a:buFont typeface="Wingdings" panose="05000000000000000000" pitchFamily="2" charset="2"/>
              <a:buChar char="§"/>
            </a:pPr>
            <a:endParaRPr lang="en-US" sz="2000" dirty="0">
              <a:solidFill>
                <a:schemeClr val="accent5">
                  <a:lumMod val="75000"/>
                </a:schemeClr>
              </a:solidFill>
            </a:endParaRPr>
          </a:p>
          <a:p>
            <a:pPr marL="285750" indent="-285750">
              <a:buFont typeface="Wingdings" panose="05000000000000000000" pitchFamily="2" charset="2"/>
              <a:buChar char="§"/>
            </a:pPr>
            <a:r>
              <a:rPr lang="en-US" sz="2000" dirty="0">
                <a:solidFill>
                  <a:schemeClr val="accent5">
                    <a:lumMod val="75000"/>
                  </a:schemeClr>
                </a:solidFill>
              </a:rPr>
              <a:t>Data Wrangling</a:t>
            </a:r>
          </a:p>
          <a:p>
            <a:pPr marL="285750" indent="-285750">
              <a:buFont typeface="Wingdings" panose="05000000000000000000" pitchFamily="2" charset="2"/>
              <a:buChar char="§"/>
            </a:pPr>
            <a:endParaRPr lang="en-US" sz="2000" dirty="0">
              <a:solidFill>
                <a:schemeClr val="accent5">
                  <a:lumMod val="75000"/>
                </a:schemeClr>
              </a:solidFill>
            </a:endParaRPr>
          </a:p>
          <a:p>
            <a:pPr marL="285750" indent="-285750">
              <a:buFont typeface="Wingdings" panose="05000000000000000000" pitchFamily="2" charset="2"/>
              <a:buChar char="§"/>
            </a:pPr>
            <a:r>
              <a:rPr lang="en-US" sz="2000" dirty="0">
                <a:solidFill>
                  <a:schemeClr val="accent5">
                    <a:lumMod val="75000"/>
                  </a:schemeClr>
                </a:solidFill>
              </a:rPr>
              <a:t>Data Cleaning</a:t>
            </a:r>
          </a:p>
          <a:p>
            <a:pPr marL="285750" indent="-285750">
              <a:buFont typeface="Wingdings" panose="05000000000000000000" pitchFamily="2" charset="2"/>
              <a:buChar char="§"/>
            </a:pPr>
            <a:endParaRPr lang="en-US" sz="2000" dirty="0">
              <a:solidFill>
                <a:schemeClr val="accent5">
                  <a:lumMod val="75000"/>
                </a:schemeClr>
              </a:solidFill>
            </a:endParaRPr>
          </a:p>
          <a:p>
            <a:pPr marL="285750" indent="-285750">
              <a:buFont typeface="Wingdings" panose="05000000000000000000" pitchFamily="2" charset="2"/>
              <a:buChar char="§"/>
            </a:pPr>
            <a:r>
              <a:rPr lang="en-US" sz="2000" dirty="0">
                <a:solidFill>
                  <a:schemeClr val="accent5">
                    <a:lumMod val="75000"/>
                  </a:schemeClr>
                </a:solidFill>
              </a:rPr>
              <a:t>Handling null and duplicated values</a:t>
            </a:r>
          </a:p>
          <a:p>
            <a:pPr marL="285750" indent="-285750">
              <a:buFont typeface="Wingdings" panose="05000000000000000000" pitchFamily="2" charset="2"/>
              <a:buChar char="§"/>
            </a:pPr>
            <a:endParaRPr lang="en-US" sz="2000" dirty="0">
              <a:solidFill>
                <a:schemeClr val="accent5">
                  <a:lumMod val="75000"/>
                </a:schemeClr>
              </a:solidFill>
            </a:endParaRPr>
          </a:p>
          <a:p>
            <a:pPr marL="285750" indent="-285750">
              <a:buFont typeface="Wingdings" panose="05000000000000000000" pitchFamily="2" charset="2"/>
              <a:buChar char="§"/>
            </a:pPr>
            <a:r>
              <a:rPr lang="en-US" sz="2000" dirty="0">
                <a:solidFill>
                  <a:schemeClr val="accent5">
                    <a:lumMod val="75000"/>
                  </a:schemeClr>
                </a:solidFill>
              </a:rPr>
              <a:t>EDA (Exploratory Data Analysis)</a:t>
            </a:r>
          </a:p>
          <a:p>
            <a:endParaRPr lang="en-US" sz="2000" dirty="0">
              <a:solidFill>
                <a:schemeClr val="accent5">
                  <a:lumMod val="75000"/>
                </a:schemeClr>
              </a:solidFill>
            </a:endParaRPr>
          </a:p>
          <a:p>
            <a:pPr marL="285750" lvl="8" indent="-285750" algn="just">
              <a:buFont typeface="Wingdings" panose="05000000000000000000" pitchFamily="2" charset="2"/>
              <a:buChar char="§"/>
            </a:pPr>
            <a:r>
              <a:rPr lang="en-US" sz="2000" dirty="0">
                <a:solidFill>
                  <a:schemeClr val="accent5">
                    <a:lumMod val="75000"/>
                  </a:schemeClr>
                </a:solidFill>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9445-81A9-276C-A540-384428E5F78B}"/>
              </a:ext>
            </a:extLst>
          </p:cNvPr>
          <p:cNvSpPr>
            <a:spLocks noGrp="1"/>
          </p:cNvSpPr>
          <p:nvPr>
            <p:ph type="title"/>
          </p:nvPr>
        </p:nvSpPr>
        <p:spPr>
          <a:xfrm>
            <a:off x="361319" y="288275"/>
            <a:ext cx="8520600" cy="572700"/>
          </a:xfrm>
        </p:spPr>
        <p:txBody>
          <a:bodyPr/>
          <a:lstStyle/>
          <a:p>
            <a:r>
              <a:rPr lang="en-IN" b="1" dirty="0"/>
              <a:t>Introduction</a:t>
            </a:r>
          </a:p>
        </p:txBody>
      </p:sp>
      <p:sp>
        <p:nvSpPr>
          <p:cNvPr id="3" name="Text Placeholder 2">
            <a:extLst>
              <a:ext uri="{FF2B5EF4-FFF2-40B4-BE49-F238E27FC236}">
                <a16:creationId xmlns:a16="http://schemas.microsoft.com/office/drawing/2014/main" id="{57E04EBB-8BCC-CF48-AFF0-FDFD38D61EE7}"/>
              </a:ext>
            </a:extLst>
          </p:cNvPr>
          <p:cNvSpPr>
            <a:spLocks noGrp="1"/>
          </p:cNvSpPr>
          <p:nvPr>
            <p:ph type="body" idx="1"/>
          </p:nvPr>
        </p:nvSpPr>
        <p:spPr>
          <a:xfrm>
            <a:off x="311700" y="453656"/>
            <a:ext cx="8520600" cy="4115219"/>
          </a:xfrm>
        </p:spPr>
        <p:txBody>
          <a:bodyPr/>
          <a:lstStyle/>
          <a:p>
            <a:pPr marL="114300" indent="0">
              <a:buNone/>
            </a:pPr>
            <a:endParaRPr lang="en-US" dirty="0">
              <a:solidFill>
                <a:schemeClr val="accent5">
                  <a:lumMod val="75000"/>
                </a:schemeClr>
              </a:solidFill>
            </a:endParaRPr>
          </a:p>
          <a:p>
            <a:pPr marL="114300" indent="0">
              <a:buNone/>
            </a:pPr>
            <a:endParaRPr lang="en-US" dirty="0">
              <a:solidFill>
                <a:schemeClr val="accent5">
                  <a:lumMod val="75000"/>
                </a:schemeClr>
              </a:solidFill>
            </a:endParaRPr>
          </a:p>
          <a:p>
            <a:pPr marL="114300" indent="0">
              <a:buNone/>
            </a:pPr>
            <a:r>
              <a:rPr lang="en-US" dirty="0">
                <a:solidFill>
                  <a:schemeClr val="accent5">
                    <a:lumMod val="75000"/>
                  </a:schemeClr>
                </a:solidFill>
              </a:rPr>
              <a:t>Since 2008, guests and hosts have used Airbnb to expand on travelling possibilities and represent a more unique, </a:t>
            </a:r>
            <a:r>
              <a:rPr lang="en-US" i="0" dirty="0">
                <a:solidFill>
                  <a:schemeClr val="accent5">
                    <a:lumMod val="75000"/>
                  </a:schemeClr>
                </a:solidFill>
                <a:effectLst/>
                <a:latin typeface="Arial" panose="020B0604020202020204" pitchFamily="34" charset="0"/>
                <a:cs typeface="Arial" panose="020B0604020202020204" pitchFamily="34" charset="0"/>
              </a:rPr>
              <a:t>personalized way of experiencing the world. Today, Airbnb became one of a kind service that is used and recognized by the whole world. Data analysis on millions of listings provided through Airbnb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p>
          <a:p>
            <a:pPr marL="114300" indent="0">
              <a:buNone/>
            </a:pPr>
            <a:endParaRPr lang="en-US" i="0" dirty="0">
              <a:solidFill>
                <a:schemeClr val="accent5">
                  <a:lumMod val="75000"/>
                </a:schemeClr>
              </a:solidFill>
              <a:effectLst/>
              <a:latin typeface="Arial" panose="020B0604020202020204" pitchFamily="34" charset="0"/>
              <a:cs typeface="Arial" panose="020B0604020202020204" pitchFamily="34" charset="0"/>
            </a:endParaRPr>
          </a:p>
          <a:p>
            <a:pPr marL="114300" indent="0">
              <a:buNone/>
            </a:pPr>
            <a:endParaRPr lang="en-US" dirty="0">
              <a:solidFill>
                <a:schemeClr val="accent5">
                  <a:lumMod val="75000"/>
                </a:schemeClr>
              </a:solidFill>
            </a:endParaRPr>
          </a:p>
        </p:txBody>
      </p:sp>
    </p:spTree>
    <p:extLst>
      <p:ext uri="{BB962C8B-B14F-4D97-AF65-F5344CB8AC3E}">
        <p14:creationId xmlns:p14="http://schemas.microsoft.com/office/powerpoint/2010/main" val="2204376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5AE2-1ECC-4479-5E3E-2F5D8AF72413}"/>
              </a:ext>
            </a:extLst>
          </p:cNvPr>
          <p:cNvSpPr>
            <a:spLocks noGrp="1"/>
          </p:cNvSpPr>
          <p:nvPr>
            <p:ph type="title"/>
          </p:nvPr>
        </p:nvSpPr>
        <p:spPr>
          <a:xfrm>
            <a:off x="311700" y="97694"/>
            <a:ext cx="8520600" cy="572700"/>
          </a:xfrm>
        </p:spPr>
        <p:txBody>
          <a:bodyPr/>
          <a:lstStyle/>
          <a:p>
            <a:r>
              <a:rPr lang="en-US" b="1" dirty="0"/>
              <a:t>Data Summary</a:t>
            </a:r>
            <a:endParaRPr lang="en-IN" b="1" dirty="0"/>
          </a:p>
        </p:txBody>
      </p:sp>
      <p:sp>
        <p:nvSpPr>
          <p:cNvPr id="4" name="TextBox 3">
            <a:extLst>
              <a:ext uri="{FF2B5EF4-FFF2-40B4-BE49-F238E27FC236}">
                <a16:creationId xmlns:a16="http://schemas.microsoft.com/office/drawing/2014/main" id="{B87F9853-6FE5-627F-83F1-69FE75465A02}"/>
              </a:ext>
            </a:extLst>
          </p:cNvPr>
          <p:cNvSpPr txBox="1"/>
          <p:nvPr/>
        </p:nvSpPr>
        <p:spPr>
          <a:xfrm>
            <a:off x="559981" y="985284"/>
            <a:ext cx="8024037" cy="341632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accent5">
                    <a:lumMod val="75000"/>
                  </a:schemeClr>
                </a:solidFill>
              </a:rPr>
              <a:t>Data set name –</a:t>
            </a:r>
            <a:r>
              <a:rPr lang="en-US" dirty="0">
                <a:solidFill>
                  <a:schemeClr val="accent5">
                    <a:lumMod val="75000"/>
                  </a:schemeClr>
                </a:solidFill>
              </a:rPr>
              <a:t> </a:t>
            </a:r>
            <a:r>
              <a:rPr lang="en-US" sz="1800" dirty="0">
                <a:solidFill>
                  <a:schemeClr val="accent5">
                    <a:lumMod val="75000"/>
                  </a:schemeClr>
                </a:solidFill>
              </a:rPr>
              <a:t>Airbnb Booking Analysis.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000" dirty="0">
                <a:solidFill>
                  <a:schemeClr val="accent5">
                    <a:lumMod val="75000"/>
                  </a:schemeClr>
                </a:solidFill>
              </a:rPr>
              <a:t>Shape of dataset -</a:t>
            </a:r>
            <a:r>
              <a:rPr lang="en-US" sz="2000" dirty="0">
                <a:solidFill>
                  <a:schemeClr val="tx1">
                    <a:lumMod val="60000"/>
                    <a:lumOff val="40000"/>
                  </a:schemeClr>
                </a:solidFill>
              </a:rPr>
              <a:t> </a:t>
            </a:r>
            <a:r>
              <a:rPr lang="en-US" sz="1800" dirty="0">
                <a:solidFill>
                  <a:schemeClr val="accent5">
                    <a:lumMod val="75000"/>
                  </a:schemeClr>
                </a:solidFill>
              </a:rPr>
              <a:t>48895 Rows, 16 Columns.</a:t>
            </a:r>
          </a:p>
          <a:p>
            <a:pPr marL="342900" indent="-342900">
              <a:buFont typeface="Arial" panose="020B0604020202020204" pitchFamily="34" charset="0"/>
              <a:buChar char="•"/>
            </a:pPr>
            <a:endParaRPr lang="en-US" sz="1800" dirty="0">
              <a:solidFill>
                <a:schemeClr val="accent5">
                  <a:lumMod val="75000"/>
                </a:schemeClr>
              </a:solidFill>
            </a:endParaRPr>
          </a:p>
          <a:p>
            <a:pPr marL="342900" indent="-342900">
              <a:buFont typeface="Arial" panose="020B0604020202020204" pitchFamily="34" charset="0"/>
              <a:buChar char="•"/>
            </a:pPr>
            <a:r>
              <a:rPr lang="en-US" sz="1800" dirty="0">
                <a:solidFill>
                  <a:schemeClr val="accent5">
                    <a:lumMod val="75000"/>
                  </a:schemeClr>
                </a:solidFill>
              </a:rPr>
              <a:t>Dataset contains both categorical as well as numerical features.</a:t>
            </a:r>
          </a:p>
          <a:p>
            <a:pPr marL="342900" indent="-342900">
              <a:buFont typeface="Arial" panose="020B0604020202020204" pitchFamily="34" charset="0"/>
              <a:buChar char="•"/>
            </a:pPr>
            <a:endParaRPr lang="en-US" sz="1800" dirty="0">
              <a:solidFill>
                <a:schemeClr val="accent5">
                  <a:lumMod val="75000"/>
                </a:schemeClr>
              </a:solidFill>
            </a:endParaRPr>
          </a:p>
          <a:p>
            <a:pPr marL="342900" indent="-342900">
              <a:buFont typeface="Arial" panose="020B0604020202020204" pitchFamily="34" charset="0"/>
              <a:buChar char="•"/>
            </a:pPr>
            <a:r>
              <a:rPr lang="en-US" sz="1800" dirty="0">
                <a:solidFill>
                  <a:schemeClr val="accent5">
                    <a:lumMod val="75000"/>
                  </a:schemeClr>
                </a:solidFill>
              </a:rPr>
              <a:t>Price is a dependent variable or column.</a:t>
            </a:r>
          </a:p>
          <a:p>
            <a:pPr marL="342900" indent="-342900">
              <a:buFont typeface="Arial" panose="020B0604020202020204" pitchFamily="34" charset="0"/>
              <a:buChar char="•"/>
            </a:pPr>
            <a:endParaRPr lang="en-US" sz="1800" dirty="0">
              <a:solidFill>
                <a:schemeClr val="accent5">
                  <a:lumMod val="75000"/>
                </a:schemeClr>
              </a:solidFill>
            </a:endParaRPr>
          </a:p>
          <a:p>
            <a:pPr marL="342900" indent="-342900">
              <a:buFont typeface="Arial" panose="020B0604020202020204" pitchFamily="34" charset="0"/>
              <a:buChar char="•"/>
            </a:pPr>
            <a:r>
              <a:rPr lang="en-US" sz="1800" dirty="0">
                <a:solidFill>
                  <a:schemeClr val="accent5">
                    <a:lumMod val="75000"/>
                  </a:schemeClr>
                </a:solidFill>
              </a:rPr>
              <a:t>Average minimum number of nights people stay in room is 7.</a:t>
            </a:r>
          </a:p>
          <a:p>
            <a:pPr marL="342900" indent="-342900">
              <a:buFont typeface="Arial" panose="020B0604020202020204" pitchFamily="34" charset="0"/>
              <a:buChar char="•"/>
            </a:pPr>
            <a:endParaRPr lang="en-US" sz="1800" dirty="0">
              <a:solidFill>
                <a:schemeClr val="accent5">
                  <a:lumMod val="75000"/>
                </a:schemeClr>
              </a:solidFill>
            </a:endParaRPr>
          </a:p>
          <a:p>
            <a:pPr marL="342900" indent="-342900">
              <a:buFont typeface="Arial" panose="020B0604020202020204" pitchFamily="34" charset="0"/>
              <a:buChar char="•"/>
            </a:pPr>
            <a:r>
              <a:rPr lang="en-US" sz="1800" dirty="0">
                <a:solidFill>
                  <a:schemeClr val="accent5">
                    <a:lumMod val="75000"/>
                  </a:schemeClr>
                </a:solidFill>
              </a:rPr>
              <a:t>Mean price of the room is 153$.</a:t>
            </a:r>
          </a:p>
          <a:p>
            <a:pPr marL="342900" indent="-342900">
              <a:buFont typeface="Arial" panose="020B0604020202020204" pitchFamily="34" charset="0"/>
              <a:buChar char="•"/>
            </a:pPr>
            <a:endParaRPr lang="en-US" sz="1800" dirty="0">
              <a:solidFill>
                <a:schemeClr val="accent5">
                  <a:lumMod val="75000"/>
                </a:schemeClr>
              </a:solidFill>
            </a:endParaRPr>
          </a:p>
        </p:txBody>
      </p:sp>
    </p:spTree>
    <p:extLst>
      <p:ext uri="{BB962C8B-B14F-4D97-AF65-F5344CB8AC3E}">
        <p14:creationId xmlns:p14="http://schemas.microsoft.com/office/powerpoint/2010/main" val="137403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24D4D-41B0-D9CC-D7CF-27C1E01747B5}"/>
              </a:ext>
            </a:extLst>
          </p:cNvPr>
          <p:cNvSpPr>
            <a:spLocks noGrp="1"/>
          </p:cNvSpPr>
          <p:nvPr>
            <p:ph type="title"/>
          </p:nvPr>
        </p:nvSpPr>
        <p:spPr>
          <a:xfrm>
            <a:off x="311700" y="204020"/>
            <a:ext cx="8520600" cy="572700"/>
          </a:xfrm>
        </p:spPr>
        <p:txBody>
          <a:bodyPr/>
          <a:lstStyle/>
          <a:p>
            <a:r>
              <a:rPr lang="en-IN" b="1" dirty="0"/>
              <a:t>Data Cleaning</a:t>
            </a:r>
          </a:p>
        </p:txBody>
      </p:sp>
      <p:sp>
        <p:nvSpPr>
          <p:cNvPr id="3" name="Text Placeholder 2">
            <a:extLst>
              <a:ext uri="{FF2B5EF4-FFF2-40B4-BE49-F238E27FC236}">
                <a16:creationId xmlns:a16="http://schemas.microsoft.com/office/drawing/2014/main" id="{D4A37D17-EC2E-BF7E-589A-023D2329D7B3}"/>
              </a:ext>
            </a:extLst>
          </p:cNvPr>
          <p:cNvSpPr>
            <a:spLocks noGrp="1"/>
          </p:cNvSpPr>
          <p:nvPr>
            <p:ph type="body" idx="1"/>
          </p:nvPr>
        </p:nvSpPr>
        <p:spPr>
          <a:xfrm>
            <a:off x="248093" y="864781"/>
            <a:ext cx="8584207" cy="3725359"/>
          </a:xfrm>
        </p:spPr>
        <p:txBody>
          <a:bodyPr/>
          <a:lstStyle/>
          <a:p>
            <a:pPr>
              <a:buClr>
                <a:schemeClr val="tx1"/>
              </a:buClr>
              <a:buFont typeface="Wingdings" panose="05000000000000000000" pitchFamily="2" charset="2"/>
              <a:buChar char="§"/>
            </a:pPr>
            <a:r>
              <a:rPr lang="en-IN" dirty="0">
                <a:solidFill>
                  <a:schemeClr val="accent5">
                    <a:lumMod val="75000"/>
                  </a:schemeClr>
                </a:solidFill>
              </a:rPr>
              <a:t>Dropped columns id, </a:t>
            </a:r>
            <a:r>
              <a:rPr lang="en-IN" dirty="0" err="1">
                <a:solidFill>
                  <a:schemeClr val="accent5">
                    <a:lumMod val="75000"/>
                  </a:schemeClr>
                </a:solidFill>
              </a:rPr>
              <a:t>host_name</a:t>
            </a:r>
            <a:r>
              <a:rPr lang="en-IN" dirty="0">
                <a:solidFill>
                  <a:schemeClr val="accent5">
                    <a:lumMod val="75000"/>
                  </a:schemeClr>
                </a:solidFill>
              </a:rPr>
              <a:t> and last review as they are not significant.</a:t>
            </a:r>
          </a:p>
          <a:p>
            <a:pPr>
              <a:buClr>
                <a:schemeClr val="tx1"/>
              </a:buClr>
              <a:buFont typeface="Wingdings" panose="05000000000000000000" pitchFamily="2" charset="2"/>
              <a:buChar char="§"/>
            </a:pPr>
            <a:r>
              <a:rPr lang="en-IN" dirty="0">
                <a:solidFill>
                  <a:schemeClr val="accent5">
                    <a:lumMod val="75000"/>
                  </a:schemeClr>
                </a:solidFill>
              </a:rPr>
              <a:t>Columns ‘name’ and ‘reviews per month’ have null values so filled the null values.</a:t>
            </a:r>
          </a:p>
          <a:p>
            <a:pPr>
              <a:buClr>
                <a:schemeClr val="tx1"/>
              </a:buClr>
              <a:buFont typeface="Wingdings" panose="05000000000000000000" pitchFamily="2" charset="2"/>
              <a:buChar char="§"/>
            </a:pPr>
            <a:r>
              <a:rPr lang="en-IN" dirty="0">
                <a:solidFill>
                  <a:schemeClr val="accent5">
                    <a:lumMod val="75000"/>
                  </a:schemeClr>
                </a:solidFill>
              </a:rPr>
              <a:t>Checked for duplicated values but there wasn’t any.</a:t>
            </a:r>
          </a:p>
          <a:p>
            <a:pPr marL="114300" indent="0">
              <a:buClr>
                <a:schemeClr val="tx1"/>
              </a:buClr>
              <a:buNone/>
            </a:pPr>
            <a:endParaRPr lang="en-US" sz="2800" b="1" dirty="0">
              <a:solidFill>
                <a:schemeClr val="tx1"/>
              </a:solidFill>
            </a:endParaRPr>
          </a:p>
          <a:p>
            <a:pPr marL="114300" indent="0">
              <a:buClr>
                <a:schemeClr val="tx1"/>
              </a:buClr>
              <a:buNone/>
            </a:pPr>
            <a:r>
              <a:rPr lang="en-US" sz="2800" b="1" dirty="0">
                <a:solidFill>
                  <a:schemeClr val="tx1"/>
                </a:solidFill>
              </a:rPr>
              <a:t>EDA on Features</a:t>
            </a:r>
            <a:endParaRPr lang="en-IN" sz="2800" b="1" dirty="0">
              <a:solidFill>
                <a:schemeClr val="tx1"/>
              </a:solidFill>
            </a:endParaRPr>
          </a:p>
        </p:txBody>
      </p:sp>
      <p:sp>
        <p:nvSpPr>
          <p:cNvPr id="6" name="TextBox 5">
            <a:extLst>
              <a:ext uri="{FF2B5EF4-FFF2-40B4-BE49-F238E27FC236}">
                <a16:creationId xmlns:a16="http://schemas.microsoft.com/office/drawing/2014/main" id="{B0C91776-8300-0742-67A6-4EC73C6D128B}"/>
              </a:ext>
            </a:extLst>
          </p:cNvPr>
          <p:cNvSpPr txBox="1"/>
          <p:nvPr/>
        </p:nvSpPr>
        <p:spPr>
          <a:xfrm>
            <a:off x="678712" y="3268401"/>
            <a:ext cx="3746204" cy="923330"/>
          </a:xfrm>
          <a:prstGeom prst="rect">
            <a:avLst/>
          </a:prstGeom>
          <a:noFill/>
        </p:spPr>
        <p:txBody>
          <a:bodyPr wrap="square">
            <a:spAutoFit/>
          </a:bodyPr>
          <a:lstStyle/>
          <a:p>
            <a:r>
              <a:rPr lang="en-US" sz="1800" dirty="0">
                <a:solidFill>
                  <a:schemeClr val="accent5">
                    <a:lumMod val="75000"/>
                  </a:schemeClr>
                </a:solidFill>
              </a:rPr>
              <a:t>There are 5 neighborhood group and Manhattan has most number of listings followed by Brooklyn.</a:t>
            </a:r>
            <a:endParaRPr lang="en-IN" sz="1800" dirty="0">
              <a:solidFill>
                <a:schemeClr val="accent5">
                  <a:lumMod val="75000"/>
                </a:schemeClr>
              </a:solidFill>
            </a:endParaRPr>
          </a:p>
        </p:txBody>
      </p:sp>
      <p:pic>
        <p:nvPicPr>
          <p:cNvPr id="1026" name="Picture 2">
            <a:extLst>
              <a:ext uri="{FF2B5EF4-FFF2-40B4-BE49-F238E27FC236}">
                <a16:creationId xmlns:a16="http://schemas.microsoft.com/office/drawing/2014/main" id="{C700D888-15C1-13CF-7FDE-7B38A1AA5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535" y="2198481"/>
            <a:ext cx="3567556" cy="2949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0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6E6E-4B17-9E1D-88C6-868939508EDF}"/>
              </a:ext>
            </a:extLst>
          </p:cNvPr>
          <p:cNvSpPr>
            <a:spLocks noGrp="1"/>
          </p:cNvSpPr>
          <p:nvPr>
            <p:ph type="title"/>
          </p:nvPr>
        </p:nvSpPr>
        <p:spPr>
          <a:xfrm>
            <a:off x="311700" y="60408"/>
            <a:ext cx="8520600" cy="572700"/>
          </a:xfrm>
        </p:spPr>
        <p:txBody>
          <a:bodyPr/>
          <a:lstStyle/>
          <a:p>
            <a:r>
              <a:rPr lang="en-IN" b="1" dirty="0"/>
              <a:t>Room Type -</a:t>
            </a:r>
          </a:p>
        </p:txBody>
      </p:sp>
      <p:pic>
        <p:nvPicPr>
          <p:cNvPr id="2052" name="Picture 4">
            <a:extLst>
              <a:ext uri="{FF2B5EF4-FFF2-40B4-BE49-F238E27FC236}">
                <a16:creationId xmlns:a16="http://schemas.microsoft.com/office/drawing/2014/main" id="{9DBFFA00-E6A9-9ED0-99D2-7207D735B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371" y="477892"/>
            <a:ext cx="4255128" cy="25134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55BB923-9B98-08C8-585A-67CEF61B5426}"/>
              </a:ext>
            </a:extLst>
          </p:cNvPr>
          <p:cNvSpPr txBox="1"/>
          <p:nvPr/>
        </p:nvSpPr>
        <p:spPr>
          <a:xfrm>
            <a:off x="311700" y="956931"/>
            <a:ext cx="3721584" cy="1200329"/>
          </a:xfrm>
          <a:prstGeom prst="rect">
            <a:avLst/>
          </a:prstGeom>
          <a:noFill/>
        </p:spPr>
        <p:txBody>
          <a:bodyPr wrap="square" rtlCol="0">
            <a:spAutoFit/>
          </a:bodyPr>
          <a:lstStyle/>
          <a:p>
            <a:r>
              <a:rPr lang="en-IN" sz="1800" dirty="0">
                <a:solidFill>
                  <a:schemeClr val="accent5">
                    <a:lumMod val="75000"/>
                  </a:schemeClr>
                </a:solidFill>
              </a:rPr>
              <a:t>There are three types of room, most preferred room type is Entire home or apartment while least preferred is shared room.</a:t>
            </a:r>
          </a:p>
        </p:txBody>
      </p:sp>
      <p:pic>
        <p:nvPicPr>
          <p:cNvPr id="2054" name="Picture 6">
            <a:extLst>
              <a:ext uri="{FF2B5EF4-FFF2-40B4-BE49-F238E27FC236}">
                <a16:creationId xmlns:a16="http://schemas.microsoft.com/office/drawing/2014/main" id="{5351CA9B-08D2-09CC-2BCD-95E5E3682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3" y="2630098"/>
            <a:ext cx="3834810" cy="25134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5A02D3-6122-13BA-94FA-53D79286ED3E}"/>
              </a:ext>
            </a:extLst>
          </p:cNvPr>
          <p:cNvSpPr txBox="1"/>
          <p:nvPr/>
        </p:nvSpPr>
        <p:spPr>
          <a:xfrm>
            <a:off x="4508205" y="3253563"/>
            <a:ext cx="4203404" cy="1200329"/>
          </a:xfrm>
          <a:prstGeom prst="rect">
            <a:avLst/>
          </a:prstGeom>
          <a:noFill/>
        </p:spPr>
        <p:txBody>
          <a:bodyPr wrap="square" rtlCol="0">
            <a:spAutoFit/>
          </a:bodyPr>
          <a:lstStyle/>
          <a:p>
            <a:r>
              <a:rPr lang="en-IN" sz="1800" dirty="0">
                <a:solidFill>
                  <a:schemeClr val="accent5">
                    <a:lumMod val="75000"/>
                  </a:schemeClr>
                </a:solidFill>
              </a:rPr>
              <a:t>Entire home/apt room type is most expensive, more than the double of private room. Shared rooms are cheapest</a:t>
            </a:r>
          </a:p>
        </p:txBody>
      </p:sp>
    </p:spTree>
    <p:extLst>
      <p:ext uri="{BB962C8B-B14F-4D97-AF65-F5344CB8AC3E}">
        <p14:creationId xmlns:p14="http://schemas.microsoft.com/office/powerpoint/2010/main" val="211569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B159-43FB-7FE5-B1DE-8977B2E4A690}"/>
              </a:ext>
            </a:extLst>
          </p:cNvPr>
          <p:cNvSpPr>
            <a:spLocks noGrp="1"/>
          </p:cNvSpPr>
          <p:nvPr>
            <p:ph type="title"/>
          </p:nvPr>
        </p:nvSpPr>
        <p:spPr>
          <a:xfrm>
            <a:off x="311700" y="218197"/>
            <a:ext cx="8520600" cy="572700"/>
          </a:xfrm>
        </p:spPr>
        <p:txBody>
          <a:bodyPr/>
          <a:lstStyle/>
          <a:p>
            <a:r>
              <a:rPr lang="en-US" b="1" dirty="0"/>
              <a:t>Room Type</a:t>
            </a:r>
            <a:endParaRPr lang="en-IN" b="1" dirty="0"/>
          </a:p>
        </p:txBody>
      </p:sp>
      <p:pic>
        <p:nvPicPr>
          <p:cNvPr id="1026" name="Picture 2">
            <a:extLst>
              <a:ext uri="{FF2B5EF4-FFF2-40B4-BE49-F238E27FC236}">
                <a16:creationId xmlns:a16="http://schemas.microsoft.com/office/drawing/2014/main" id="{5CE885A3-D0C7-E9D1-6D0B-FF71579CB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2" y="790898"/>
            <a:ext cx="5895975" cy="3348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0CB824-25EF-2482-EB93-B496F90E8678}"/>
              </a:ext>
            </a:extLst>
          </p:cNvPr>
          <p:cNvSpPr txBox="1"/>
          <p:nvPr/>
        </p:nvSpPr>
        <p:spPr>
          <a:xfrm>
            <a:off x="1984745" y="4245935"/>
            <a:ext cx="6337004" cy="369332"/>
          </a:xfrm>
          <a:prstGeom prst="rect">
            <a:avLst/>
          </a:prstGeom>
          <a:noFill/>
        </p:spPr>
        <p:txBody>
          <a:bodyPr wrap="square" rtlCol="0">
            <a:spAutoFit/>
          </a:bodyPr>
          <a:lstStyle/>
          <a:p>
            <a:r>
              <a:rPr lang="en-US" sz="1800" dirty="0">
                <a:solidFill>
                  <a:schemeClr val="accent5">
                    <a:lumMod val="75000"/>
                  </a:schemeClr>
                </a:solidFill>
              </a:rPr>
              <a:t>Shared rooms </a:t>
            </a:r>
            <a:r>
              <a:rPr lang="en-IN" sz="1800" dirty="0">
                <a:solidFill>
                  <a:schemeClr val="accent5">
                    <a:lumMod val="75000"/>
                  </a:schemeClr>
                </a:solidFill>
              </a:rPr>
              <a:t>have more availability than others.</a:t>
            </a:r>
          </a:p>
        </p:txBody>
      </p:sp>
    </p:spTree>
    <p:extLst>
      <p:ext uri="{BB962C8B-B14F-4D97-AF65-F5344CB8AC3E}">
        <p14:creationId xmlns:p14="http://schemas.microsoft.com/office/powerpoint/2010/main" val="392557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7406-09D0-9A40-6B1F-90D668EA2DC8}"/>
              </a:ext>
            </a:extLst>
          </p:cNvPr>
          <p:cNvSpPr>
            <a:spLocks noGrp="1"/>
          </p:cNvSpPr>
          <p:nvPr>
            <p:ph type="title"/>
          </p:nvPr>
        </p:nvSpPr>
        <p:spPr>
          <a:xfrm>
            <a:off x="361319" y="140225"/>
            <a:ext cx="8520600" cy="572700"/>
          </a:xfrm>
        </p:spPr>
        <p:txBody>
          <a:bodyPr/>
          <a:lstStyle/>
          <a:p>
            <a:r>
              <a:rPr lang="en-US" b="1" dirty="0"/>
              <a:t>Neighborhood Group</a:t>
            </a:r>
            <a:endParaRPr lang="en-IN" b="1" dirty="0"/>
          </a:p>
        </p:txBody>
      </p:sp>
      <p:pic>
        <p:nvPicPr>
          <p:cNvPr id="3" name="Picture 2">
            <a:extLst>
              <a:ext uri="{FF2B5EF4-FFF2-40B4-BE49-F238E27FC236}">
                <a16:creationId xmlns:a16="http://schemas.microsoft.com/office/drawing/2014/main" id="{8AA6C948-0117-BD43-5365-1634D957A12D}"/>
              </a:ext>
            </a:extLst>
          </p:cNvPr>
          <p:cNvPicPr>
            <a:picLocks noChangeAspect="1"/>
          </p:cNvPicPr>
          <p:nvPr/>
        </p:nvPicPr>
        <p:blipFill>
          <a:blip r:embed="rId2"/>
          <a:stretch>
            <a:fillRect/>
          </a:stretch>
        </p:blipFill>
        <p:spPr>
          <a:xfrm>
            <a:off x="262081" y="712925"/>
            <a:ext cx="3539202" cy="2179131"/>
          </a:xfrm>
          <a:prstGeom prst="rect">
            <a:avLst/>
          </a:prstGeom>
        </p:spPr>
      </p:pic>
      <p:sp>
        <p:nvSpPr>
          <p:cNvPr id="7" name="TextBox 6">
            <a:extLst>
              <a:ext uri="{FF2B5EF4-FFF2-40B4-BE49-F238E27FC236}">
                <a16:creationId xmlns:a16="http://schemas.microsoft.com/office/drawing/2014/main" id="{9E41A2CC-9143-D2BE-B47C-13C65B8CFD62}"/>
              </a:ext>
            </a:extLst>
          </p:cNvPr>
          <p:cNvSpPr txBox="1"/>
          <p:nvPr/>
        </p:nvSpPr>
        <p:spPr>
          <a:xfrm>
            <a:off x="4508205" y="914400"/>
            <a:ext cx="4026195" cy="1200329"/>
          </a:xfrm>
          <a:prstGeom prst="rect">
            <a:avLst/>
          </a:prstGeom>
          <a:noFill/>
        </p:spPr>
        <p:txBody>
          <a:bodyPr wrap="square" rtlCol="0">
            <a:spAutoFit/>
          </a:bodyPr>
          <a:lstStyle/>
          <a:p>
            <a:r>
              <a:rPr lang="en-IN" sz="1800" dirty="0">
                <a:solidFill>
                  <a:schemeClr val="accent5">
                    <a:lumMod val="75000"/>
                  </a:schemeClr>
                </a:solidFill>
              </a:rPr>
              <a:t>In neighbourhood group Manhattan is most expensive followed by Brooklyn. Bronx is cheapest and we also saw Bronx has least number of listings.</a:t>
            </a:r>
          </a:p>
        </p:txBody>
      </p:sp>
      <p:sp>
        <p:nvSpPr>
          <p:cNvPr id="10" name="TextBox 9">
            <a:extLst>
              <a:ext uri="{FF2B5EF4-FFF2-40B4-BE49-F238E27FC236}">
                <a16:creationId xmlns:a16="http://schemas.microsoft.com/office/drawing/2014/main" id="{A156D8F9-82B8-2800-EFF2-B26BC24D9898}"/>
              </a:ext>
            </a:extLst>
          </p:cNvPr>
          <p:cNvSpPr txBox="1"/>
          <p:nvPr/>
        </p:nvSpPr>
        <p:spPr>
          <a:xfrm>
            <a:off x="609599" y="3507245"/>
            <a:ext cx="3721395" cy="1200329"/>
          </a:xfrm>
          <a:prstGeom prst="rect">
            <a:avLst/>
          </a:prstGeom>
          <a:noFill/>
        </p:spPr>
        <p:txBody>
          <a:bodyPr wrap="square" rtlCol="0">
            <a:spAutoFit/>
          </a:bodyPr>
          <a:lstStyle/>
          <a:p>
            <a:r>
              <a:rPr lang="en-IN" sz="1800" dirty="0">
                <a:solidFill>
                  <a:schemeClr val="accent5">
                    <a:lumMod val="75000"/>
                  </a:schemeClr>
                </a:solidFill>
              </a:rPr>
              <a:t>Mostly Entire home/apt room type is listed in Manhattan. In Brooklyn and Queens private rooms listings is higher.</a:t>
            </a:r>
          </a:p>
        </p:txBody>
      </p:sp>
      <p:pic>
        <p:nvPicPr>
          <p:cNvPr id="3074" name="Picture 2">
            <a:extLst>
              <a:ext uri="{FF2B5EF4-FFF2-40B4-BE49-F238E27FC236}">
                <a16:creationId xmlns:a16="http://schemas.microsoft.com/office/drawing/2014/main" id="{26BA1CBC-272B-AC9F-0B9B-7FAEFE334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197" y="2651050"/>
            <a:ext cx="3595909" cy="24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28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09E1-02A4-1101-690B-0C4D32D6D309}"/>
              </a:ext>
            </a:extLst>
          </p:cNvPr>
          <p:cNvSpPr>
            <a:spLocks noGrp="1"/>
          </p:cNvSpPr>
          <p:nvPr>
            <p:ph type="title"/>
          </p:nvPr>
        </p:nvSpPr>
        <p:spPr>
          <a:xfrm>
            <a:off x="311700" y="189843"/>
            <a:ext cx="8520600" cy="572700"/>
          </a:xfrm>
        </p:spPr>
        <p:txBody>
          <a:bodyPr/>
          <a:lstStyle/>
          <a:p>
            <a:r>
              <a:rPr lang="en-US" b="1" dirty="0"/>
              <a:t>Neighborhood Group</a:t>
            </a:r>
            <a:endParaRPr lang="en-IN" b="1" dirty="0"/>
          </a:p>
        </p:txBody>
      </p:sp>
      <p:pic>
        <p:nvPicPr>
          <p:cNvPr id="2050" name="Picture 2">
            <a:extLst>
              <a:ext uri="{FF2B5EF4-FFF2-40B4-BE49-F238E27FC236}">
                <a16:creationId xmlns:a16="http://schemas.microsoft.com/office/drawing/2014/main" id="{F323F9D9-54B0-A459-84A9-8A8959B26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58674"/>
            <a:ext cx="4202630" cy="26014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ABAF961-771C-C748-C21B-0A69863C7AC2}"/>
              </a:ext>
            </a:extLst>
          </p:cNvPr>
          <p:cNvSpPr txBox="1"/>
          <p:nvPr/>
        </p:nvSpPr>
        <p:spPr>
          <a:xfrm>
            <a:off x="452505" y="1020726"/>
            <a:ext cx="3771202" cy="1477328"/>
          </a:xfrm>
          <a:prstGeom prst="rect">
            <a:avLst/>
          </a:prstGeom>
          <a:noFill/>
        </p:spPr>
        <p:txBody>
          <a:bodyPr wrap="square" rtlCol="0">
            <a:spAutoFit/>
          </a:bodyPr>
          <a:lstStyle/>
          <a:p>
            <a:r>
              <a:rPr lang="en-IN" sz="1800" dirty="0">
                <a:solidFill>
                  <a:schemeClr val="accent5">
                    <a:lumMod val="75000"/>
                  </a:schemeClr>
                </a:solidFill>
              </a:rPr>
              <a:t>Staten Island and Bronx have more availability may be customers prefer Manhattan and Brooklyn more that’s why they have less availability.</a:t>
            </a:r>
          </a:p>
        </p:txBody>
      </p:sp>
      <p:pic>
        <p:nvPicPr>
          <p:cNvPr id="6" name="Picture 5">
            <a:extLst>
              <a:ext uri="{FF2B5EF4-FFF2-40B4-BE49-F238E27FC236}">
                <a16:creationId xmlns:a16="http://schemas.microsoft.com/office/drawing/2014/main" id="{586AE39A-68AC-D350-AD29-D29F2599D733}"/>
              </a:ext>
            </a:extLst>
          </p:cNvPr>
          <p:cNvPicPr>
            <a:picLocks noChangeAspect="1"/>
          </p:cNvPicPr>
          <p:nvPr/>
        </p:nvPicPr>
        <p:blipFill>
          <a:blip r:embed="rId3"/>
          <a:stretch>
            <a:fillRect/>
          </a:stretch>
        </p:blipFill>
        <p:spPr>
          <a:xfrm>
            <a:off x="169933" y="2645447"/>
            <a:ext cx="4111444" cy="2498053"/>
          </a:xfrm>
          <a:prstGeom prst="rect">
            <a:avLst/>
          </a:prstGeom>
        </p:spPr>
      </p:pic>
      <p:sp>
        <p:nvSpPr>
          <p:cNvPr id="8" name="TextBox 7">
            <a:extLst>
              <a:ext uri="{FF2B5EF4-FFF2-40B4-BE49-F238E27FC236}">
                <a16:creationId xmlns:a16="http://schemas.microsoft.com/office/drawing/2014/main" id="{0358C2BA-08C9-76F9-7E26-CEF433C9D21F}"/>
              </a:ext>
            </a:extLst>
          </p:cNvPr>
          <p:cNvSpPr txBox="1"/>
          <p:nvPr/>
        </p:nvSpPr>
        <p:spPr>
          <a:xfrm>
            <a:off x="4883887" y="3310270"/>
            <a:ext cx="4111443" cy="1200329"/>
          </a:xfrm>
          <a:prstGeom prst="rect">
            <a:avLst/>
          </a:prstGeom>
          <a:noFill/>
        </p:spPr>
        <p:txBody>
          <a:bodyPr wrap="square" rtlCol="0">
            <a:spAutoFit/>
          </a:bodyPr>
          <a:lstStyle/>
          <a:p>
            <a:r>
              <a:rPr lang="en-IN" sz="1800" dirty="0">
                <a:solidFill>
                  <a:schemeClr val="accent5">
                    <a:lumMod val="75000"/>
                  </a:schemeClr>
                </a:solidFill>
              </a:rPr>
              <a:t>In Staten Island and Bronx mostly private rooms are available while in Manhattan and Brooklyn shared rooms availability is more.</a:t>
            </a:r>
          </a:p>
        </p:txBody>
      </p:sp>
    </p:spTree>
    <p:extLst>
      <p:ext uri="{BB962C8B-B14F-4D97-AF65-F5344CB8AC3E}">
        <p14:creationId xmlns:p14="http://schemas.microsoft.com/office/powerpoint/2010/main" val="337583476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711</Words>
  <Application>Microsoft Office PowerPoint</Application>
  <PresentationFormat>On-screen Show (16:9)</PresentationFormat>
  <Paragraphs>76</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Wingdings</vt:lpstr>
      <vt:lpstr>Arial</vt:lpstr>
      <vt:lpstr>Montserrat</vt:lpstr>
      <vt:lpstr>Simple Light</vt:lpstr>
      <vt:lpstr>           Capstone Project Airbnb Booking Analysis Prepared By – Pradeep Gupta   </vt:lpstr>
      <vt:lpstr>   </vt:lpstr>
      <vt:lpstr>Introduction</vt:lpstr>
      <vt:lpstr>Data Summary</vt:lpstr>
      <vt:lpstr>Data Cleaning</vt:lpstr>
      <vt:lpstr>Room Type -</vt:lpstr>
      <vt:lpstr>Room Type</vt:lpstr>
      <vt:lpstr>Neighborhood Group</vt:lpstr>
      <vt:lpstr>Neighborhood Group</vt:lpstr>
      <vt:lpstr>Host ID</vt:lpstr>
      <vt:lpstr>Neighbourhood </vt:lpstr>
      <vt:lpstr>Neighbourhood </vt:lpstr>
      <vt:lpstr>Availability_365 </vt:lpstr>
      <vt:lpstr>Name </vt:lpstr>
      <vt:lpstr>Latitude and Longitude </vt:lpstr>
      <vt:lpstr>Latitude and Longitude </vt:lpstr>
      <vt:lpstr>Latitude and Longitude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Mobile Price Range Prediction   </dc:title>
  <cp:lastModifiedBy>Rupal Gupta</cp:lastModifiedBy>
  <cp:revision>8</cp:revision>
  <dcterms:modified xsi:type="dcterms:W3CDTF">2022-11-04T05:29:15Z</dcterms:modified>
</cp:coreProperties>
</file>