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445704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Price Range Prediction</a:t>
            </a:r>
            <a:b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500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Prepared By – Pradeep Gupta</a:t>
            </a:r>
            <a:endParaRPr sz="2500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8BDF-0EC4-587A-AD8C-DDFF7EBC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8579"/>
            <a:ext cx="8520600" cy="572700"/>
          </a:xfrm>
        </p:spPr>
        <p:txBody>
          <a:bodyPr/>
          <a:lstStyle/>
          <a:p>
            <a:r>
              <a:rPr lang="en-US" b="1" dirty="0"/>
              <a:t>EDA on Discrete Features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44E63C-2CB1-25A7-432B-98599230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8" y="514793"/>
            <a:ext cx="4448284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8AE103-993A-A574-9B8F-0CAEFF5BC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91" y="454929"/>
            <a:ext cx="4873588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70381-2298-EDB0-6539-BFCB46592CE4}"/>
              </a:ext>
            </a:extLst>
          </p:cNvPr>
          <p:cNvSpPr txBox="1"/>
          <p:nvPr/>
        </p:nvSpPr>
        <p:spPr>
          <a:xfrm>
            <a:off x="623777" y="3905693"/>
            <a:ext cx="3409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50% of mobile phones has touchscreen. It doesn’t tell much about dependent feature.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93D15-55D7-DD53-05FA-236CD94150FE}"/>
              </a:ext>
            </a:extLst>
          </p:cNvPr>
          <p:cNvSpPr txBox="1"/>
          <p:nvPr/>
        </p:nvSpPr>
        <p:spPr>
          <a:xfrm>
            <a:off x="4990214" y="3905693"/>
            <a:ext cx="372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51% phones has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wifi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but It also doesn’t tell us much about price category.</a:t>
            </a:r>
          </a:p>
        </p:txBody>
      </p:sp>
    </p:spTree>
    <p:extLst>
      <p:ext uri="{BB962C8B-B14F-4D97-AF65-F5344CB8AC3E}">
        <p14:creationId xmlns:p14="http://schemas.microsoft.com/office/powerpoint/2010/main" val="393540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7C75-76E9-32E0-C803-A7E41D1D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401"/>
            <a:ext cx="8520600" cy="572700"/>
          </a:xfrm>
        </p:spPr>
        <p:txBody>
          <a:bodyPr/>
          <a:lstStyle/>
          <a:p>
            <a:r>
              <a:rPr lang="en-IN" b="1" dirty="0"/>
              <a:t>EDA on Continuous Features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458D8-1920-BE2D-9042-EE993EF9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5" y="652129"/>
            <a:ext cx="3856074" cy="3381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1F4E4-A1B0-8A34-E20B-B57C30A6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2130"/>
            <a:ext cx="4260300" cy="3381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EAA8F-226A-DEBE-63FA-19A16175AA3C}"/>
              </a:ext>
            </a:extLst>
          </p:cNvPr>
          <p:cNvSpPr txBox="1"/>
          <p:nvPr/>
        </p:nvSpPr>
        <p:spPr>
          <a:xfrm>
            <a:off x="793897" y="4053958"/>
            <a:ext cx="3303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We can see as the battery power increases price range is also increasing so it can be our one of the important feature in deciding the price range.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61D7-92ED-8E14-6528-8757822B2893}"/>
              </a:ext>
            </a:extLst>
          </p:cNvPr>
          <p:cNvSpPr txBox="1"/>
          <p:nvPr/>
        </p:nvSpPr>
        <p:spPr>
          <a:xfrm>
            <a:off x="4883888" y="4053958"/>
            <a:ext cx="413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So clock speed of the microprocessor doesn’t help much in predicting the price range. </a:t>
            </a:r>
          </a:p>
        </p:txBody>
      </p:sp>
    </p:spTree>
    <p:extLst>
      <p:ext uri="{BB962C8B-B14F-4D97-AF65-F5344CB8AC3E}">
        <p14:creationId xmlns:p14="http://schemas.microsoft.com/office/powerpoint/2010/main" val="251648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7448-1D6F-91F1-F9C7-E2FED63F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1872"/>
            <a:ext cx="8520600" cy="572700"/>
          </a:xfrm>
        </p:spPr>
        <p:txBody>
          <a:bodyPr/>
          <a:lstStyle/>
          <a:p>
            <a:r>
              <a:rPr lang="en-IN" b="1" dirty="0"/>
              <a:t>EDA on Continuous Features 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DF0A6C-75FF-87DE-2845-5C3930577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679" y="684572"/>
            <a:ext cx="4706680" cy="34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FB8E2C9-1F88-F4D3-3982-9C52BADCE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19" y="684571"/>
            <a:ext cx="4468981" cy="349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DC8DF-D5D8-FD10-D038-D0C425022754}"/>
              </a:ext>
            </a:extLst>
          </p:cNvPr>
          <p:cNvSpPr txBox="1"/>
          <p:nvPr/>
        </p:nvSpPr>
        <p:spPr>
          <a:xfrm>
            <a:off x="396948" y="4233391"/>
            <a:ext cx="4068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Front camera doesn’t help us much in predicting the price range.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A9990-D44D-BC46-2DC4-F55D231EDB65}"/>
              </a:ext>
            </a:extLst>
          </p:cNvPr>
          <p:cNvSpPr txBox="1"/>
          <p:nvPr/>
        </p:nvSpPr>
        <p:spPr>
          <a:xfrm>
            <a:off x="5139070" y="4233391"/>
            <a:ext cx="391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Target category is increasing as the internal memory increases.</a:t>
            </a:r>
          </a:p>
        </p:txBody>
      </p:sp>
    </p:spTree>
    <p:extLst>
      <p:ext uri="{BB962C8B-B14F-4D97-AF65-F5344CB8AC3E}">
        <p14:creationId xmlns:p14="http://schemas.microsoft.com/office/powerpoint/2010/main" val="42583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851F-B7E6-A2ED-A3C5-05C07AD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402"/>
            <a:ext cx="8520600" cy="572700"/>
          </a:xfrm>
        </p:spPr>
        <p:txBody>
          <a:bodyPr/>
          <a:lstStyle/>
          <a:p>
            <a:r>
              <a:rPr lang="en-IN" b="1" dirty="0"/>
              <a:t>EDA on Continuous Features 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875BB8-2826-9C96-ED88-1D7D1366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1" y="583904"/>
            <a:ext cx="4352149" cy="347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6B8A03-1475-B718-403C-D94576DB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86" y="583904"/>
            <a:ext cx="4210493" cy="3477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A9E93-17BE-F601-17A0-D8B276304400}"/>
              </a:ext>
            </a:extLst>
          </p:cNvPr>
          <p:cNvSpPr txBox="1"/>
          <p:nvPr/>
        </p:nvSpPr>
        <p:spPr>
          <a:xfrm>
            <a:off x="779721" y="4175051"/>
            <a:ext cx="3685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We can see if the mobile phone is lighter its price category is higher.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421B2-1860-0279-4695-ADB76B061AE4}"/>
              </a:ext>
            </a:extLst>
          </p:cNvPr>
          <p:cNvSpPr txBox="1"/>
          <p:nvPr/>
        </p:nvSpPr>
        <p:spPr>
          <a:xfrm>
            <a:off x="5146158" y="4175051"/>
            <a:ext cx="3685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Number of cores doesn’t help much in predicting the price category.</a:t>
            </a:r>
          </a:p>
        </p:txBody>
      </p:sp>
    </p:spTree>
    <p:extLst>
      <p:ext uri="{BB962C8B-B14F-4D97-AF65-F5344CB8AC3E}">
        <p14:creationId xmlns:p14="http://schemas.microsoft.com/office/powerpoint/2010/main" val="259110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131-7994-9536-5BB6-6EE63F1E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2755"/>
            <a:ext cx="8520600" cy="572700"/>
          </a:xfrm>
        </p:spPr>
        <p:txBody>
          <a:bodyPr/>
          <a:lstStyle/>
          <a:p>
            <a:r>
              <a:rPr lang="en-IN" b="1" dirty="0"/>
              <a:t>EDA on Continuous Features 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223986-8C5D-C12C-D221-90C9C7AA1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" y="569728"/>
            <a:ext cx="4501116" cy="358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18B11-E7B0-6023-4C45-B78F9E3A136B}"/>
              </a:ext>
            </a:extLst>
          </p:cNvPr>
          <p:cNvSpPr txBox="1"/>
          <p:nvPr/>
        </p:nvSpPr>
        <p:spPr>
          <a:xfrm>
            <a:off x="708837" y="4222081"/>
            <a:ext cx="3607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Primary camera will help us in predicting the price range because as it creases price category also increases.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F273D81-FB4E-87AD-14BF-C50C018AB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28" y="569728"/>
            <a:ext cx="4501116" cy="358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A0922-CB93-8CD5-361E-546D9EAE351A}"/>
              </a:ext>
            </a:extLst>
          </p:cNvPr>
          <p:cNvSpPr txBox="1"/>
          <p:nvPr/>
        </p:nvSpPr>
        <p:spPr>
          <a:xfrm>
            <a:off x="5011479" y="4204440"/>
            <a:ext cx="3820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RAM can be our most important feature in predicting the price range because costlier mobile phones have high random access memory.</a:t>
            </a:r>
          </a:p>
        </p:txBody>
      </p:sp>
    </p:spTree>
    <p:extLst>
      <p:ext uri="{BB962C8B-B14F-4D97-AF65-F5344CB8AC3E}">
        <p14:creationId xmlns:p14="http://schemas.microsoft.com/office/powerpoint/2010/main" val="359675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C612-47E9-2C13-80D5-442E91FF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402"/>
            <a:ext cx="8520600" cy="572700"/>
          </a:xfrm>
        </p:spPr>
        <p:txBody>
          <a:bodyPr/>
          <a:lstStyle/>
          <a:p>
            <a:r>
              <a:rPr lang="en-IN" b="1" dirty="0"/>
              <a:t>EDA on Continuous Features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5C67A43-9512-3A9C-0F80-E1141F2E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3" y="727102"/>
            <a:ext cx="4409077" cy="334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9AE98D-62CF-4A44-93C9-165DF945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77" y="673395"/>
            <a:ext cx="4323907" cy="340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E71DB-D462-E68E-7E41-92EF121F7241}"/>
              </a:ext>
            </a:extLst>
          </p:cNvPr>
          <p:cNvSpPr txBox="1"/>
          <p:nvPr/>
        </p:nvSpPr>
        <p:spPr>
          <a:xfrm>
            <a:off x="701670" y="4154788"/>
            <a:ext cx="8038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Pixel resolution height and width can be our important features in predicting the price. Costlier phones has higher pixel height and width.</a:t>
            </a:r>
          </a:p>
        </p:txBody>
      </p:sp>
    </p:spTree>
    <p:extLst>
      <p:ext uri="{BB962C8B-B14F-4D97-AF65-F5344CB8AC3E}">
        <p14:creationId xmlns:p14="http://schemas.microsoft.com/office/powerpoint/2010/main" val="255371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70E3-DECA-2FC0-1958-AAFA4978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490"/>
            <a:ext cx="8520600" cy="572700"/>
          </a:xfrm>
        </p:spPr>
        <p:txBody>
          <a:bodyPr/>
          <a:lstStyle/>
          <a:p>
            <a:r>
              <a:rPr lang="en-IN" b="1" dirty="0"/>
              <a:t>EDA on Continuous Features 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549E90-D418-7B04-DBD7-A8766E2E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3" y="590994"/>
            <a:ext cx="2919745" cy="337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0D569BD-48DD-9041-CD95-ACDCD5297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58" y="590994"/>
            <a:ext cx="2743200" cy="337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81F2F54-BAF7-25CF-3479-625D84CC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86" y="590994"/>
            <a:ext cx="3352801" cy="337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EBF0C6-D890-8952-9C5D-C0BDF867451A}"/>
              </a:ext>
            </a:extLst>
          </p:cNvPr>
          <p:cNvSpPr txBox="1"/>
          <p:nvPr/>
        </p:nvSpPr>
        <p:spPr>
          <a:xfrm>
            <a:off x="1056167" y="4082903"/>
            <a:ext cx="462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Screen height doesn’t tell us much but we can see mobile phones with more screen width has higher price.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ACA50-87E6-F4DA-B57A-F3E3187087D2}"/>
              </a:ext>
            </a:extLst>
          </p:cNvPr>
          <p:cNvSpPr txBox="1"/>
          <p:nvPr/>
        </p:nvSpPr>
        <p:spPr>
          <a:xfrm>
            <a:off x="6088912" y="4082903"/>
            <a:ext cx="2743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As the talk time of mobile phone increases target category also increases.</a:t>
            </a:r>
          </a:p>
        </p:txBody>
      </p:sp>
    </p:spTree>
    <p:extLst>
      <p:ext uri="{BB962C8B-B14F-4D97-AF65-F5344CB8AC3E}">
        <p14:creationId xmlns:p14="http://schemas.microsoft.com/office/powerpoint/2010/main" val="420413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FE88-1053-02B6-1B40-FDB77361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0224"/>
            <a:ext cx="8520600" cy="572700"/>
          </a:xfrm>
        </p:spPr>
        <p:txBody>
          <a:bodyPr/>
          <a:lstStyle/>
          <a:p>
            <a:r>
              <a:rPr lang="en-IN" b="1" dirty="0"/>
              <a:t>Heatmap to check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C82C0-58A4-18DD-45DC-5464B068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780" y="616688"/>
            <a:ext cx="5043249" cy="4386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CBCBA-4991-F4C6-041C-7CADEA17B86B}"/>
              </a:ext>
            </a:extLst>
          </p:cNvPr>
          <p:cNvSpPr txBox="1"/>
          <p:nvPr/>
        </p:nvSpPr>
        <p:spPr>
          <a:xfrm>
            <a:off x="375684" y="999460"/>
            <a:ext cx="344494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Heatmap showing correlation value of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price_range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and ram 0.92 means it will be a major factor in deciding the price category.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Four g and three g has some correlation but the target category is depends on these features.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Front camera and back camera also showing collinearity but they are different features and also they can help in predicting the target category.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px_height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px_width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) and (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sc_h,sc_w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) showing some correlation so I did feature engineering on these and take pixel as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px_height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px_width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and screen as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sc_h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sc_w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03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116C-74FC-D37D-549E-77F6DD18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490"/>
            <a:ext cx="8520600" cy="572700"/>
          </a:xfrm>
        </p:spPr>
        <p:txBody>
          <a:bodyPr/>
          <a:lstStyle/>
          <a:p>
            <a:r>
              <a:rPr lang="en-IN" b="1" dirty="0"/>
              <a:t>Regression Techniques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3B15A-8B50-41B9-2A19-BD2CD188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35" y="734190"/>
            <a:ext cx="3891704" cy="42478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AB10-E947-941C-864D-F8117872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081" y="812162"/>
            <a:ext cx="8520600" cy="4247820"/>
          </a:xfrm>
        </p:spPr>
        <p:txBody>
          <a:bodyPr/>
          <a:lstStyle/>
          <a:p>
            <a:pPr marL="114300" indent="0">
              <a:buClr>
                <a:schemeClr val="tx1"/>
              </a:buClr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Accuracy score with different techniques – </a:t>
            </a:r>
          </a:p>
          <a:p>
            <a:pPr marL="114300" indent="0">
              <a:buClr>
                <a:schemeClr val="tx1"/>
              </a:buClr>
              <a:buNone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Logistic Regression – 87%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Decision Tree – 84%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Decision Tree with Cross-Validation – 85%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Random Forest – 81%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XG Boost – 91%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KNN – 49%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SVM – 91%</a:t>
            </a:r>
          </a:p>
        </p:txBody>
      </p:sp>
    </p:spTree>
    <p:extLst>
      <p:ext uri="{BB962C8B-B14F-4D97-AF65-F5344CB8AC3E}">
        <p14:creationId xmlns:p14="http://schemas.microsoft.com/office/powerpoint/2010/main" val="385245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6C1D-D7F9-54BA-4097-BA9F3C1E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47" y="123895"/>
            <a:ext cx="7144392" cy="385281"/>
          </a:xfrm>
        </p:spPr>
        <p:txBody>
          <a:bodyPr/>
          <a:lstStyle/>
          <a:p>
            <a:r>
              <a:rPr lang="en-IN" b="1" dirty="0"/>
              <a:t>Feature Importance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A0E135-D554-08D5-27EE-5CC36AE1E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5" y="793899"/>
            <a:ext cx="7427506" cy="32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1B93A8-B9E4-C92D-EAC3-C50AAF321E67}"/>
              </a:ext>
            </a:extLst>
          </p:cNvPr>
          <p:cNvSpPr txBox="1"/>
          <p:nvPr/>
        </p:nvSpPr>
        <p:spPr>
          <a:xfrm>
            <a:off x="1424763" y="4125433"/>
            <a:ext cx="6953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5">
                    <a:lumMod val="75000"/>
                  </a:schemeClr>
                </a:solidFill>
              </a:rPr>
              <a:t>We can see RAM is our most important feature in predicting the price category for mobile phones followed by Battery power, Pixels(Pixel resolution height and width) and four g.</a:t>
            </a:r>
          </a:p>
        </p:txBody>
      </p:sp>
    </p:spTree>
    <p:extLst>
      <p:ext uri="{BB962C8B-B14F-4D97-AF65-F5344CB8AC3E}">
        <p14:creationId xmlns:p14="http://schemas.microsoft.com/office/powerpoint/2010/main" val="300968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9445-81A9-276C-A540-384428E5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19" y="288275"/>
            <a:ext cx="8520600" cy="572700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04EBB-8BCC-CF48-AFF0-FDFD38D6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86809"/>
            <a:ext cx="8520600" cy="3782066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 the competitive mobile phone market companies want to understand sales data of mobile phones and factors which drive the prices.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objective is to find out some relation between features of a mobile phone(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:- RAM, Internal Memory,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 and its selling price.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 this problem, we do not have to predict the actual price but a price range indicating how high the price is.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7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DD6A-EA07-A011-33EA-809B4A76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823CE-8372-68BF-20AF-594B12A8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0975"/>
            <a:ext cx="8520600" cy="4150504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Price range has four categories 0 mean low cost, 1 mean medium cost, 2 mean high cost and 3 mean very high cost.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76% phones support 3G while 4G is supported by 52% phones.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50% mobile phones has Bluetooth and 51% phones support dual sim feature.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Mobile phones with 4G feature are costlier.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As the battery power of phones increases there price category also increases.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Costlier phones are lighter in weight.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RAM plays a major role in predicting the price category, as the RAM increases price also increases.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Pixel resolution height and width increases price category also increases.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XG boost and Support Vector Machines is best suited for this dataset as they give highest accuracy.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0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7D694-581D-E5A2-A8B6-5FDC671BD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068" y="1571156"/>
            <a:ext cx="8520600" cy="3416400"/>
          </a:xfrm>
        </p:spPr>
        <p:txBody>
          <a:bodyPr/>
          <a:lstStyle/>
          <a:p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439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825780"/>
            <a:ext cx="8512500" cy="34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715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ingdings" panose="05000000000000000000" pitchFamily="2" charset="2"/>
              <a:buChar char="§"/>
            </a:pPr>
            <a:endParaRPr sz="3600" b="1" dirty="0">
              <a:solidFill>
                <a:schemeClr val="accent5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0" indent="-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ingdings" panose="05000000000000000000" pitchFamily="2" charset="2"/>
              <a:buChar char="§"/>
            </a:pPr>
            <a:endParaRPr sz="3600" b="1" dirty="0">
              <a:solidFill>
                <a:schemeClr val="accent5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SzPts val="5200"/>
              <a:buFont typeface="Wingdings" panose="05000000000000000000" pitchFamily="2" charset="2"/>
              <a:buChar char="§"/>
            </a:pPr>
            <a:endParaRPr sz="1600" b="1" dirty="0">
              <a:solidFill>
                <a:schemeClr val="accent5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SzPts val="5200"/>
              <a:buFont typeface="Wingdings" panose="05000000000000000000" pitchFamily="2" charset="2"/>
              <a:buChar char="§"/>
            </a:pPr>
            <a:endParaRPr sz="1600" b="1" dirty="0">
              <a:solidFill>
                <a:schemeClr val="accent5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E94A-5552-C1B8-6306-37D01222DF83}"/>
              </a:ext>
            </a:extLst>
          </p:cNvPr>
          <p:cNvSpPr txBox="1"/>
          <p:nvPr/>
        </p:nvSpPr>
        <p:spPr>
          <a:xfrm>
            <a:off x="432390" y="134680"/>
            <a:ext cx="726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Points of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2CBDF-5AC1-CB3D-BE0D-9A9062584F98}"/>
              </a:ext>
            </a:extLst>
          </p:cNvPr>
          <p:cNvSpPr txBox="1"/>
          <p:nvPr/>
        </p:nvSpPr>
        <p:spPr>
          <a:xfrm>
            <a:off x="552893" y="719455"/>
            <a:ext cx="8024037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Data summary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Finding null and duplicated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EDA (Exploratory Data Analysis)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Heatmap to find correlation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Outlier detection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Machine learning algorithms</a:t>
            </a:r>
          </a:p>
          <a:p>
            <a:pPr marL="342900" lvl="8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Logistic Regression</a:t>
            </a:r>
          </a:p>
          <a:p>
            <a:pPr marL="342900" lvl="8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Decision Tree</a:t>
            </a:r>
          </a:p>
          <a:p>
            <a:pPr marL="342900" lvl="8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</a:p>
          <a:p>
            <a:pPr marL="342900" lvl="8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XG Boost</a:t>
            </a:r>
          </a:p>
          <a:p>
            <a:pPr marL="342900" lvl="8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KNN</a:t>
            </a:r>
          </a:p>
          <a:p>
            <a:pPr marL="342900" lvl="8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SVM</a:t>
            </a:r>
          </a:p>
          <a:p>
            <a:pPr marL="285750" lvl="8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5AE2-1ECC-4479-5E3E-2F5D8AF7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7694"/>
            <a:ext cx="8520600" cy="572700"/>
          </a:xfrm>
        </p:spPr>
        <p:txBody>
          <a:bodyPr/>
          <a:lstStyle/>
          <a:p>
            <a:r>
              <a:rPr lang="en-US" b="1" dirty="0"/>
              <a:t>Data Summary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9853-6FE5-627F-83F1-69FE75465A02}"/>
              </a:ext>
            </a:extLst>
          </p:cNvPr>
          <p:cNvSpPr txBox="1"/>
          <p:nvPr/>
        </p:nvSpPr>
        <p:spPr>
          <a:xfrm>
            <a:off x="552893" y="737191"/>
            <a:ext cx="802403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Data set name -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Mobile price range prediction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Shape of dataset –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2000 Rows, 21 Columns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Columns – 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Battery_power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– Total energy a battery can store in one time measured in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mah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Blue – Has Bluetooth or not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</a:rPr>
              <a:t>Clock_speed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 – Speed at which microprocessor executes instructions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</a:rPr>
              <a:t>Dual_sim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 – Has dual sim support or not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Fc – Front camera mega pixels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</a:rPr>
              <a:t>Int_memory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 – Internal memory in gigabytes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M-depth – Mobile depth in cm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</a:rPr>
              <a:t>Mobile_wt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 – Weight of mobile phone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</a:rPr>
              <a:t>N_cores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 – Number of cores of processor</a:t>
            </a:r>
          </a:p>
        </p:txBody>
      </p:sp>
    </p:spTree>
    <p:extLst>
      <p:ext uri="{BB962C8B-B14F-4D97-AF65-F5344CB8AC3E}">
        <p14:creationId xmlns:p14="http://schemas.microsoft.com/office/powerpoint/2010/main" val="137403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8B21-52D4-A3A8-D037-825F2D6B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7313"/>
            <a:ext cx="8520600" cy="572700"/>
          </a:xfrm>
        </p:spPr>
        <p:txBody>
          <a:bodyPr/>
          <a:lstStyle/>
          <a:p>
            <a:r>
              <a:rPr lang="en-US" b="1" dirty="0"/>
              <a:t>Data Summary (cont.)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DF0DA-52A0-C6A9-9EC0-FD70902F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20012"/>
            <a:ext cx="8520600" cy="4078815"/>
          </a:xfrm>
        </p:spPr>
        <p:txBody>
          <a:bodyPr/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Pc – Primary camera in mega pixels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</a:rPr>
              <a:t>Px_height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 – Pixel resolution height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</a:rPr>
              <a:t>Px_width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 – Pixel resolution width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Ram – Random access memory in mega bytes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Sc_h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– Scree height of mobile in cm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Sc_w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– Screen width of mobile in cm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Talk_time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– Longest time that a single battery charge will last 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Three_g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– Has three g or not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Touch_screen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– Has touch screen or not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Wifi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– Has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wifi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or not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Price_range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– This is the target variable with value of 0(low cost), 1(medium cost), 2(high cost) and 3(very high cost)</a:t>
            </a:r>
          </a:p>
        </p:txBody>
      </p:sp>
    </p:spTree>
    <p:extLst>
      <p:ext uri="{BB962C8B-B14F-4D97-AF65-F5344CB8AC3E}">
        <p14:creationId xmlns:p14="http://schemas.microsoft.com/office/powerpoint/2010/main" val="118636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4D4D-41B0-D9CC-D7CF-27C1E017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4020"/>
            <a:ext cx="8520600" cy="572700"/>
          </a:xfrm>
        </p:spPr>
        <p:txBody>
          <a:bodyPr/>
          <a:lstStyle/>
          <a:p>
            <a:r>
              <a:rPr lang="en-IN" b="1" dirty="0"/>
              <a:t>Cleaning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37D17-EC2E-BF7E-589A-023D2329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93" y="864781"/>
            <a:ext cx="8584207" cy="3725359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Pixel resolution height and screen width has some zero values which is not possible in real case so I replaced those zero values with there respective means.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Checked for the null and duplicated values but there was not any null and duplicated values in the dataset.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US" sz="2800" b="1" dirty="0">
                <a:solidFill>
                  <a:schemeClr val="tx1"/>
                </a:solidFill>
              </a:rPr>
              <a:t>Price</a:t>
            </a:r>
            <a:r>
              <a:rPr lang="en-IN" sz="28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F96EF-FFCF-14D7-C646-1D1C6CD8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96" y="2821172"/>
            <a:ext cx="3444950" cy="2254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91776-8300-0742-67A6-4EC73C6D128B}"/>
              </a:ext>
            </a:extLst>
          </p:cNvPr>
          <p:cNvSpPr txBox="1"/>
          <p:nvPr/>
        </p:nvSpPr>
        <p:spPr>
          <a:xfrm>
            <a:off x="591880" y="3211694"/>
            <a:ext cx="37462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There are four price ranges for mobile phones, number of phones in each category is almost equal.</a:t>
            </a:r>
            <a:endParaRPr lang="en-IN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0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6E6E-4B17-9E1D-88C6-86893950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843"/>
            <a:ext cx="8520600" cy="572700"/>
          </a:xfrm>
        </p:spPr>
        <p:txBody>
          <a:bodyPr/>
          <a:lstStyle/>
          <a:p>
            <a:r>
              <a:rPr lang="en-US" b="1" dirty="0"/>
              <a:t>EDA on Discrete Features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C568D-8C74-81E5-AEFF-7EF5216CE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8" y="690543"/>
            <a:ext cx="7704248" cy="433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9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7406-09D0-9A40-6B1F-90D668EA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19" y="140225"/>
            <a:ext cx="8520600" cy="572700"/>
          </a:xfrm>
        </p:spPr>
        <p:txBody>
          <a:bodyPr/>
          <a:lstStyle/>
          <a:p>
            <a:r>
              <a:rPr lang="en-US" b="1" dirty="0"/>
              <a:t>EDA on Discrete Features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48E4F-40AD-4618-15A3-33DAB7F0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6" y="583350"/>
            <a:ext cx="4547523" cy="3244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70C0E-9E89-4B9A-9D54-5F329350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86" y="436820"/>
            <a:ext cx="4795615" cy="33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FBFB3-4D26-DDA6-1597-E475A7F58C44}"/>
              </a:ext>
            </a:extLst>
          </p:cNvPr>
          <p:cNvSpPr txBox="1"/>
          <p:nvPr/>
        </p:nvSpPr>
        <p:spPr>
          <a:xfrm>
            <a:off x="673395" y="4009235"/>
            <a:ext cx="363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50% of mobile phones has Bluetooth. It doesn’t tell much about price category.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D474F-3620-816C-7127-195519482702}"/>
              </a:ext>
            </a:extLst>
          </p:cNvPr>
          <p:cNvSpPr txBox="1"/>
          <p:nvPr/>
        </p:nvSpPr>
        <p:spPr>
          <a:xfrm>
            <a:off x="4885825" y="4009235"/>
            <a:ext cx="3941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51% of mobile phones has dual sim feature but it also doesn’t help much in predicting the price category.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09E1-02A4-1101-690B-0C4D32D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9843"/>
            <a:ext cx="8520600" cy="572700"/>
          </a:xfrm>
        </p:spPr>
        <p:txBody>
          <a:bodyPr/>
          <a:lstStyle/>
          <a:p>
            <a:r>
              <a:rPr lang="en-US" b="1" dirty="0"/>
              <a:t>EDA on Discrete Features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66769-1583-DB81-4BAD-6F221B37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1" y="649472"/>
            <a:ext cx="4408967" cy="3334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F91D7-661C-A6BB-90E1-DBE43FEF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28" y="592764"/>
            <a:ext cx="4345172" cy="339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8C3410-2A2F-5C80-83AE-56B1ACA7F7CB}"/>
              </a:ext>
            </a:extLst>
          </p:cNvPr>
          <p:cNvSpPr txBox="1"/>
          <p:nvPr/>
        </p:nvSpPr>
        <p:spPr>
          <a:xfrm>
            <a:off x="864782" y="4232418"/>
            <a:ext cx="340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52% of mobile phones support 4G, price of phones if it has 4G is higher. 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F60E9-C1DB-0A79-238B-7C837ACAEE86}"/>
              </a:ext>
            </a:extLst>
          </p:cNvPr>
          <p:cNvSpPr txBox="1"/>
          <p:nvPr/>
        </p:nvSpPr>
        <p:spPr>
          <a:xfrm>
            <a:off x="5174512" y="4073682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76% mobile phones support 3G and cost of phones if it doesn’t have 3G is less as compared to phones which has 3G.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347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1100</Words>
  <Application>Microsoft Office PowerPoint</Application>
  <PresentationFormat>On-screen Show (16:9)</PresentationFormat>
  <Paragraphs>113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Montserrat</vt:lpstr>
      <vt:lpstr>Wingdings</vt:lpstr>
      <vt:lpstr>Algerian</vt:lpstr>
      <vt:lpstr>Courier New</vt:lpstr>
      <vt:lpstr>Arial</vt:lpstr>
      <vt:lpstr>Simple Light</vt:lpstr>
      <vt:lpstr>           Capstone Project Mobile Price Range Prediction Prepared By – Pradeep Gupta   </vt:lpstr>
      <vt:lpstr>Problem Statement</vt:lpstr>
      <vt:lpstr>   </vt:lpstr>
      <vt:lpstr>Data Summary</vt:lpstr>
      <vt:lpstr>Data Summary (cont.)</vt:lpstr>
      <vt:lpstr>Cleaning the dataset</vt:lpstr>
      <vt:lpstr>EDA on Discrete Features</vt:lpstr>
      <vt:lpstr>EDA on Discrete Features</vt:lpstr>
      <vt:lpstr>EDA on Discrete Features</vt:lpstr>
      <vt:lpstr>EDA on Discrete Features</vt:lpstr>
      <vt:lpstr>EDA on Continuous Features </vt:lpstr>
      <vt:lpstr>EDA on Continuous Features </vt:lpstr>
      <vt:lpstr>EDA on Continuous Features </vt:lpstr>
      <vt:lpstr>EDA on Continuous Features </vt:lpstr>
      <vt:lpstr>EDA on Continuous Features </vt:lpstr>
      <vt:lpstr>EDA on Continuous Features </vt:lpstr>
      <vt:lpstr>Heatmap to check Correlation</vt:lpstr>
      <vt:lpstr>Regression Techniques</vt:lpstr>
      <vt:lpstr>Feature Importance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Mobile Price Range Prediction   </dc:title>
  <cp:lastModifiedBy>Rupal Gupta</cp:lastModifiedBy>
  <cp:revision>5</cp:revision>
  <dcterms:modified xsi:type="dcterms:W3CDTF">2022-10-16T12:43:37Z</dcterms:modified>
</cp:coreProperties>
</file>