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2" r:id="rId7"/>
    <p:sldId id="266" r:id="rId8"/>
    <p:sldId id="267" r:id="rId9"/>
    <p:sldId id="264" r:id="rId10"/>
    <p:sldId id="261" r:id="rId11"/>
    <p:sldId id="263" r:id="rId12"/>
    <p:sldId id="265" r:id="rId13"/>
    <p:sldId id="274" r:id="rId14"/>
    <p:sldId id="275" r:id="rId15"/>
    <p:sldId id="268" r:id="rId16"/>
    <p:sldId id="269" r:id="rId17"/>
    <p:sldId id="272" r:id="rId18"/>
    <p:sldId id="273" r:id="rId19"/>
    <p:sldId id="276" r:id="rId20"/>
    <p:sldId id="277" r:id="rId21"/>
    <p:sldId id="279" r:id="rId22"/>
    <p:sldId id="283" r:id="rId23"/>
    <p:sldId id="280" r:id="rId24"/>
    <p:sldId id="282" r:id="rId25"/>
    <p:sldId id="281"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85" autoAdjust="0"/>
  </p:normalViewPr>
  <p:slideViewPr>
    <p:cSldViewPr snapToGrid="0">
      <p:cViewPr varScale="1">
        <p:scale>
          <a:sx n="105" d="100"/>
          <a:sy n="105" d="100"/>
        </p:scale>
        <p:origin x="8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2043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800" b="1" dirty="0">
                <a:solidFill>
                  <a:schemeClr val="lt1"/>
                </a:solidFill>
                <a:latin typeface="Montserrat"/>
                <a:ea typeface="Montserrat"/>
                <a:cs typeface="Montserrat"/>
                <a:sym typeface="Montserrat"/>
              </a:rPr>
              <a:t>Seoul Bike Sharing Demand Prediction</a:t>
            </a:r>
            <a:endParaRPr sz="2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2400" b="1" dirty="0">
                <a:solidFill>
                  <a:schemeClr val="accent1">
                    <a:lumMod val="75000"/>
                  </a:schemeClr>
                </a:solidFill>
                <a:latin typeface="Montserrat"/>
                <a:ea typeface="Montserrat"/>
                <a:cs typeface="Montserrat"/>
                <a:sym typeface="Montserrat"/>
              </a:rPr>
              <a:t>Presented By- Pradeep Gupta</a:t>
            </a:r>
            <a:endParaRPr sz="2400" b="1" dirty="0">
              <a:solidFill>
                <a:schemeClr val="accent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C923-8FDF-9EA5-3AB5-494C120ECE8D}"/>
              </a:ext>
            </a:extLst>
          </p:cNvPr>
          <p:cNvSpPr>
            <a:spLocks noGrp="1"/>
          </p:cNvSpPr>
          <p:nvPr>
            <p:ph type="title"/>
          </p:nvPr>
        </p:nvSpPr>
        <p:spPr>
          <a:xfrm>
            <a:off x="311699" y="274904"/>
            <a:ext cx="8520600" cy="572700"/>
          </a:xfrm>
        </p:spPr>
        <p:txBody>
          <a:bodyPr/>
          <a:lstStyle/>
          <a:p>
            <a:r>
              <a:rPr lang="en-IN" b="1" dirty="0"/>
              <a:t>Year</a:t>
            </a:r>
          </a:p>
        </p:txBody>
      </p:sp>
      <p:sp>
        <p:nvSpPr>
          <p:cNvPr id="4" name="TextBox 3">
            <a:extLst>
              <a:ext uri="{FF2B5EF4-FFF2-40B4-BE49-F238E27FC236}">
                <a16:creationId xmlns:a16="http://schemas.microsoft.com/office/drawing/2014/main" id="{720050A7-679B-2D42-47E0-D0C4531C23B3}"/>
              </a:ext>
            </a:extLst>
          </p:cNvPr>
          <p:cNvSpPr txBox="1"/>
          <p:nvPr/>
        </p:nvSpPr>
        <p:spPr>
          <a:xfrm>
            <a:off x="602511" y="899505"/>
            <a:ext cx="6131442" cy="307777"/>
          </a:xfrm>
          <a:prstGeom prst="rect">
            <a:avLst/>
          </a:prstGeom>
          <a:noFill/>
        </p:spPr>
        <p:txBody>
          <a:bodyPr wrap="square" rtlCol="0">
            <a:spAutoFit/>
          </a:bodyPr>
          <a:lstStyle/>
          <a:p>
            <a:r>
              <a:rPr lang="en-IN" dirty="0">
                <a:solidFill>
                  <a:schemeClr val="accent5">
                    <a:lumMod val="75000"/>
                  </a:schemeClr>
                </a:solidFill>
              </a:rPr>
              <a:t>No of bikes rented in 2017 is less because its started in December 2017</a:t>
            </a:r>
            <a:r>
              <a:rPr lang="en-IN" dirty="0"/>
              <a:t>.</a:t>
            </a:r>
          </a:p>
        </p:txBody>
      </p:sp>
      <p:pic>
        <p:nvPicPr>
          <p:cNvPr id="5122" name="Picture 2">
            <a:extLst>
              <a:ext uri="{FF2B5EF4-FFF2-40B4-BE49-F238E27FC236}">
                <a16:creationId xmlns:a16="http://schemas.microsoft.com/office/drawing/2014/main" id="{47F1A3FC-F1D2-792E-806E-CD884966E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33" y="1325526"/>
            <a:ext cx="7161213" cy="370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6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AFDF-02F8-2ED4-37CE-EFA23D609D73}"/>
              </a:ext>
            </a:extLst>
          </p:cNvPr>
          <p:cNvSpPr>
            <a:spLocks noGrp="1"/>
          </p:cNvSpPr>
          <p:nvPr>
            <p:ph type="title"/>
          </p:nvPr>
        </p:nvSpPr>
        <p:spPr>
          <a:xfrm>
            <a:off x="368407" y="225286"/>
            <a:ext cx="8520600" cy="572700"/>
          </a:xfrm>
        </p:spPr>
        <p:txBody>
          <a:bodyPr/>
          <a:lstStyle/>
          <a:p>
            <a:r>
              <a:rPr lang="en-IN" b="1" dirty="0"/>
              <a:t>Month</a:t>
            </a:r>
          </a:p>
        </p:txBody>
      </p:sp>
      <p:pic>
        <p:nvPicPr>
          <p:cNvPr id="3074" name="Picture 2">
            <a:extLst>
              <a:ext uri="{FF2B5EF4-FFF2-40B4-BE49-F238E27FC236}">
                <a16:creationId xmlns:a16="http://schemas.microsoft.com/office/drawing/2014/main" id="{F3BBE96F-6C6F-4546-7771-BED1EEA6C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860" y="1438275"/>
            <a:ext cx="4867275" cy="3705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4D602C-6A95-6D1D-BCA8-C819ECC246ED}"/>
              </a:ext>
            </a:extLst>
          </p:cNvPr>
          <p:cNvSpPr txBox="1"/>
          <p:nvPr/>
        </p:nvSpPr>
        <p:spPr>
          <a:xfrm>
            <a:off x="758455" y="797986"/>
            <a:ext cx="7173432" cy="523220"/>
          </a:xfrm>
          <a:prstGeom prst="rect">
            <a:avLst/>
          </a:prstGeom>
          <a:noFill/>
        </p:spPr>
        <p:txBody>
          <a:bodyPr wrap="square" rtlCol="0">
            <a:spAutoFit/>
          </a:bodyPr>
          <a:lstStyle/>
          <a:p>
            <a:r>
              <a:rPr lang="en-IN" dirty="0">
                <a:solidFill>
                  <a:schemeClr val="accent5">
                    <a:lumMod val="75000"/>
                  </a:schemeClr>
                </a:solidFill>
              </a:rPr>
              <a:t>Demand for bike was higher in June and July while its demand was lowest in December, January and February.</a:t>
            </a:r>
          </a:p>
        </p:txBody>
      </p:sp>
    </p:spTree>
    <p:extLst>
      <p:ext uri="{BB962C8B-B14F-4D97-AF65-F5344CB8AC3E}">
        <p14:creationId xmlns:p14="http://schemas.microsoft.com/office/powerpoint/2010/main" val="115875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D535-DE97-3FC7-5651-EBBFC2263924}"/>
              </a:ext>
            </a:extLst>
          </p:cNvPr>
          <p:cNvSpPr>
            <a:spLocks noGrp="1"/>
          </p:cNvSpPr>
          <p:nvPr>
            <p:ph type="title"/>
          </p:nvPr>
        </p:nvSpPr>
        <p:spPr>
          <a:xfrm>
            <a:off x="311700" y="126049"/>
            <a:ext cx="8520600" cy="572700"/>
          </a:xfrm>
        </p:spPr>
        <p:txBody>
          <a:bodyPr/>
          <a:lstStyle/>
          <a:p>
            <a:r>
              <a:rPr lang="en-IN" b="1" dirty="0"/>
              <a:t>Day</a:t>
            </a:r>
          </a:p>
        </p:txBody>
      </p:sp>
      <p:pic>
        <p:nvPicPr>
          <p:cNvPr id="6146" name="Picture 2">
            <a:extLst>
              <a:ext uri="{FF2B5EF4-FFF2-40B4-BE49-F238E27FC236}">
                <a16:creationId xmlns:a16="http://schemas.microsoft.com/office/drawing/2014/main" id="{75E29047-9844-E11B-0BFF-6C1C6A9CF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363" y="1113962"/>
            <a:ext cx="7161213" cy="3938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8CF060-A442-B529-6C57-3F329F010224}"/>
              </a:ext>
            </a:extLst>
          </p:cNvPr>
          <p:cNvSpPr txBox="1"/>
          <p:nvPr/>
        </p:nvSpPr>
        <p:spPr>
          <a:xfrm>
            <a:off x="777949" y="752467"/>
            <a:ext cx="6905846" cy="307777"/>
          </a:xfrm>
          <a:prstGeom prst="rect">
            <a:avLst/>
          </a:prstGeom>
          <a:noFill/>
        </p:spPr>
        <p:txBody>
          <a:bodyPr wrap="square" rtlCol="0">
            <a:spAutoFit/>
          </a:bodyPr>
          <a:lstStyle/>
          <a:p>
            <a:r>
              <a:rPr lang="en-IN" dirty="0">
                <a:solidFill>
                  <a:schemeClr val="accent5">
                    <a:lumMod val="75000"/>
                  </a:schemeClr>
                </a:solidFill>
              </a:rPr>
              <a:t>The demand of bike was less on Saturday and Sunday may be because of weekend</a:t>
            </a:r>
            <a:r>
              <a:rPr lang="en-IN" dirty="0"/>
              <a:t>.</a:t>
            </a:r>
          </a:p>
        </p:txBody>
      </p:sp>
    </p:spTree>
    <p:extLst>
      <p:ext uri="{BB962C8B-B14F-4D97-AF65-F5344CB8AC3E}">
        <p14:creationId xmlns:p14="http://schemas.microsoft.com/office/powerpoint/2010/main" val="10833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E33A-30D8-2C92-3C19-811E89701185}"/>
              </a:ext>
            </a:extLst>
          </p:cNvPr>
          <p:cNvSpPr>
            <a:spLocks noGrp="1"/>
          </p:cNvSpPr>
          <p:nvPr>
            <p:ph type="title"/>
          </p:nvPr>
        </p:nvSpPr>
        <p:spPr/>
        <p:txBody>
          <a:bodyPr/>
          <a:lstStyle/>
          <a:p>
            <a:r>
              <a:rPr lang="en-IN" sz="2400" b="1" dirty="0"/>
              <a:t>Average number of bikes rented on each Seasons</a:t>
            </a:r>
          </a:p>
        </p:txBody>
      </p:sp>
      <p:sp>
        <p:nvSpPr>
          <p:cNvPr id="3" name="Text Placeholder 2">
            <a:extLst>
              <a:ext uri="{FF2B5EF4-FFF2-40B4-BE49-F238E27FC236}">
                <a16:creationId xmlns:a16="http://schemas.microsoft.com/office/drawing/2014/main" id="{B8DB67FE-D04D-2780-C8EE-5E75AC59723F}"/>
              </a:ext>
            </a:extLst>
          </p:cNvPr>
          <p:cNvSpPr>
            <a:spLocks noGrp="1"/>
          </p:cNvSpPr>
          <p:nvPr>
            <p:ph type="body" idx="1"/>
          </p:nvPr>
        </p:nvSpPr>
        <p:spPr>
          <a:xfrm>
            <a:off x="169933" y="925647"/>
            <a:ext cx="8520600" cy="4043302"/>
          </a:xfrm>
        </p:spPr>
        <p:txBody>
          <a:bodyPr/>
          <a:lstStyle/>
          <a:p>
            <a:r>
              <a:rPr lang="en-IN" sz="1600" dirty="0">
                <a:solidFill>
                  <a:schemeClr val="accent5">
                    <a:lumMod val="75000"/>
                  </a:schemeClr>
                </a:solidFill>
              </a:rPr>
              <a:t>Average number of bikes rented in Summer – 1034</a:t>
            </a:r>
          </a:p>
          <a:p>
            <a:r>
              <a:rPr lang="en-IN" sz="1600" dirty="0">
                <a:solidFill>
                  <a:schemeClr val="accent5">
                    <a:lumMod val="75000"/>
                  </a:schemeClr>
                </a:solidFill>
              </a:rPr>
              <a:t>Average number of bikes rented in Autumn -820</a:t>
            </a:r>
          </a:p>
          <a:p>
            <a:r>
              <a:rPr lang="en-IN" sz="1600" dirty="0">
                <a:solidFill>
                  <a:schemeClr val="accent5">
                    <a:lumMod val="75000"/>
                  </a:schemeClr>
                </a:solidFill>
              </a:rPr>
              <a:t>Average number of bikes rented in Spring- 730</a:t>
            </a:r>
          </a:p>
          <a:p>
            <a:r>
              <a:rPr lang="en-IN" sz="1600" dirty="0">
                <a:solidFill>
                  <a:schemeClr val="accent5">
                    <a:lumMod val="75000"/>
                  </a:schemeClr>
                </a:solidFill>
              </a:rPr>
              <a:t>Average number of bikes rented in Winter - 226</a:t>
            </a:r>
          </a:p>
          <a:p>
            <a:pPr marL="114300" indent="0">
              <a:buNone/>
            </a:pPr>
            <a:endParaRPr lang="en-IN" dirty="0"/>
          </a:p>
          <a:p>
            <a:pPr marL="114300" indent="0">
              <a:buNone/>
            </a:pPr>
            <a:r>
              <a:rPr lang="en-IN" sz="2400" b="1" dirty="0">
                <a:solidFill>
                  <a:schemeClr val="tx1"/>
                </a:solidFill>
              </a:rPr>
              <a:t>Average number of bikes rented on each Day</a:t>
            </a:r>
          </a:p>
          <a:p>
            <a:pPr marL="114300" indent="0">
              <a:buNone/>
            </a:pPr>
            <a:r>
              <a:rPr lang="en-IN" sz="1600" dirty="0">
                <a:solidFill>
                  <a:schemeClr val="accent5">
                    <a:lumMod val="75000"/>
                  </a:schemeClr>
                </a:solidFill>
              </a:rPr>
              <a:t>     Average number of bikes rented on Monday – 720</a:t>
            </a:r>
          </a:p>
          <a:p>
            <a:pPr marL="114300" indent="0">
              <a:buNone/>
            </a:pPr>
            <a:r>
              <a:rPr lang="en-IN" sz="1600" dirty="0">
                <a:solidFill>
                  <a:schemeClr val="accent5">
                    <a:lumMod val="75000"/>
                  </a:schemeClr>
                </a:solidFill>
              </a:rPr>
              <a:t>     Average number of bikes rented on Tuesday – 678</a:t>
            </a:r>
          </a:p>
          <a:p>
            <a:pPr marL="114300" indent="0">
              <a:buNone/>
            </a:pPr>
            <a:r>
              <a:rPr lang="en-IN" sz="1600" dirty="0">
                <a:solidFill>
                  <a:schemeClr val="accent5">
                    <a:lumMod val="75000"/>
                  </a:schemeClr>
                </a:solidFill>
              </a:rPr>
              <a:t>     Average number of bikes rented on Wednesday – 715</a:t>
            </a:r>
          </a:p>
          <a:p>
            <a:pPr marL="114300" indent="0">
              <a:buNone/>
            </a:pPr>
            <a:r>
              <a:rPr lang="en-IN" sz="1600" dirty="0">
                <a:solidFill>
                  <a:schemeClr val="accent5">
                    <a:lumMod val="75000"/>
                  </a:schemeClr>
                </a:solidFill>
              </a:rPr>
              <a:t>     Average number of bikes rented on Thursday – 744</a:t>
            </a:r>
          </a:p>
          <a:p>
            <a:pPr marL="114300" indent="0">
              <a:buNone/>
            </a:pPr>
            <a:r>
              <a:rPr lang="en-IN" sz="1600" dirty="0">
                <a:solidFill>
                  <a:schemeClr val="accent5">
                    <a:lumMod val="75000"/>
                  </a:schemeClr>
                </a:solidFill>
              </a:rPr>
              <a:t>     Average number of bikes rented on Friday – 734</a:t>
            </a:r>
          </a:p>
          <a:p>
            <a:pPr marL="114300" indent="0">
              <a:buNone/>
            </a:pPr>
            <a:r>
              <a:rPr lang="en-IN" sz="1600" dirty="0">
                <a:solidFill>
                  <a:schemeClr val="accent5">
                    <a:lumMod val="75000"/>
                  </a:schemeClr>
                </a:solidFill>
              </a:rPr>
              <a:t>     Average number of bikes rented on Saturday – 730</a:t>
            </a:r>
          </a:p>
          <a:p>
            <a:pPr marL="114300" indent="0">
              <a:buNone/>
            </a:pPr>
            <a:r>
              <a:rPr lang="en-IN" sz="1600" dirty="0">
                <a:solidFill>
                  <a:schemeClr val="accent5">
                    <a:lumMod val="75000"/>
                  </a:schemeClr>
                </a:solidFill>
              </a:rPr>
              <a:t>     Average number of bikes rented on Sunday – 616</a:t>
            </a:r>
          </a:p>
          <a:p>
            <a:pPr marL="114300" indent="0">
              <a:buNone/>
            </a:pPr>
            <a:endParaRPr lang="en-IN" dirty="0">
              <a:solidFill>
                <a:schemeClr val="accent5">
                  <a:lumMod val="75000"/>
                </a:schemeClr>
              </a:solidFill>
            </a:endParaRPr>
          </a:p>
          <a:p>
            <a:pPr marL="114300" indent="0">
              <a:buNone/>
            </a:pPr>
            <a:endParaRPr lang="en-IN" dirty="0">
              <a:solidFill>
                <a:schemeClr val="accent5">
                  <a:lumMod val="75000"/>
                </a:schemeClr>
              </a:solidFill>
            </a:endParaRPr>
          </a:p>
          <a:p>
            <a:pPr marL="114300" indent="0">
              <a:buNone/>
            </a:pPr>
            <a:endParaRPr lang="en-IN" dirty="0">
              <a:solidFill>
                <a:schemeClr val="accent5">
                  <a:lumMod val="75000"/>
                </a:schemeClr>
              </a:solidFill>
            </a:endParaRPr>
          </a:p>
          <a:p>
            <a:pPr marL="114300" indent="0">
              <a:buNone/>
            </a:pPr>
            <a:endParaRPr lang="en-IN" dirty="0">
              <a:solidFill>
                <a:schemeClr val="accent5">
                  <a:lumMod val="75000"/>
                </a:schemeClr>
              </a:solidFill>
            </a:endParaRPr>
          </a:p>
          <a:p>
            <a:pPr marL="114300" indent="0">
              <a:buNone/>
            </a:pPr>
            <a:endParaRPr lang="en-IN" dirty="0">
              <a:solidFill>
                <a:schemeClr val="tx1"/>
              </a:solidFill>
            </a:endParaRPr>
          </a:p>
        </p:txBody>
      </p:sp>
    </p:spTree>
    <p:extLst>
      <p:ext uri="{BB962C8B-B14F-4D97-AF65-F5344CB8AC3E}">
        <p14:creationId xmlns:p14="http://schemas.microsoft.com/office/powerpoint/2010/main" val="371452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4268-92ED-59B6-FD31-F800267ABCAA}"/>
              </a:ext>
            </a:extLst>
          </p:cNvPr>
          <p:cNvSpPr>
            <a:spLocks noGrp="1"/>
          </p:cNvSpPr>
          <p:nvPr>
            <p:ph type="title"/>
          </p:nvPr>
        </p:nvSpPr>
        <p:spPr>
          <a:xfrm>
            <a:off x="311700" y="267010"/>
            <a:ext cx="8520600" cy="572700"/>
          </a:xfrm>
        </p:spPr>
        <p:txBody>
          <a:bodyPr/>
          <a:lstStyle/>
          <a:p>
            <a:r>
              <a:rPr lang="en-IN" sz="2400" b="1" dirty="0"/>
              <a:t>Average number of bikes rented in each Hour</a:t>
            </a:r>
          </a:p>
        </p:txBody>
      </p:sp>
      <p:graphicFrame>
        <p:nvGraphicFramePr>
          <p:cNvPr id="4" name="Table 4">
            <a:extLst>
              <a:ext uri="{FF2B5EF4-FFF2-40B4-BE49-F238E27FC236}">
                <a16:creationId xmlns:a16="http://schemas.microsoft.com/office/drawing/2014/main" id="{569FC786-19A1-92F5-322D-9163F657C56B}"/>
              </a:ext>
            </a:extLst>
          </p:cNvPr>
          <p:cNvGraphicFramePr>
            <a:graphicFrameLocks noGrp="1"/>
          </p:cNvGraphicFramePr>
          <p:nvPr>
            <p:extLst>
              <p:ext uri="{D42A27DB-BD31-4B8C-83A1-F6EECF244321}">
                <p14:modId xmlns:p14="http://schemas.microsoft.com/office/powerpoint/2010/main" val="1461058773"/>
              </p:ext>
            </p:extLst>
          </p:nvPr>
        </p:nvGraphicFramePr>
        <p:xfrm>
          <a:off x="99048" y="733383"/>
          <a:ext cx="8832300" cy="4282525"/>
        </p:xfrm>
        <a:graphic>
          <a:graphicData uri="http://schemas.openxmlformats.org/drawingml/2006/table">
            <a:tbl>
              <a:tblPr firstRow="1" bandRow="1">
                <a:tableStyleId>{5C22544A-7EE6-4342-B048-85BDC9FD1C3A}</a:tableStyleId>
              </a:tblPr>
              <a:tblGrid>
                <a:gridCol w="4416150">
                  <a:extLst>
                    <a:ext uri="{9D8B030D-6E8A-4147-A177-3AD203B41FA5}">
                      <a16:colId xmlns:a16="http://schemas.microsoft.com/office/drawing/2014/main" val="1647337857"/>
                    </a:ext>
                  </a:extLst>
                </a:gridCol>
                <a:gridCol w="4416150">
                  <a:extLst>
                    <a:ext uri="{9D8B030D-6E8A-4147-A177-3AD203B41FA5}">
                      <a16:colId xmlns:a16="http://schemas.microsoft.com/office/drawing/2014/main" val="2902371356"/>
                    </a:ext>
                  </a:extLst>
                </a:gridCol>
              </a:tblGrid>
              <a:tr h="4282525">
                <a:tc>
                  <a:txBody>
                    <a:bodyPr/>
                    <a:lstStyle/>
                    <a:p>
                      <a:pPr marL="114300" indent="0" algn="l">
                        <a:buNone/>
                      </a:pPr>
                      <a:r>
                        <a:rPr lang="en-IN" sz="1400" dirty="0">
                          <a:solidFill>
                            <a:schemeClr val="accent5">
                              <a:lumMod val="75000"/>
                            </a:schemeClr>
                          </a:solidFill>
                        </a:rPr>
                        <a:t>     </a:t>
                      </a:r>
                    </a:p>
                    <a:p>
                      <a:pPr marL="114300" indent="0" algn="l">
                        <a:buNone/>
                      </a:pPr>
                      <a:endParaRPr lang="en-IN" sz="1400" dirty="0">
                        <a:solidFill>
                          <a:schemeClr val="accent5">
                            <a:lumMod val="75000"/>
                          </a:schemeClr>
                        </a:solidFill>
                      </a:endParaRPr>
                    </a:p>
                    <a:p>
                      <a:pPr marL="114300" indent="0" algn="l">
                        <a:buNone/>
                      </a:pPr>
                      <a:endParaRPr lang="en-IN" sz="1400" dirty="0">
                        <a:solidFill>
                          <a:schemeClr val="accent5">
                            <a:lumMod val="75000"/>
                          </a:schemeClr>
                        </a:solidFill>
                      </a:endParaRPr>
                    </a:p>
                    <a:p>
                      <a:pPr marL="114300" indent="0" algn="l">
                        <a:buNone/>
                      </a:pPr>
                      <a:r>
                        <a:rPr lang="en-IN" sz="1400" dirty="0">
                          <a:solidFill>
                            <a:schemeClr val="accent5">
                              <a:lumMod val="75000"/>
                            </a:schemeClr>
                          </a:solidFill>
                        </a:rPr>
                        <a:t>     Average number of bikes rented on 0 - 541</a:t>
                      </a:r>
                    </a:p>
                    <a:p>
                      <a:pPr marL="114300" indent="0" algn="l">
                        <a:buNone/>
                      </a:pPr>
                      <a:r>
                        <a:rPr lang="en-IN" sz="1400" dirty="0">
                          <a:solidFill>
                            <a:schemeClr val="accent5">
                              <a:lumMod val="75000"/>
                            </a:schemeClr>
                          </a:solidFill>
                        </a:rPr>
                        <a:t>     Average number of bikes rented on 1 - 426</a:t>
                      </a:r>
                    </a:p>
                    <a:p>
                      <a:pPr marL="114300" indent="0" algn="l">
                        <a:buNone/>
                      </a:pPr>
                      <a:r>
                        <a:rPr lang="en-IN" sz="1400" dirty="0">
                          <a:solidFill>
                            <a:schemeClr val="accent5">
                              <a:lumMod val="75000"/>
                            </a:schemeClr>
                          </a:solidFill>
                        </a:rPr>
                        <a:t>     Average number of bikes rented on 2 - 302</a:t>
                      </a:r>
                    </a:p>
                    <a:p>
                      <a:pPr marL="114300" indent="0" algn="l">
                        <a:buNone/>
                      </a:pPr>
                      <a:r>
                        <a:rPr lang="en-IN" sz="1400" dirty="0">
                          <a:solidFill>
                            <a:schemeClr val="accent5">
                              <a:lumMod val="75000"/>
                            </a:schemeClr>
                          </a:solidFill>
                        </a:rPr>
                        <a:t>     Average number of bikes rented on 3  - 203</a:t>
                      </a:r>
                    </a:p>
                    <a:p>
                      <a:pPr marL="114300" indent="0" algn="ctr">
                        <a:buNone/>
                      </a:pPr>
                      <a:r>
                        <a:rPr lang="en-IN" sz="1400" dirty="0">
                          <a:solidFill>
                            <a:schemeClr val="accent5">
                              <a:lumMod val="75000"/>
                            </a:schemeClr>
                          </a:solidFill>
                        </a:rPr>
                        <a:t>Average number of bikes rented on 4 – 133</a:t>
                      </a:r>
                    </a:p>
                    <a:p>
                      <a:pPr marL="114300" indent="0" algn="ctr">
                        <a:buNone/>
                      </a:pPr>
                      <a:r>
                        <a:rPr lang="en-IN" sz="1400" dirty="0">
                          <a:solidFill>
                            <a:schemeClr val="accent5">
                              <a:lumMod val="75000"/>
                            </a:schemeClr>
                          </a:solidFill>
                        </a:rPr>
                        <a:t>Average number of bikes rented on 5 – 139</a:t>
                      </a:r>
                    </a:p>
                    <a:p>
                      <a:pPr marL="114300" indent="0" algn="ctr">
                        <a:buNone/>
                      </a:pPr>
                      <a:r>
                        <a:rPr lang="en-IN" sz="1400" dirty="0">
                          <a:solidFill>
                            <a:schemeClr val="accent5">
                              <a:lumMod val="75000"/>
                            </a:schemeClr>
                          </a:solidFill>
                        </a:rPr>
                        <a:t>Average number of bikes rented on 6 – 288</a:t>
                      </a:r>
                    </a:p>
                    <a:p>
                      <a:pPr marL="114300" indent="0" algn="ctr">
                        <a:buNone/>
                      </a:pPr>
                      <a:r>
                        <a:rPr lang="en-IN" sz="1400" dirty="0">
                          <a:solidFill>
                            <a:schemeClr val="accent5">
                              <a:lumMod val="75000"/>
                            </a:schemeClr>
                          </a:solidFill>
                        </a:rPr>
                        <a:t>Average number of bikes rented on 7 – 606</a:t>
                      </a:r>
                    </a:p>
                    <a:p>
                      <a:pPr marL="114300" indent="0" algn="ctr">
                        <a:buNone/>
                      </a:pPr>
                      <a:r>
                        <a:rPr lang="en-IN" sz="1400" dirty="0">
                          <a:solidFill>
                            <a:schemeClr val="accent5">
                              <a:lumMod val="75000"/>
                            </a:schemeClr>
                          </a:solidFill>
                        </a:rPr>
                        <a:t>Average number of bikes rented on 8 – 1016</a:t>
                      </a:r>
                    </a:p>
                    <a:p>
                      <a:pPr marL="114300" indent="0" algn="ctr">
                        <a:buNone/>
                      </a:pPr>
                      <a:r>
                        <a:rPr lang="en-IN" sz="1400" dirty="0">
                          <a:solidFill>
                            <a:schemeClr val="accent5">
                              <a:lumMod val="75000"/>
                            </a:schemeClr>
                          </a:solidFill>
                        </a:rPr>
                        <a:t>Average number of bikes rented on 9– 646</a:t>
                      </a:r>
                    </a:p>
                    <a:p>
                      <a:pPr marL="114300" indent="0" algn="ctr">
                        <a:buNone/>
                      </a:pPr>
                      <a:r>
                        <a:rPr lang="en-IN" sz="1400" dirty="0">
                          <a:solidFill>
                            <a:schemeClr val="accent5">
                              <a:lumMod val="75000"/>
                            </a:schemeClr>
                          </a:solidFill>
                        </a:rPr>
                        <a:t>Average number of bikes rented on 10 – 528</a:t>
                      </a:r>
                    </a:p>
                    <a:p>
                      <a:pPr marL="114300" indent="0" algn="ctr">
                        <a:buNone/>
                      </a:pPr>
                      <a:r>
                        <a:rPr lang="en-IN" sz="1400" dirty="0">
                          <a:solidFill>
                            <a:schemeClr val="accent5">
                              <a:lumMod val="75000"/>
                            </a:schemeClr>
                          </a:solidFill>
                        </a:rPr>
                        <a:t>Average number of bikes rented on 11 – 601</a:t>
                      </a:r>
                    </a:p>
                    <a:p>
                      <a:pPr marL="114300" indent="0" algn="ctr">
                        <a:buNone/>
                      </a:pPr>
                      <a:endParaRPr lang="en-IN" sz="1400" dirty="0">
                        <a:solidFill>
                          <a:schemeClr val="accent5">
                            <a:lumMod val="75000"/>
                          </a:schemeClr>
                        </a:solidFill>
                      </a:endParaRPr>
                    </a:p>
                    <a:p>
                      <a:endParaRPr lang="en-IN" dirty="0"/>
                    </a:p>
                  </a:txBody>
                  <a:tcPr>
                    <a:solidFill>
                      <a:schemeClr val="bg2"/>
                    </a:solidFill>
                  </a:tcPr>
                </a:tc>
                <a:tc>
                  <a:txBody>
                    <a:bodyPr/>
                    <a:lstStyle/>
                    <a:p>
                      <a:pPr marL="114300" indent="0" algn="l">
                        <a:buNone/>
                      </a:pPr>
                      <a:endParaRPr lang="en-IN" sz="1400" dirty="0">
                        <a:solidFill>
                          <a:schemeClr val="accent5">
                            <a:lumMod val="75000"/>
                          </a:schemeClr>
                        </a:solidFill>
                      </a:endParaRPr>
                    </a:p>
                    <a:p>
                      <a:pPr marL="114300" indent="0" algn="l">
                        <a:buNone/>
                      </a:pPr>
                      <a:endParaRPr lang="en-IN" sz="1400" dirty="0">
                        <a:solidFill>
                          <a:schemeClr val="accent5">
                            <a:lumMod val="75000"/>
                          </a:schemeClr>
                        </a:solidFill>
                      </a:endParaRPr>
                    </a:p>
                    <a:p>
                      <a:pPr marL="114300" indent="0" algn="l">
                        <a:buNone/>
                      </a:pPr>
                      <a:endParaRPr lang="en-IN" sz="1400" dirty="0">
                        <a:solidFill>
                          <a:schemeClr val="accent5">
                            <a:lumMod val="75000"/>
                          </a:schemeClr>
                        </a:solidFill>
                      </a:endParaRPr>
                    </a:p>
                    <a:p>
                      <a:pPr marL="114300" indent="0" algn="l">
                        <a:buNone/>
                      </a:pPr>
                      <a:r>
                        <a:rPr lang="en-IN" sz="1400" dirty="0">
                          <a:solidFill>
                            <a:schemeClr val="accent5">
                              <a:lumMod val="75000"/>
                            </a:schemeClr>
                          </a:solidFill>
                        </a:rPr>
                        <a:t>     Average number of bikes rented on 12 - 699</a:t>
                      </a:r>
                    </a:p>
                    <a:p>
                      <a:pPr marL="114300" indent="0" algn="l">
                        <a:buNone/>
                      </a:pPr>
                      <a:r>
                        <a:rPr lang="en-IN" sz="1400" dirty="0">
                          <a:solidFill>
                            <a:schemeClr val="accent5">
                              <a:lumMod val="75000"/>
                            </a:schemeClr>
                          </a:solidFill>
                        </a:rPr>
                        <a:t>     Average number of bikes rented on 13- 733</a:t>
                      </a:r>
                    </a:p>
                    <a:p>
                      <a:pPr marL="114300" indent="0" algn="l">
                        <a:buNone/>
                      </a:pPr>
                      <a:r>
                        <a:rPr lang="en-IN" sz="1400" dirty="0">
                          <a:solidFill>
                            <a:schemeClr val="accent5">
                              <a:lumMod val="75000"/>
                            </a:schemeClr>
                          </a:solidFill>
                        </a:rPr>
                        <a:t>     Average number of bikes rented on 14 - 759</a:t>
                      </a:r>
                    </a:p>
                    <a:p>
                      <a:pPr marL="114300" indent="0" algn="l">
                        <a:buNone/>
                      </a:pPr>
                      <a:r>
                        <a:rPr lang="en-IN" sz="1400" dirty="0">
                          <a:solidFill>
                            <a:schemeClr val="accent5">
                              <a:lumMod val="75000"/>
                            </a:schemeClr>
                          </a:solidFill>
                        </a:rPr>
                        <a:t>     Average number of bikes rented on 15 - 829</a:t>
                      </a:r>
                    </a:p>
                    <a:p>
                      <a:pPr marL="114300" indent="0" algn="ctr">
                        <a:buNone/>
                      </a:pPr>
                      <a:r>
                        <a:rPr lang="en-IN" sz="1400" dirty="0">
                          <a:solidFill>
                            <a:schemeClr val="accent5">
                              <a:lumMod val="75000"/>
                            </a:schemeClr>
                          </a:solidFill>
                        </a:rPr>
                        <a:t>Average number of bikes rented on 16 – 931</a:t>
                      </a:r>
                    </a:p>
                    <a:p>
                      <a:pPr marL="114300" indent="0" algn="ctr">
                        <a:buNone/>
                      </a:pPr>
                      <a:r>
                        <a:rPr lang="en-IN" sz="1400" dirty="0">
                          <a:solidFill>
                            <a:schemeClr val="accent5">
                              <a:lumMod val="75000"/>
                            </a:schemeClr>
                          </a:solidFill>
                        </a:rPr>
                        <a:t>Average number of bikes rented on 17 – 1138</a:t>
                      </a:r>
                    </a:p>
                    <a:p>
                      <a:pPr marL="114300" indent="0" algn="ctr">
                        <a:buNone/>
                      </a:pPr>
                      <a:r>
                        <a:rPr lang="en-IN" sz="1400" dirty="0">
                          <a:solidFill>
                            <a:schemeClr val="accent5">
                              <a:lumMod val="75000"/>
                            </a:schemeClr>
                          </a:solidFill>
                        </a:rPr>
                        <a:t>Average number of bikes rented on 18 – 1503</a:t>
                      </a:r>
                    </a:p>
                    <a:p>
                      <a:pPr marL="114300" indent="0" algn="ctr">
                        <a:buNone/>
                      </a:pPr>
                      <a:r>
                        <a:rPr lang="en-IN" sz="1400" dirty="0">
                          <a:solidFill>
                            <a:schemeClr val="accent5">
                              <a:lumMod val="75000"/>
                            </a:schemeClr>
                          </a:solidFill>
                        </a:rPr>
                        <a:t>Average number of bikes rented on 19 – 1195</a:t>
                      </a:r>
                    </a:p>
                    <a:p>
                      <a:pPr marL="114300" indent="0" algn="ctr">
                        <a:buNone/>
                      </a:pPr>
                      <a:r>
                        <a:rPr lang="en-IN" sz="1400" dirty="0">
                          <a:solidFill>
                            <a:schemeClr val="accent5">
                              <a:lumMod val="75000"/>
                            </a:schemeClr>
                          </a:solidFill>
                        </a:rPr>
                        <a:t>Average number of bikes rented on 20 – 1069</a:t>
                      </a:r>
                    </a:p>
                    <a:p>
                      <a:pPr marL="114300" indent="0" algn="ctr">
                        <a:buNone/>
                      </a:pPr>
                      <a:r>
                        <a:rPr lang="en-IN" sz="1400" dirty="0">
                          <a:solidFill>
                            <a:schemeClr val="accent5">
                              <a:lumMod val="75000"/>
                            </a:schemeClr>
                          </a:solidFill>
                        </a:rPr>
                        <a:t>Average number of bikes rented on 21– 1031</a:t>
                      </a:r>
                    </a:p>
                    <a:p>
                      <a:pPr marL="114300" indent="0" algn="ctr">
                        <a:buNone/>
                      </a:pPr>
                      <a:r>
                        <a:rPr lang="en-IN" sz="1400" dirty="0">
                          <a:solidFill>
                            <a:schemeClr val="accent5">
                              <a:lumMod val="75000"/>
                            </a:schemeClr>
                          </a:solidFill>
                        </a:rPr>
                        <a:t>Average number of bikes rented on 22 – 923</a:t>
                      </a:r>
                    </a:p>
                    <a:p>
                      <a:pPr marL="114300" indent="0" algn="ctr">
                        <a:buNone/>
                      </a:pPr>
                      <a:r>
                        <a:rPr lang="en-IN" sz="1400" dirty="0">
                          <a:solidFill>
                            <a:schemeClr val="accent5">
                              <a:lumMod val="75000"/>
                            </a:schemeClr>
                          </a:solidFill>
                        </a:rPr>
                        <a:t>Average number of bikes rented on 23 – 671</a:t>
                      </a:r>
                      <a:endParaRPr lang="en-IN" dirty="0"/>
                    </a:p>
                  </a:txBody>
                  <a:tcPr>
                    <a:solidFill>
                      <a:schemeClr val="bg2"/>
                    </a:solidFill>
                  </a:tcPr>
                </a:tc>
                <a:extLst>
                  <a:ext uri="{0D108BD9-81ED-4DB2-BD59-A6C34878D82A}">
                    <a16:rowId xmlns:a16="http://schemas.microsoft.com/office/drawing/2014/main" val="1840144871"/>
                  </a:ext>
                </a:extLst>
              </a:tr>
            </a:tbl>
          </a:graphicData>
        </a:graphic>
      </p:graphicFrame>
    </p:spTree>
    <p:extLst>
      <p:ext uri="{BB962C8B-B14F-4D97-AF65-F5344CB8AC3E}">
        <p14:creationId xmlns:p14="http://schemas.microsoft.com/office/powerpoint/2010/main" val="104912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192E-E420-33C3-5246-C2E1F0C6CEC4}"/>
              </a:ext>
            </a:extLst>
          </p:cNvPr>
          <p:cNvSpPr>
            <a:spLocks noGrp="1"/>
          </p:cNvSpPr>
          <p:nvPr>
            <p:ph type="title"/>
          </p:nvPr>
        </p:nvSpPr>
        <p:spPr>
          <a:xfrm>
            <a:off x="240816" y="324522"/>
            <a:ext cx="8520600" cy="572700"/>
          </a:xfrm>
        </p:spPr>
        <p:txBody>
          <a:bodyPr/>
          <a:lstStyle/>
          <a:p>
            <a:r>
              <a:rPr lang="en-IN" sz="2400" b="1" dirty="0"/>
              <a:t>Relationship b/w Rented bike count and other Features</a:t>
            </a:r>
          </a:p>
        </p:txBody>
      </p:sp>
      <p:pic>
        <p:nvPicPr>
          <p:cNvPr id="7170" name="Picture 2">
            <a:extLst>
              <a:ext uri="{FF2B5EF4-FFF2-40B4-BE49-F238E27FC236}">
                <a16:creationId xmlns:a16="http://schemas.microsoft.com/office/drawing/2014/main" id="{8B2005AB-AD1F-65B1-5ECA-3C10A8DF0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62" y="1864242"/>
            <a:ext cx="3657599" cy="28182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E239768-A935-2B63-133E-D391A3C99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116" y="1864241"/>
            <a:ext cx="4061639" cy="28182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C17D2A-2127-DB99-4686-98053C845690}"/>
              </a:ext>
            </a:extLst>
          </p:cNvPr>
          <p:cNvSpPr txBox="1"/>
          <p:nvPr/>
        </p:nvSpPr>
        <p:spPr>
          <a:xfrm>
            <a:off x="623777" y="897222"/>
            <a:ext cx="7357730" cy="738664"/>
          </a:xfrm>
          <a:prstGeom prst="rect">
            <a:avLst/>
          </a:prstGeom>
          <a:noFill/>
        </p:spPr>
        <p:txBody>
          <a:bodyPr wrap="square" rtlCol="0">
            <a:spAutoFit/>
          </a:bodyPr>
          <a:lstStyle/>
          <a:p>
            <a:r>
              <a:rPr lang="en-IN" dirty="0">
                <a:solidFill>
                  <a:schemeClr val="accent5">
                    <a:lumMod val="75000"/>
                  </a:schemeClr>
                </a:solidFill>
              </a:rPr>
              <a:t>We can see Temperature has positive linear relation with Rented bike count means the demand of bike increasing as the temperature increases also if temperature increases after a certain point the demand of bike decreases, Humidity has slightly negative linear relation. </a:t>
            </a:r>
          </a:p>
        </p:txBody>
      </p:sp>
    </p:spTree>
    <p:extLst>
      <p:ext uri="{BB962C8B-B14F-4D97-AF65-F5344CB8AC3E}">
        <p14:creationId xmlns:p14="http://schemas.microsoft.com/office/powerpoint/2010/main" val="405402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9EBC-5ACA-8E05-530B-91BB878CFEE2}"/>
              </a:ext>
            </a:extLst>
          </p:cNvPr>
          <p:cNvSpPr>
            <a:spLocks noGrp="1"/>
          </p:cNvSpPr>
          <p:nvPr>
            <p:ph type="title"/>
          </p:nvPr>
        </p:nvSpPr>
        <p:spPr/>
        <p:txBody>
          <a:bodyPr/>
          <a:lstStyle/>
          <a:p>
            <a:r>
              <a:rPr lang="en-IN" sz="2400" b="1" dirty="0"/>
              <a:t>Relationship b/w Rented bike count and other Features</a:t>
            </a:r>
          </a:p>
        </p:txBody>
      </p:sp>
      <p:pic>
        <p:nvPicPr>
          <p:cNvPr id="8196" name="Picture 4">
            <a:extLst>
              <a:ext uri="{FF2B5EF4-FFF2-40B4-BE49-F238E27FC236}">
                <a16:creationId xmlns:a16="http://schemas.microsoft.com/office/drawing/2014/main" id="{F5A1F019-FB60-9164-8E7D-AFB57AFA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69" y="1821934"/>
            <a:ext cx="3762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BC7524B-23BA-006F-E87C-95E96927F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380" y="1821934"/>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8F5B68-8CA2-A4C3-6A4F-B699F45CDD66}"/>
              </a:ext>
            </a:extLst>
          </p:cNvPr>
          <p:cNvSpPr txBox="1"/>
          <p:nvPr/>
        </p:nvSpPr>
        <p:spPr>
          <a:xfrm>
            <a:off x="659219" y="1047434"/>
            <a:ext cx="6648893" cy="307777"/>
          </a:xfrm>
          <a:prstGeom prst="rect">
            <a:avLst/>
          </a:prstGeom>
          <a:noFill/>
        </p:spPr>
        <p:txBody>
          <a:bodyPr wrap="square" rtlCol="0">
            <a:spAutoFit/>
          </a:bodyPr>
          <a:lstStyle/>
          <a:p>
            <a:r>
              <a:rPr lang="en-IN" dirty="0">
                <a:solidFill>
                  <a:schemeClr val="accent5">
                    <a:lumMod val="75000"/>
                  </a:schemeClr>
                </a:solidFill>
              </a:rPr>
              <a:t>Wind speed and Visibility both has positive linear relation with Rented Bike Count.</a:t>
            </a:r>
          </a:p>
        </p:txBody>
      </p:sp>
    </p:spTree>
    <p:extLst>
      <p:ext uri="{BB962C8B-B14F-4D97-AF65-F5344CB8AC3E}">
        <p14:creationId xmlns:p14="http://schemas.microsoft.com/office/powerpoint/2010/main" val="425601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BEE4-1CCD-CAA4-2A72-71B3798006BF}"/>
              </a:ext>
            </a:extLst>
          </p:cNvPr>
          <p:cNvSpPr>
            <a:spLocks noGrp="1"/>
          </p:cNvSpPr>
          <p:nvPr>
            <p:ph type="title"/>
          </p:nvPr>
        </p:nvSpPr>
        <p:spPr/>
        <p:txBody>
          <a:bodyPr/>
          <a:lstStyle/>
          <a:p>
            <a:r>
              <a:rPr lang="en-IN" sz="2400" b="1" dirty="0"/>
              <a:t>Relationship b/w Rented bike count and other Features</a:t>
            </a:r>
          </a:p>
        </p:txBody>
      </p:sp>
      <p:pic>
        <p:nvPicPr>
          <p:cNvPr id="10242" name="Picture 2">
            <a:extLst>
              <a:ext uri="{FF2B5EF4-FFF2-40B4-BE49-F238E27FC236}">
                <a16:creationId xmlns:a16="http://schemas.microsoft.com/office/drawing/2014/main" id="{4D3E5BC4-B782-B01D-BF06-72CEE7651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2050525"/>
            <a:ext cx="39528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C298CF7-138F-3CAC-AD30-26BA92861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436" y="2050525"/>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5D66B5-D705-07E7-3E7D-019833986ECD}"/>
              </a:ext>
            </a:extLst>
          </p:cNvPr>
          <p:cNvSpPr txBox="1"/>
          <p:nvPr/>
        </p:nvSpPr>
        <p:spPr>
          <a:xfrm>
            <a:off x="694659" y="1126981"/>
            <a:ext cx="6861545" cy="523220"/>
          </a:xfrm>
          <a:prstGeom prst="rect">
            <a:avLst/>
          </a:prstGeom>
          <a:noFill/>
        </p:spPr>
        <p:txBody>
          <a:bodyPr wrap="square" rtlCol="0">
            <a:spAutoFit/>
          </a:bodyPr>
          <a:lstStyle/>
          <a:p>
            <a:r>
              <a:rPr lang="en-IN" dirty="0">
                <a:solidFill>
                  <a:schemeClr val="accent5">
                    <a:lumMod val="75000"/>
                  </a:schemeClr>
                </a:solidFill>
              </a:rPr>
              <a:t>Dew point temperature and Solar Radiation both has positive linear relation with Rented Bike Count</a:t>
            </a:r>
          </a:p>
        </p:txBody>
      </p:sp>
    </p:spTree>
    <p:extLst>
      <p:ext uri="{BB962C8B-B14F-4D97-AF65-F5344CB8AC3E}">
        <p14:creationId xmlns:p14="http://schemas.microsoft.com/office/powerpoint/2010/main" val="415615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2DBD-0BE5-2D60-4CDA-51606FEDDA3B}"/>
              </a:ext>
            </a:extLst>
          </p:cNvPr>
          <p:cNvSpPr>
            <a:spLocks noGrp="1"/>
          </p:cNvSpPr>
          <p:nvPr>
            <p:ph type="title"/>
          </p:nvPr>
        </p:nvSpPr>
        <p:spPr>
          <a:xfrm>
            <a:off x="311700" y="352876"/>
            <a:ext cx="8520600" cy="572700"/>
          </a:xfrm>
        </p:spPr>
        <p:txBody>
          <a:bodyPr/>
          <a:lstStyle/>
          <a:p>
            <a:r>
              <a:rPr lang="en-IN" sz="2400" b="1" dirty="0"/>
              <a:t>Relationship b/w Rented bike count and other Features</a:t>
            </a:r>
          </a:p>
        </p:txBody>
      </p:sp>
      <p:pic>
        <p:nvPicPr>
          <p:cNvPr id="12290" name="Picture 2">
            <a:extLst>
              <a:ext uri="{FF2B5EF4-FFF2-40B4-BE49-F238E27FC236}">
                <a16:creationId xmlns:a16="http://schemas.microsoft.com/office/drawing/2014/main" id="{28B70CC8-E75E-1EA5-FFE3-5E043F20F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2142674"/>
            <a:ext cx="3762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5C65171-0A4F-D53E-36B8-03CF65B2C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263" y="2142674"/>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8F938-7152-27B8-580A-5210E7754179}"/>
              </a:ext>
            </a:extLst>
          </p:cNvPr>
          <p:cNvSpPr txBox="1"/>
          <p:nvPr/>
        </p:nvSpPr>
        <p:spPr>
          <a:xfrm>
            <a:off x="815163" y="1034902"/>
            <a:ext cx="7251404" cy="523220"/>
          </a:xfrm>
          <a:prstGeom prst="rect">
            <a:avLst/>
          </a:prstGeom>
          <a:noFill/>
        </p:spPr>
        <p:txBody>
          <a:bodyPr wrap="square" rtlCol="0">
            <a:spAutoFit/>
          </a:bodyPr>
          <a:lstStyle/>
          <a:p>
            <a:r>
              <a:rPr lang="en-IN" dirty="0">
                <a:solidFill>
                  <a:schemeClr val="accent5">
                    <a:lumMod val="75000"/>
                  </a:schemeClr>
                </a:solidFill>
              </a:rPr>
              <a:t>We can see Rainfall and Snowfall both has negative linear relation with Rented bike count means the demand of bike is very low if the rainfall or snowfall starts</a:t>
            </a:r>
            <a:r>
              <a:rPr lang="en-IN" dirty="0"/>
              <a:t>.</a:t>
            </a:r>
          </a:p>
        </p:txBody>
      </p:sp>
    </p:spTree>
    <p:extLst>
      <p:ext uri="{BB962C8B-B14F-4D97-AF65-F5344CB8AC3E}">
        <p14:creationId xmlns:p14="http://schemas.microsoft.com/office/powerpoint/2010/main" val="3184431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714E-9A6A-BE91-EE35-0CA5304E2AD1}"/>
              </a:ext>
            </a:extLst>
          </p:cNvPr>
          <p:cNvSpPr>
            <a:spLocks noGrp="1"/>
          </p:cNvSpPr>
          <p:nvPr>
            <p:ph type="title"/>
          </p:nvPr>
        </p:nvSpPr>
        <p:spPr>
          <a:xfrm>
            <a:off x="311700" y="225286"/>
            <a:ext cx="8520600" cy="572700"/>
          </a:xfrm>
        </p:spPr>
        <p:txBody>
          <a:bodyPr/>
          <a:lstStyle/>
          <a:p>
            <a:r>
              <a:rPr lang="en-IN" sz="2400" b="1" dirty="0"/>
              <a:t>Rented Bike Count Distribution</a:t>
            </a:r>
          </a:p>
        </p:txBody>
      </p:sp>
      <p:pic>
        <p:nvPicPr>
          <p:cNvPr id="7170" name="Picture 2">
            <a:extLst>
              <a:ext uri="{FF2B5EF4-FFF2-40B4-BE49-F238E27FC236}">
                <a16:creationId xmlns:a16="http://schemas.microsoft.com/office/drawing/2014/main" id="{42D6A843-378C-EC35-7861-71F0A25D3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78" y="1360967"/>
            <a:ext cx="3858069" cy="36564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C241EC8-4747-CA4A-671C-9605B5FDA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60967"/>
            <a:ext cx="4146698" cy="3557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4385EB-AC0C-5966-F623-ADFB5925E87B}"/>
              </a:ext>
            </a:extLst>
          </p:cNvPr>
          <p:cNvSpPr txBox="1"/>
          <p:nvPr/>
        </p:nvSpPr>
        <p:spPr>
          <a:xfrm>
            <a:off x="652130" y="797986"/>
            <a:ext cx="6882810" cy="307777"/>
          </a:xfrm>
          <a:prstGeom prst="rect">
            <a:avLst/>
          </a:prstGeom>
          <a:noFill/>
        </p:spPr>
        <p:txBody>
          <a:bodyPr wrap="square" rtlCol="0">
            <a:spAutoFit/>
          </a:bodyPr>
          <a:lstStyle/>
          <a:p>
            <a:r>
              <a:rPr lang="en-IN" dirty="0">
                <a:solidFill>
                  <a:schemeClr val="accent5">
                    <a:lumMod val="75000"/>
                  </a:schemeClr>
                </a:solidFill>
              </a:rPr>
              <a:t>Rightly skewed distribution changes to normal distribution to some extent using sqrt.</a:t>
            </a:r>
          </a:p>
        </p:txBody>
      </p:sp>
    </p:spTree>
    <p:extLst>
      <p:ext uri="{BB962C8B-B14F-4D97-AF65-F5344CB8AC3E}">
        <p14:creationId xmlns:p14="http://schemas.microsoft.com/office/powerpoint/2010/main" val="127145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itle 4">
            <a:extLst>
              <a:ext uri="{FF2B5EF4-FFF2-40B4-BE49-F238E27FC236}">
                <a16:creationId xmlns:a16="http://schemas.microsoft.com/office/drawing/2014/main" id="{A14E4491-7EDF-3CBF-C363-592EE7C034A2}"/>
              </a:ext>
            </a:extLst>
          </p:cNvPr>
          <p:cNvSpPr>
            <a:spLocks noGrp="1"/>
          </p:cNvSpPr>
          <p:nvPr>
            <p:ph type="ctrTitle"/>
          </p:nvPr>
        </p:nvSpPr>
        <p:spPr>
          <a:xfrm>
            <a:off x="191206" y="163330"/>
            <a:ext cx="8520600" cy="573862"/>
          </a:xfrm>
        </p:spPr>
        <p:txBody>
          <a:bodyPr/>
          <a:lstStyle/>
          <a:p>
            <a:pPr algn="l"/>
            <a:r>
              <a:rPr lang="en-IN" sz="3200" b="1" dirty="0"/>
              <a:t>Content</a:t>
            </a:r>
          </a:p>
        </p:txBody>
      </p:sp>
      <p:sp>
        <p:nvSpPr>
          <p:cNvPr id="7" name="TextBox 6">
            <a:extLst>
              <a:ext uri="{FF2B5EF4-FFF2-40B4-BE49-F238E27FC236}">
                <a16:creationId xmlns:a16="http://schemas.microsoft.com/office/drawing/2014/main" id="{E27DF8CC-975F-2790-D67F-EF38846EAB18}"/>
              </a:ext>
            </a:extLst>
          </p:cNvPr>
          <p:cNvSpPr txBox="1"/>
          <p:nvPr/>
        </p:nvSpPr>
        <p:spPr>
          <a:xfrm>
            <a:off x="279990" y="807235"/>
            <a:ext cx="8584019" cy="4001095"/>
          </a:xfrm>
          <a:prstGeom prst="rect">
            <a:avLst/>
          </a:prstGeom>
          <a:noFill/>
        </p:spPr>
        <p:txBody>
          <a:bodyPr wrap="square" rtlCol="0">
            <a:spAutoFit/>
          </a:bodyPr>
          <a:lstStyle/>
          <a:p>
            <a:pPr marL="457200" indent="-457200">
              <a:buAutoNum type="arabicPeriod"/>
            </a:pPr>
            <a:r>
              <a:rPr lang="en-IN" sz="2000" b="1" dirty="0">
                <a:solidFill>
                  <a:schemeClr val="tx1"/>
                </a:solidFill>
              </a:rPr>
              <a:t>Wrangling the data</a:t>
            </a:r>
          </a:p>
          <a:p>
            <a:endParaRPr lang="en-IN" sz="2000" dirty="0">
              <a:solidFill>
                <a:schemeClr val="tx1"/>
              </a:solidFill>
            </a:endParaRPr>
          </a:p>
          <a:p>
            <a:pPr marL="342900" indent="-342900">
              <a:buFont typeface="Arial" panose="020B0604020202020204" pitchFamily="34" charset="0"/>
              <a:buChar char="•"/>
            </a:pPr>
            <a:r>
              <a:rPr lang="en-IN" sz="1600" dirty="0">
                <a:solidFill>
                  <a:schemeClr val="accent2"/>
                </a:solidFill>
              </a:rPr>
              <a:t>Dealing with special characters in the dataset</a:t>
            </a:r>
          </a:p>
          <a:p>
            <a:pPr marL="342900" indent="-342900">
              <a:buFont typeface="Arial" panose="020B0604020202020204" pitchFamily="34" charset="0"/>
              <a:buChar char="•"/>
            </a:pPr>
            <a:r>
              <a:rPr lang="en-IN" sz="1600" dirty="0">
                <a:solidFill>
                  <a:schemeClr val="accent2"/>
                </a:solidFill>
              </a:rPr>
              <a:t>Checked for null and duplicate values</a:t>
            </a:r>
          </a:p>
          <a:p>
            <a:pPr marL="342900" indent="-342900">
              <a:buFont typeface="Arial" panose="020B0604020202020204" pitchFamily="34" charset="0"/>
              <a:buChar char="•"/>
            </a:pPr>
            <a:r>
              <a:rPr lang="en-IN" sz="1600" dirty="0">
                <a:solidFill>
                  <a:schemeClr val="accent2"/>
                </a:solidFill>
              </a:rPr>
              <a:t>Converting column from datetime to object</a:t>
            </a:r>
          </a:p>
          <a:p>
            <a:pPr marL="342900" indent="-342900">
              <a:buFont typeface="Arial" panose="020B0604020202020204" pitchFamily="34" charset="0"/>
              <a:buChar char="•"/>
            </a:pPr>
            <a:r>
              <a:rPr lang="en-IN" sz="1600" dirty="0">
                <a:solidFill>
                  <a:schemeClr val="accent2"/>
                </a:solidFill>
              </a:rPr>
              <a:t>Extracting months and days from date</a:t>
            </a:r>
          </a:p>
          <a:p>
            <a:pPr marL="342900" indent="-342900">
              <a:buFont typeface="Arial" panose="020B0604020202020204" pitchFamily="34" charset="0"/>
              <a:buChar char="•"/>
            </a:pPr>
            <a:r>
              <a:rPr lang="en-IN" sz="1600" dirty="0">
                <a:solidFill>
                  <a:schemeClr val="accent2"/>
                </a:solidFill>
              </a:rPr>
              <a:t>Creating dummies for some columns</a:t>
            </a:r>
          </a:p>
          <a:p>
            <a:pPr marL="342900" indent="-342900">
              <a:buFont typeface="Arial" panose="020B0604020202020204" pitchFamily="34" charset="0"/>
              <a:buChar char="•"/>
            </a:pPr>
            <a:r>
              <a:rPr lang="en-IN" sz="1600" dirty="0">
                <a:solidFill>
                  <a:schemeClr val="accent2"/>
                </a:solidFill>
              </a:rPr>
              <a:t>Checking distribution of data in rented bike count using skewness</a:t>
            </a:r>
          </a:p>
          <a:p>
            <a:pPr marL="342900" indent="-342900">
              <a:buFont typeface="Arial" panose="020B0604020202020204" pitchFamily="34" charset="0"/>
              <a:buChar char="•"/>
            </a:pPr>
            <a:r>
              <a:rPr lang="en-IN" sz="1600" dirty="0">
                <a:solidFill>
                  <a:schemeClr val="accent2"/>
                </a:solidFill>
              </a:rPr>
              <a:t>Checking distribution of other features using skewness</a:t>
            </a:r>
          </a:p>
          <a:p>
            <a:pPr marL="342900" indent="-342900">
              <a:buFont typeface="Arial" panose="020B0604020202020204" pitchFamily="34" charset="0"/>
              <a:buChar char="•"/>
            </a:pPr>
            <a:endParaRPr lang="en-IN" sz="1600" dirty="0">
              <a:solidFill>
                <a:schemeClr val="accent2"/>
              </a:solidFill>
            </a:endParaRPr>
          </a:p>
          <a:p>
            <a:pPr marL="342900" indent="-342900">
              <a:buFont typeface="Arial" panose="020B0604020202020204" pitchFamily="34" charset="0"/>
              <a:buChar char="•"/>
            </a:pPr>
            <a:endParaRPr lang="en-IN" sz="1600" dirty="0">
              <a:solidFill>
                <a:schemeClr val="accent2"/>
              </a:solidFill>
            </a:endParaRPr>
          </a:p>
          <a:p>
            <a:pPr marL="342900" indent="-342900">
              <a:buFont typeface="Arial" panose="020B0604020202020204" pitchFamily="34" charset="0"/>
              <a:buChar char="•"/>
            </a:pPr>
            <a:endParaRPr lang="en-IN" sz="1600" dirty="0">
              <a:solidFill>
                <a:schemeClr val="accent2"/>
              </a:solidFill>
            </a:endParaRPr>
          </a:p>
          <a:p>
            <a:r>
              <a:rPr lang="en-IN" sz="1600" dirty="0">
                <a:solidFill>
                  <a:schemeClr val="accent2"/>
                </a:solidFill>
              </a:rPr>
              <a:t>2.    </a:t>
            </a:r>
            <a:r>
              <a:rPr lang="en-IN" sz="2000" b="1" dirty="0">
                <a:solidFill>
                  <a:schemeClr val="tx1"/>
                </a:solidFill>
              </a:rPr>
              <a:t>Implementing Regression Techniques</a:t>
            </a:r>
          </a:p>
          <a:p>
            <a:endParaRPr lang="en-IN" sz="2000" dirty="0">
              <a:solidFill>
                <a:schemeClr val="tx1"/>
              </a:solidFill>
            </a:endParaRPr>
          </a:p>
          <a:p>
            <a:pPr marL="342900" indent="-342900">
              <a:buFont typeface="Arial" panose="020B0604020202020204" pitchFamily="34" charset="0"/>
              <a:buChar char="•"/>
            </a:pPr>
            <a:endParaRPr lang="en-IN"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BDAB-D4BA-0163-39A1-33997A9F983B}"/>
              </a:ext>
            </a:extLst>
          </p:cNvPr>
          <p:cNvSpPr>
            <a:spLocks noGrp="1"/>
          </p:cNvSpPr>
          <p:nvPr>
            <p:ph type="title"/>
          </p:nvPr>
        </p:nvSpPr>
        <p:spPr>
          <a:xfrm>
            <a:off x="311700" y="153596"/>
            <a:ext cx="8520600" cy="572700"/>
          </a:xfrm>
        </p:spPr>
        <p:txBody>
          <a:bodyPr/>
          <a:lstStyle/>
          <a:p>
            <a:r>
              <a:rPr lang="en-IN" b="1" dirty="0"/>
              <a:t>Distribution in Independent Features</a:t>
            </a:r>
          </a:p>
        </p:txBody>
      </p:sp>
      <p:pic>
        <p:nvPicPr>
          <p:cNvPr id="8196" name="Picture 4">
            <a:extLst>
              <a:ext uri="{FF2B5EF4-FFF2-40B4-BE49-F238E27FC236}">
                <a16:creationId xmlns:a16="http://schemas.microsoft.com/office/drawing/2014/main" id="{CC129DA5-753E-4133-C5C0-6A8216A32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233" y="669852"/>
            <a:ext cx="3728371" cy="214368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59DA7C3-8675-6190-9846-132B49189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09" y="669853"/>
            <a:ext cx="3643424" cy="21436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F7E0335-F86A-E399-798C-5C08A5976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58" y="2893156"/>
            <a:ext cx="3571875" cy="21970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83136AA-A9BF-70C5-68B3-BB91A97DC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9905" y="2839827"/>
            <a:ext cx="3629025" cy="225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26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A916-68FD-EAC6-A4AA-7BAB2DA56F46}"/>
              </a:ext>
            </a:extLst>
          </p:cNvPr>
          <p:cNvSpPr>
            <a:spLocks noGrp="1"/>
          </p:cNvSpPr>
          <p:nvPr>
            <p:ph type="title"/>
          </p:nvPr>
        </p:nvSpPr>
        <p:spPr>
          <a:xfrm>
            <a:off x="311700" y="184772"/>
            <a:ext cx="8520600" cy="572700"/>
          </a:xfrm>
        </p:spPr>
        <p:txBody>
          <a:bodyPr/>
          <a:lstStyle/>
          <a:p>
            <a:r>
              <a:rPr lang="en-IN" b="1" dirty="0"/>
              <a:t>Distribution in Independent Features</a:t>
            </a:r>
          </a:p>
        </p:txBody>
      </p:sp>
      <p:pic>
        <p:nvPicPr>
          <p:cNvPr id="10244" name="Picture 4">
            <a:extLst>
              <a:ext uri="{FF2B5EF4-FFF2-40B4-BE49-F238E27FC236}">
                <a16:creationId xmlns:a16="http://schemas.microsoft.com/office/drawing/2014/main" id="{42F2F5A4-2CB3-1D00-913E-07961A90F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76" y="674370"/>
            <a:ext cx="3619500" cy="222357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C4320A06-44BB-C17A-B8C8-05D9F0860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931" y="674369"/>
            <a:ext cx="3629025" cy="22235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4EE5DA7B-211A-A57D-BF4E-D104ED34B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1" y="2897943"/>
            <a:ext cx="3685576" cy="2223575"/>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AA715DAA-E9FB-4DE1-12B0-25629363E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9930" y="2802545"/>
            <a:ext cx="3629025" cy="231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331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B58-6625-7B68-A122-2FAB2A7E7C00}"/>
              </a:ext>
            </a:extLst>
          </p:cNvPr>
          <p:cNvSpPr>
            <a:spLocks noGrp="1"/>
          </p:cNvSpPr>
          <p:nvPr>
            <p:ph type="title"/>
          </p:nvPr>
        </p:nvSpPr>
        <p:spPr>
          <a:xfrm>
            <a:off x="311700" y="159428"/>
            <a:ext cx="8520600" cy="572700"/>
          </a:xfrm>
        </p:spPr>
        <p:txBody>
          <a:bodyPr/>
          <a:lstStyle/>
          <a:p>
            <a:r>
              <a:rPr lang="en-IN" dirty="0"/>
              <a:t>Heatmap to find Multicollinearity</a:t>
            </a:r>
          </a:p>
        </p:txBody>
      </p:sp>
      <p:pic>
        <p:nvPicPr>
          <p:cNvPr id="4" name="Picture 3">
            <a:extLst>
              <a:ext uri="{FF2B5EF4-FFF2-40B4-BE49-F238E27FC236}">
                <a16:creationId xmlns:a16="http://schemas.microsoft.com/office/drawing/2014/main" id="{03F18437-610F-86AF-3561-D2F81EE4B417}"/>
              </a:ext>
            </a:extLst>
          </p:cNvPr>
          <p:cNvPicPr>
            <a:picLocks noChangeAspect="1"/>
          </p:cNvPicPr>
          <p:nvPr/>
        </p:nvPicPr>
        <p:blipFill>
          <a:blip r:embed="rId2"/>
          <a:stretch>
            <a:fillRect/>
          </a:stretch>
        </p:blipFill>
        <p:spPr>
          <a:xfrm>
            <a:off x="1089430" y="801859"/>
            <a:ext cx="6707007" cy="4341641"/>
          </a:xfrm>
          <a:prstGeom prst="rect">
            <a:avLst/>
          </a:prstGeom>
        </p:spPr>
      </p:pic>
    </p:spTree>
    <p:extLst>
      <p:ext uri="{BB962C8B-B14F-4D97-AF65-F5344CB8AC3E}">
        <p14:creationId xmlns:p14="http://schemas.microsoft.com/office/powerpoint/2010/main" val="363880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4DBC-4CE2-270C-C6E6-D19155A009DF}"/>
              </a:ext>
            </a:extLst>
          </p:cNvPr>
          <p:cNvSpPr>
            <a:spLocks noGrp="1"/>
          </p:cNvSpPr>
          <p:nvPr>
            <p:ph type="title"/>
          </p:nvPr>
        </p:nvSpPr>
        <p:spPr>
          <a:xfrm>
            <a:off x="311700" y="184638"/>
            <a:ext cx="8520600" cy="572700"/>
          </a:xfrm>
        </p:spPr>
        <p:txBody>
          <a:bodyPr/>
          <a:lstStyle/>
          <a:p>
            <a:r>
              <a:rPr lang="en-IN" b="1" dirty="0"/>
              <a:t>Regressions</a:t>
            </a:r>
          </a:p>
        </p:txBody>
      </p:sp>
      <p:sp>
        <p:nvSpPr>
          <p:cNvPr id="3" name="Text Placeholder 2">
            <a:extLst>
              <a:ext uri="{FF2B5EF4-FFF2-40B4-BE49-F238E27FC236}">
                <a16:creationId xmlns:a16="http://schemas.microsoft.com/office/drawing/2014/main" id="{3DCACB0F-8755-F0B8-5847-86495D6E389A}"/>
              </a:ext>
            </a:extLst>
          </p:cNvPr>
          <p:cNvSpPr>
            <a:spLocks noGrp="1"/>
          </p:cNvSpPr>
          <p:nvPr>
            <p:ph type="body" idx="1"/>
          </p:nvPr>
        </p:nvSpPr>
        <p:spPr>
          <a:xfrm>
            <a:off x="496791" y="722170"/>
            <a:ext cx="8520600" cy="4421330"/>
          </a:xfrm>
        </p:spPr>
        <p:txBody>
          <a:bodyPr/>
          <a:lstStyle/>
          <a:p>
            <a:pPr marL="114300" indent="0">
              <a:buNone/>
            </a:pPr>
            <a:r>
              <a:rPr lang="en-IN" sz="2000" b="1" dirty="0">
                <a:solidFill>
                  <a:srgbClr val="FF0000"/>
                </a:solidFill>
              </a:rPr>
              <a:t>Accuracies by different algorithms –</a:t>
            </a:r>
          </a:p>
          <a:p>
            <a:pPr marL="114300" indent="0">
              <a:buNone/>
            </a:pPr>
            <a:endParaRPr lang="en-IN" b="1" dirty="0">
              <a:solidFill>
                <a:srgbClr val="FF0000"/>
              </a:solidFill>
            </a:endParaRPr>
          </a:p>
          <a:p>
            <a:pPr marL="114300" indent="0">
              <a:buClrTx/>
              <a:buNone/>
            </a:pPr>
            <a:endParaRPr lang="en-IN" b="1" dirty="0">
              <a:solidFill>
                <a:schemeClr val="accent5">
                  <a:lumMod val="75000"/>
                </a:schemeClr>
              </a:solidFill>
            </a:endParaRPr>
          </a:p>
          <a:p>
            <a:pPr>
              <a:buClrTx/>
              <a:buFont typeface="Wingdings" panose="05000000000000000000" pitchFamily="2" charset="2"/>
              <a:buChar char="§"/>
            </a:pPr>
            <a:endParaRPr lang="en-IN" b="1" dirty="0">
              <a:solidFill>
                <a:schemeClr val="accent5">
                  <a:lumMod val="75000"/>
                </a:schemeClr>
              </a:solidFill>
            </a:endParaRPr>
          </a:p>
          <a:p>
            <a:pPr>
              <a:buClrTx/>
              <a:buFont typeface="Wingdings" panose="05000000000000000000" pitchFamily="2" charset="2"/>
              <a:buChar char="§"/>
            </a:pPr>
            <a:endParaRPr lang="en-IN" b="1" dirty="0">
              <a:solidFill>
                <a:schemeClr val="accent5">
                  <a:lumMod val="75000"/>
                </a:schemeClr>
              </a:solidFill>
            </a:endParaRPr>
          </a:p>
          <a:p>
            <a:pPr>
              <a:buClrTx/>
              <a:buFont typeface="Wingdings" panose="05000000000000000000" pitchFamily="2" charset="2"/>
              <a:buChar char="§"/>
            </a:pPr>
            <a:endParaRPr lang="en-IN" b="1" dirty="0">
              <a:solidFill>
                <a:schemeClr val="accent5">
                  <a:lumMod val="75000"/>
                </a:schemeClr>
              </a:solidFill>
            </a:endParaRPr>
          </a:p>
          <a:p>
            <a:pPr>
              <a:buClrTx/>
              <a:buFont typeface="Wingdings" panose="05000000000000000000" pitchFamily="2" charset="2"/>
              <a:buChar char="§"/>
            </a:pPr>
            <a:endParaRPr lang="en-IN" b="1" dirty="0">
              <a:solidFill>
                <a:schemeClr val="accent5">
                  <a:lumMod val="75000"/>
                </a:schemeClr>
              </a:solidFill>
            </a:endParaRPr>
          </a:p>
          <a:p>
            <a:pPr>
              <a:buClrTx/>
              <a:buFont typeface="Wingdings" panose="05000000000000000000" pitchFamily="2" charset="2"/>
              <a:buChar char="§"/>
            </a:pPr>
            <a:endParaRPr lang="en-IN" sz="1600" b="1" dirty="0">
              <a:solidFill>
                <a:schemeClr val="accent5">
                  <a:lumMod val="75000"/>
                </a:schemeClr>
              </a:solidFill>
            </a:endParaRPr>
          </a:p>
          <a:p>
            <a:pPr>
              <a:buClrTx/>
              <a:buFont typeface="Wingdings" panose="05000000000000000000" pitchFamily="2" charset="2"/>
              <a:buChar char="§"/>
            </a:pPr>
            <a:r>
              <a:rPr lang="en-IN" sz="1400" b="1" dirty="0">
                <a:solidFill>
                  <a:schemeClr val="accent5">
                    <a:lumMod val="75000"/>
                  </a:schemeClr>
                </a:solidFill>
              </a:rPr>
              <a:t>Linear Regression –  </a:t>
            </a:r>
            <a:r>
              <a:rPr lang="en-IN" sz="1400" b="1" dirty="0">
                <a:solidFill>
                  <a:srgbClr val="FF0000"/>
                </a:solidFill>
              </a:rPr>
              <a:t>77%</a:t>
            </a:r>
            <a:endParaRPr lang="en-IN" sz="1400" b="1" dirty="0">
              <a:solidFill>
                <a:schemeClr val="accent5">
                  <a:lumMod val="75000"/>
                </a:schemeClr>
              </a:solidFill>
            </a:endParaRPr>
          </a:p>
          <a:p>
            <a:pPr>
              <a:buClrTx/>
              <a:buFont typeface="Wingdings" panose="05000000000000000000" pitchFamily="2" charset="2"/>
              <a:buChar char="§"/>
            </a:pPr>
            <a:r>
              <a:rPr lang="en-IN" sz="1400" b="1" dirty="0">
                <a:solidFill>
                  <a:schemeClr val="accent5">
                    <a:lumMod val="75000"/>
                  </a:schemeClr>
                </a:solidFill>
              </a:rPr>
              <a:t>Polynomial Regression – </a:t>
            </a:r>
            <a:r>
              <a:rPr lang="en-IN" sz="1400" b="1" dirty="0">
                <a:solidFill>
                  <a:srgbClr val="FF0000"/>
                </a:solidFill>
              </a:rPr>
              <a:t>88%</a:t>
            </a:r>
            <a:endParaRPr lang="en-IN" sz="1400" b="1" dirty="0">
              <a:solidFill>
                <a:schemeClr val="accent5">
                  <a:lumMod val="75000"/>
                </a:schemeClr>
              </a:solidFill>
            </a:endParaRPr>
          </a:p>
          <a:p>
            <a:pPr>
              <a:buClrTx/>
              <a:buFont typeface="Wingdings" panose="05000000000000000000" pitchFamily="2" charset="2"/>
              <a:buChar char="§"/>
            </a:pPr>
            <a:r>
              <a:rPr lang="en-IN" sz="1400" b="1" dirty="0">
                <a:solidFill>
                  <a:schemeClr val="accent5">
                    <a:lumMod val="75000"/>
                  </a:schemeClr>
                </a:solidFill>
              </a:rPr>
              <a:t>Lasso – </a:t>
            </a:r>
            <a:r>
              <a:rPr lang="en-IN" sz="1400" b="1" dirty="0">
                <a:solidFill>
                  <a:srgbClr val="FF0000"/>
                </a:solidFill>
              </a:rPr>
              <a:t>73%</a:t>
            </a:r>
            <a:endParaRPr lang="en-IN" sz="1400" b="1" dirty="0">
              <a:solidFill>
                <a:schemeClr val="accent5">
                  <a:lumMod val="75000"/>
                </a:schemeClr>
              </a:solidFill>
            </a:endParaRPr>
          </a:p>
          <a:p>
            <a:pPr>
              <a:buClrTx/>
              <a:buFont typeface="Wingdings" panose="05000000000000000000" pitchFamily="2" charset="2"/>
              <a:buChar char="§"/>
            </a:pPr>
            <a:r>
              <a:rPr lang="en-IN" sz="1400" b="1" dirty="0">
                <a:solidFill>
                  <a:schemeClr val="accent5">
                    <a:lumMod val="75000"/>
                  </a:schemeClr>
                </a:solidFill>
              </a:rPr>
              <a:t>Ridge – </a:t>
            </a:r>
            <a:r>
              <a:rPr lang="en-IN" sz="1400" b="1" dirty="0">
                <a:solidFill>
                  <a:srgbClr val="FF0000"/>
                </a:solidFill>
              </a:rPr>
              <a:t>78%</a:t>
            </a:r>
            <a:endParaRPr lang="en-IN" sz="1400" b="1" dirty="0">
              <a:solidFill>
                <a:schemeClr val="accent5">
                  <a:lumMod val="75000"/>
                </a:schemeClr>
              </a:solidFill>
            </a:endParaRPr>
          </a:p>
          <a:p>
            <a:pPr>
              <a:buClrTx/>
              <a:buFont typeface="Wingdings" panose="05000000000000000000" pitchFamily="2" charset="2"/>
              <a:buChar char="§"/>
            </a:pPr>
            <a:r>
              <a:rPr lang="en-IN" sz="1400" b="1" dirty="0">
                <a:solidFill>
                  <a:schemeClr val="accent5">
                    <a:lumMod val="75000"/>
                  </a:schemeClr>
                </a:solidFill>
              </a:rPr>
              <a:t>Decision Tree – </a:t>
            </a:r>
            <a:r>
              <a:rPr lang="en-IN" sz="1400" b="1" dirty="0">
                <a:solidFill>
                  <a:srgbClr val="FF0000"/>
                </a:solidFill>
              </a:rPr>
              <a:t>80%</a:t>
            </a:r>
            <a:endParaRPr lang="en-IN" sz="1400" b="1" dirty="0">
              <a:solidFill>
                <a:schemeClr val="accent5">
                  <a:lumMod val="75000"/>
                </a:schemeClr>
              </a:solidFill>
            </a:endParaRPr>
          </a:p>
          <a:p>
            <a:pPr>
              <a:buClrTx/>
              <a:buFont typeface="Wingdings" panose="05000000000000000000" pitchFamily="2" charset="2"/>
              <a:buChar char="§"/>
            </a:pPr>
            <a:r>
              <a:rPr lang="en-IN" sz="1400" b="1" dirty="0">
                <a:solidFill>
                  <a:schemeClr val="accent5">
                    <a:lumMod val="75000"/>
                  </a:schemeClr>
                </a:solidFill>
              </a:rPr>
              <a:t>Cross Validation with Decision Tree – </a:t>
            </a:r>
            <a:r>
              <a:rPr lang="en-IN" sz="1400" b="1" dirty="0">
                <a:solidFill>
                  <a:srgbClr val="FF0000"/>
                </a:solidFill>
              </a:rPr>
              <a:t>79%</a:t>
            </a:r>
          </a:p>
          <a:p>
            <a:pPr>
              <a:buClrTx/>
              <a:buFont typeface="Wingdings" panose="05000000000000000000" pitchFamily="2" charset="2"/>
              <a:buChar char="§"/>
            </a:pPr>
            <a:r>
              <a:rPr lang="en-IN" sz="1400" b="1" dirty="0">
                <a:solidFill>
                  <a:schemeClr val="accent5">
                    <a:lumMod val="75000"/>
                  </a:schemeClr>
                </a:solidFill>
              </a:rPr>
              <a:t>Random Forest – </a:t>
            </a:r>
            <a:r>
              <a:rPr lang="en-IN" sz="1400" b="1" dirty="0">
                <a:solidFill>
                  <a:srgbClr val="FF0000"/>
                </a:solidFill>
              </a:rPr>
              <a:t>90%</a:t>
            </a:r>
            <a:endParaRPr lang="en-IN" sz="1400" b="1" dirty="0">
              <a:solidFill>
                <a:schemeClr val="accent5">
                  <a:lumMod val="75000"/>
                </a:schemeClr>
              </a:solidFill>
            </a:endParaRPr>
          </a:p>
          <a:p>
            <a:pPr marL="114300" indent="0">
              <a:buClrTx/>
              <a:buNone/>
            </a:pPr>
            <a:endParaRPr lang="en-IN" sz="1400" b="1" dirty="0">
              <a:solidFill>
                <a:srgbClr val="FF0000"/>
              </a:solidFill>
            </a:endParaRPr>
          </a:p>
          <a:p>
            <a:pPr marL="114300" indent="0">
              <a:buClrTx/>
              <a:buNone/>
            </a:pPr>
            <a:endParaRPr lang="en-IN" b="1" dirty="0">
              <a:solidFill>
                <a:srgbClr val="FF0000"/>
              </a:solidFill>
            </a:endParaRPr>
          </a:p>
        </p:txBody>
      </p:sp>
      <p:pic>
        <p:nvPicPr>
          <p:cNvPr id="2050" name="Picture 2">
            <a:extLst>
              <a:ext uri="{FF2B5EF4-FFF2-40B4-BE49-F238E27FC236}">
                <a16:creationId xmlns:a16="http://schemas.microsoft.com/office/drawing/2014/main" id="{7F1F19F5-4AE2-59D8-5D85-F017B0AB4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566" y="1216855"/>
            <a:ext cx="6499274" cy="211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13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502E-1152-2083-D70E-2A5B43488BF7}"/>
              </a:ext>
            </a:extLst>
          </p:cNvPr>
          <p:cNvSpPr>
            <a:spLocks noGrp="1"/>
          </p:cNvSpPr>
          <p:nvPr>
            <p:ph type="title"/>
          </p:nvPr>
        </p:nvSpPr>
        <p:spPr>
          <a:xfrm>
            <a:off x="311700" y="181676"/>
            <a:ext cx="8520600" cy="448273"/>
          </a:xfrm>
        </p:spPr>
        <p:txBody>
          <a:bodyPr/>
          <a:lstStyle/>
          <a:p>
            <a:r>
              <a:rPr lang="en-IN" dirty="0"/>
              <a:t>Feature Importance</a:t>
            </a:r>
          </a:p>
        </p:txBody>
      </p:sp>
      <p:pic>
        <p:nvPicPr>
          <p:cNvPr id="1026" name="Picture 2">
            <a:extLst>
              <a:ext uri="{FF2B5EF4-FFF2-40B4-BE49-F238E27FC236}">
                <a16:creationId xmlns:a16="http://schemas.microsoft.com/office/drawing/2014/main" id="{4F41EFB5-873A-C050-52A5-9EF338592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93" y="629949"/>
            <a:ext cx="7230794" cy="439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000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F95-5F72-CB48-7853-1DF2B03B1D05}"/>
              </a:ext>
            </a:extLst>
          </p:cNvPr>
          <p:cNvSpPr>
            <a:spLocks noGrp="1"/>
          </p:cNvSpPr>
          <p:nvPr>
            <p:ph type="title"/>
          </p:nvPr>
        </p:nvSpPr>
        <p:spPr>
          <a:xfrm>
            <a:off x="311700" y="121468"/>
            <a:ext cx="8520600" cy="572700"/>
          </a:xfrm>
        </p:spPr>
        <p:txBody>
          <a:bodyPr/>
          <a:lstStyle/>
          <a:p>
            <a:r>
              <a:rPr lang="en-IN" dirty="0"/>
              <a:t>Conclusions</a:t>
            </a:r>
          </a:p>
        </p:txBody>
      </p:sp>
      <p:sp>
        <p:nvSpPr>
          <p:cNvPr id="3" name="Text Placeholder 2">
            <a:extLst>
              <a:ext uri="{FF2B5EF4-FFF2-40B4-BE49-F238E27FC236}">
                <a16:creationId xmlns:a16="http://schemas.microsoft.com/office/drawing/2014/main" id="{9E7EB2AA-5AA0-ACF1-CAE7-3F11FF404AE7}"/>
              </a:ext>
            </a:extLst>
          </p:cNvPr>
          <p:cNvSpPr>
            <a:spLocks noGrp="1"/>
          </p:cNvSpPr>
          <p:nvPr>
            <p:ph type="body" idx="1"/>
          </p:nvPr>
        </p:nvSpPr>
        <p:spPr>
          <a:xfrm>
            <a:off x="311700" y="609762"/>
            <a:ext cx="8520600" cy="4533738"/>
          </a:xfrm>
        </p:spPr>
        <p:txBody>
          <a:bodyPr/>
          <a:lstStyle/>
          <a:p>
            <a:pPr>
              <a:buClr>
                <a:schemeClr val="accent5">
                  <a:lumMod val="75000"/>
                </a:schemeClr>
              </a:buClr>
              <a:buFont typeface="Wingdings" panose="05000000000000000000" pitchFamily="2" charset="2"/>
              <a:buChar char="§"/>
            </a:pPr>
            <a:r>
              <a:rPr lang="en-IN" dirty="0">
                <a:solidFill>
                  <a:schemeClr val="accent5">
                    <a:lumMod val="75000"/>
                  </a:schemeClr>
                </a:solidFill>
              </a:rPr>
              <a:t>Average demand of bikes in Summer season is 1034 which is highest and average demand of bike in Winter season is 226 which is lowest.</a:t>
            </a:r>
          </a:p>
          <a:p>
            <a:pPr>
              <a:buClr>
                <a:schemeClr val="accent5">
                  <a:lumMod val="75000"/>
                </a:schemeClr>
              </a:buClr>
              <a:buFont typeface="Wingdings" panose="05000000000000000000" pitchFamily="2" charset="2"/>
              <a:buChar char="§"/>
            </a:pPr>
            <a:r>
              <a:rPr lang="en-IN" dirty="0">
                <a:solidFill>
                  <a:schemeClr val="accent5">
                    <a:lumMod val="75000"/>
                  </a:schemeClr>
                </a:solidFill>
              </a:rPr>
              <a:t>Average demand of bike in Autumn is 820 and in Spring season  it is 730.</a:t>
            </a:r>
          </a:p>
          <a:p>
            <a:pPr>
              <a:buClr>
                <a:schemeClr val="accent5">
                  <a:lumMod val="75000"/>
                </a:schemeClr>
              </a:buClr>
              <a:buFont typeface="Wingdings" panose="05000000000000000000" pitchFamily="2" charset="2"/>
              <a:buChar char="§"/>
            </a:pPr>
            <a:r>
              <a:rPr lang="en-IN" dirty="0">
                <a:solidFill>
                  <a:schemeClr val="accent5">
                    <a:lumMod val="75000"/>
                  </a:schemeClr>
                </a:solidFill>
              </a:rPr>
              <a:t>The demand of bikes is zero on non functioning hours.</a:t>
            </a:r>
          </a:p>
          <a:p>
            <a:pPr>
              <a:buClr>
                <a:schemeClr val="accent5">
                  <a:lumMod val="75000"/>
                </a:schemeClr>
              </a:buClr>
              <a:buFont typeface="Wingdings" panose="05000000000000000000" pitchFamily="2" charset="2"/>
              <a:buChar char="§"/>
            </a:pPr>
            <a:r>
              <a:rPr lang="en-IN" dirty="0">
                <a:solidFill>
                  <a:schemeClr val="accent5">
                    <a:lumMod val="75000"/>
                  </a:schemeClr>
                </a:solidFill>
              </a:rPr>
              <a:t>Demand of bikes for rent is less on holiday(approx. 500) as compare to no holiday(approx. 715).</a:t>
            </a:r>
          </a:p>
          <a:p>
            <a:pPr>
              <a:buClr>
                <a:schemeClr val="accent5">
                  <a:lumMod val="75000"/>
                </a:schemeClr>
              </a:buClr>
              <a:buFont typeface="Wingdings" panose="05000000000000000000" pitchFamily="2" charset="2"/>
              <a:buChar char="§"/>
            </a:pPr>
            <a:r>
              <a:rPr lang="en-IN" dirty="0">
                <a:solidFill>
                  <a:schemeClr val="accent5">
                    <a:lumMod val="75000"/>
                  </a:schemeClr>
                </a:solidFill>
              </a:rPr>
              <a:t>Demand of bikes for rent is highest in evening 5PM to 9PM(approx. 5936 bikes in these hours). Demand also increases in morning 8AM(approx. 1016).</a:t>
            </a:r>
          </a:p>
          <a:p>
            <a:pPr>
              <a:buClr>
                <a:schemeClr val="accent5">
                  <a:lumMod val="75000"/>
                </a:schemeClr>
              </a:buClr>
              <a:buFont typeface="Wingdings" panose="05000000000000000000" pitchFamily="2" charset="2"/>
              <a:buChar char="§"/>
            </a:pPr>
            <a:r>
              <a:rPr lang="en-IN" dirty="0">
                <a:solidFill>
                  <a:schemeClr val="accent5">
                    <a:lumMod val="75000"/>
                  </a:schemeClr>
                </a:solidFill>
              </a:rPr>
              <a:t>Demand of bikes is less in December, January and February (approx. 1098 bikes in these months). That’s because of Winter as we saw above demand of bikes in Winter is lowest. Demand is highest in June and July month(approx. 1911 bikes). </a:t>
            </a:r>
          </a:p>
          <a:p>
            <a:pPr>
              <a:buClr>
                <a:schemeClr val="accent5">
                  <a:lumMod val="75000"/>
                </a:schemeClr>
              </a:buClr>
              <a:buFont typeface="Wingdings" panose="05000000000000000000" pitchFamily="2" charset="2"/>
              <a:buChar char="§"/>
            </a:pPr>
            <a:r>
              <a:rPr lang="en-IN" dirty="0">
                <a:solidFill>
                  <a:schemeClr val="accent5">
                    <a:lumMod val="75000"/>
                  </a:schemeClr>
                </a:solidFill>
              </a:rPr>
              <a:t>Less bikes rented on weekends in compare to working days.</a:t>
            </a:r>
          </a:p>
          <a:p>
            <a:pPr>
              <a:buClr>
                <a:schemeClr val="accent5">
                  <a:lumMod val="75000"/>
                </a:schemeClr>
              </a:buClr>
              <a:buFont typeface="Wingdings" panose="05000000000000000000" pitchFamily="2" charset="2"/>
              <a:buChar char="§"/>
            </a:pPr>
            <a:r>
              <a:rPr lang="en-IN" dirty="0">
                <a:solidFill>
                  <a:schemeClr val="accent5">
                    <a:lumMod val="75000"/>
                  </a:schemeClr>
                </a:solidFill>
              </a:rPr>
              <a:t>Random Forest is best fit for this dataset problem.</a:t>
            </a:r>
          </a:p>
          <a:p>
            <a:pPr>
              <a:buClr>
                <a:schemeClr val="accent5">
                  <a:lumMod val="75000"/>
                </a:schemeClr>
              </a:buClr>
              <a:buFont typeface="Wingdings" panose="05000000000000000000" pitchFamily="2" charset="2"/>
              <a:buChar char="§"/>
            </a:pPr>
            <a:endParaRPr lang="en-IN" dirty="0">
              <a:solidFill>
                <a:schemeClr val="accent5">
                  <a:lumMod val="75000"/>
                </a:schemeClr>
              </a:solidFill>
            </a:endParaRPr>
          </a:p>
        </p:txBody>
      </p:sp>
    </p:spTree>
    <p:extLst>
      <p:ext uri="{BB962C8B-B14F-4D97-AF65-F5344CB8AC3E}">
        <p14:creationId xmlns:p14="http://schemas.microsoft.com/office/powerpoint/2010/main" val="189354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51D7-BA44-C04E-1C0C-DDFE19125EF4}"/>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8B30B461-FFDF-6485-828F-E0B11DFD5129}"/>
              </a:ext>
            </a:extLst>
          </p:cNvPr>
          <p:cNvSpPr>
            <a:spLocks noGrp="1"/>
          </p:cNvSpPr>
          <p:nvPr>
            <p:ph type="body" idx="1"/>
          </p:nvPr>
        </p:nvSpPr>
        <p:spPr/>
        <p:txBody>
          <a:bodyPr/>
          <a:lstStyle/>
          <a:p>
            <a:pPr marL="114300" indent="0">
              <a:buNone/>
            </a:pPr>
            <a:r>
              <a:rPr lang="en-US" sz="2400" b="0" i="0" dirty="0">
                <a:solidFill>
                  <a:schemeClr val="accent5">
                    <a:lumMod val="75000"/>
                  </a:schemeClr>
                </a:solidFill>
                <a:effectLst/>
                <a:latin typeface="Roboto" panose="02000000000000000000" pitchFamily="2"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marL="114300" indent="0">
              <a:buNone/>
            </a:pPr>
            <a:endParaRPr lang="en-IN" sz="2400" dirty="0">
              <a:solidFill>
                <a:schemeClr val="accent5"/>
              </a:solidFill>
            </a:endParaRPr>
          </a:p>
        </p:txBody>
      </p:sp>
    </p:spTree>
    <p:extLst>
      <p:ext uri="{BB962C8B-B14F-4D97-AF65-F5344CB8AC3E}">
        <p14:creationId xmlns:p14="http://schemas.microsoft.com/office/powerpoint/2010/main" val="41560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F2C0-214D-46D3-9444-6AFE0596BADD}"/>
              </a:ext>
            </a:extLst>
          </p:cNvPr>
          <p:cNvSpPr>
            <a:spLocks noGrp="1"/>
          </p:cNvSpPr>
          <p:nvPr>
            <p:ph type="title"/>
          </p:nvPr>
        </p:nvSpPr>
        <p:spPr/>
        <p:txBody>
          <a:bodyPr/>
          <a:lstStyle/>
          <a:p>
            <a:r>
              <a:rPr lang="en-IN" b="1" dirty="0"/>
              <a:t>Data Summary</a:t>
            </a:r>
          </a:p>
        </p:txBody>
      </p:sp>
      <p:sp>
        <p:nvSpPr>
          <p:cNvPr id="3" name="Text Placeholder 2">
            <a:extLst>
              <a:ext uri="{FF2B5EF4-FFF2-40B4-BE49-F238E27FC236}">
                <a16:creationId xmlns:a16="http://schemas.microsoft.com/office/drawing/2014/main" id="{9F930E62-8ABB-944B-B0C2-DA7F208CB4D6}"/>
              </a:ext>
            </a:extLst>
          </p:cNvPr>
          <p:cNvSpPr>
            <a:spLocks noGrp="1"/>
          </p:cNvSpPr>
          <p:nvPr>
            <p:ph type="body" idx="1"/>
          </p:nvPr>
        </p:nvSpPr>
        <p:spPr/>
        <p:txBody>
          <a:bodyPr/>
          <a:lstStyle/>
          <a:p>
            <a:pPr marL="114300" indent="0">
              <a:buNone/>
            </a:pPr>
            <a:r>
              <a:rPr lang="en-IN" sz="2000" dirty="0">
                <a:solidFill>
                  <a:srgbClr val="FF0000"/>
                </a:solidFill>
              </a:rPr>
              <a:t>Data set name- </a:t>
            </a:r>
            <a:r>
              <a:rPr lang="en-IN" dirty="0">
                <a:solidFill>
                  <a:schemeClr val="accent5">
                    <a:lumMod val="75000"/>
                  </a:schemeClr>
                </a:solidFill>
              </a:rPr>
              <a:t>Bike Sharing Demand Prediction</a:t>
            </a:r>
          </a:p>
          <a:p>
            <a:pPr marL="114300" indent="0">
              <a:buNone/>
            </a:pPr>
            <a:endParaRPr lang="en-IN" dirty="0">
              <a:solidFill>
                <a:schemeClr val="accent5">
                  <a:lumMod val="75000"/>
                </a:schemeClr>
              </a:solidFill>
            </a:endParaRPr>
          </a:p>
          <a:p>
            <a:pPr marL="114300" indent="0">
              <a:buNone/>
            </a:pPr>
            <a:r>
              <a:rPr lang="en-IN" sz="2000" dirty="0">
                <a:solidFill>
                  <a:srgbClr val="FF0000"/>
                </a:solidFill>
              </a:rPr>
              <a:t>Shape of dataset- </a:t>
            </a:r>
            <a:r>
              <a:rPr lang="en-IN" dirty="0">
                <a:solidFill>
                  <a:schemeClr val="accent5">
                    <a:lumMod val="75000"/>
                  </a:schemeClr>
                </a:solidFill>
              </a:rPr>
              <a:t>8760 Rows, 13 Columns</a:t>
            </a:r>
          </a:p>
          <a:p>
            <a:pPr marL="114300" indent="0">
              <a:buNone/>
            </a:pPr>
            <a:endParaRPr lang="en-IN" dirty="0">
              <a:solidFill>
                <a:schemeClr val="accent5">
                  <a:lumMod val="75000"/>
                </a:schemeClr>
              </a:solidFill>
            </a:endParaRPr>
          </a:p>
          <a:p>
            <a:pPr marL="114300" indent="0">
              <a:buNone/>
            </a:pPr>
            <a:endParaRPr lang="en-IN" dirty="0">
              <a:solidFill>
                <a:schemeClr val="accent5">
                  <a:lumMod val="75000"/>
                </a:schemeClr>
              </a:solidFill>
            </a:endParaRPr>
          </a:p>
          <a:p>
            <a:pPr marL="114300" indent="0">
              <a:buNone/>
            </a:pPr>
            <a:r>
              <a:rPr lang="en-IN" sz="2000" dirty="0">
                <a:solidFill>
                  <a:srgbClr val="FF0000"/>
                </a:solidFill>
              </a:rPr>
              <a:t>Columns- </a:t>
            </a:r>
            <a:r>
              <a:rPr lang="en-IN" sz="2000" dirty="0">
                <a:solidFill>
                  <a:schemeClr val="accent5">
                    <a:lumMod val="75000"/>
                  </a:schemeClr>
                </a:solidFill>
                <a:latin typeface="+mn-lt"/>
              </a:rPr>
              <a:t>‘</a:t>
            </a:r>
            <a:r>
              <a:rPr lang="en-IN" dirty="0">
                <a:solidFill>
                  <a:schemeClr val="accent5">
                    <a:lumMod val="75000"/>
                  </a:schemeClr>
                </a:solidFill>
                <a:latin typeface="+mn-lt"/>
              </a:rPr>
              <a:t>R</a:t>
            </a:r>
            <a:r>
              <a:rPr lang="en-IN" b="0" i="0" dirty="0">
                <a:solidFill>
                  <a:schemeClr val="accent5">
                    <a:lumMod val="75000"/>
                  </a:schemeClr>
                </a:solidFill>
                <a:effectLst/>
                <a:latin typeface="+mn-lt"/>
              </a:rPr>
              <a:t>ented Bike Count’, ‘Hour’, ‘Temperature(°C)’, ‘Humidity(%)’, ‘Wind speed (m/s)’, ‘Visibility (10m)’, ‘Dew point temperature(°C)’, ‘Solar Radiation (MJ/m2)’, ‘Rainfall(mm)’, ‘Snowfall (cm)’, ‘Seasons’, ‘Holiday’, ‘Functioning Day’</a:t>
            </a:r>
            <a:endParaRPr lang="en-IN" dirty="0">
              <a:solidFill>
                <a:schemeClr val="accent5">
                  <a:lumMod val="75000"/>
                </a:schemeClr>
              </a:solidFill>
              <a:latin typeface="+mn-lt"/>
            </a:endParaRPr>
          </a:p>
        </p:txBody>
      </p:sp>
    </p:spTree>
    <p:extLst>
      <p:ext uri="{BB962C8B-B14F-4D97-AF65-F5344CB8AC3E}">
        <p14:creationId xmlns:p14="http://schemas.microsoft.com/office/powerpoint/2010/main" val="195426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FAD1-A026-7923-9681-8F2098C18D0A}"/>
              </a:ext>
            </a:extLst>
          </p:cNvPr>
          <p:cNvSpPr>
            <a:spLocks noGrp="1"/>
          </p:cNvSpPr>
          <p:nvPr>
            <p:ph type="title"/>
          </p:nvPr>
        </p:nvSpPr>
        <p:spPr>
          <a:xfrm>
            <a:off x="311700" y="315128"/>
            <a:ext cx="8520600" cy="518994"/>
          </a:xfrm>
        </p:spPr>
        <p:txBody>
          <a:bodyPr/>
          <a:lstStyle/>
          <a:p>
            <a:r>
              <a:rPr lang="en-IN" dirty="0"/>
              <a:t>Cleaning the dataset</a:t>
            </a:r>
          </a:p>
        </p:txBody>
      </p:sp>
      <p:sp>
        <p:nvSpPr>
          <p:cNvPr id="3" name="Text Placeholder 2">
            <a:extLst>
              <a:ext uri="{FF2B5EF4-FFF2-40B4-BE49-F238E27FC236}">
                <a16:creationId xmlns:a16="http://schemas.microsoft.com/office/drawing/2014/main" id="{9428F6F3-F93C-4A72-2594-8175E1167F8D}"/>
              </a:ext>
            </a:extLst>
          </p:cNvPr>
          <p:cNvSpPr>
            <a:spLocks noGrp="1"/>
          </p:cNvSpPr>
          <p:nvPr>
            <p:ph type="body" idx="1"/>
          </p:nvPr>
        </p:nvSpPr>
        <p:spPr>
          <a:xfrm>
            <a:off x="311700" y="956930"/>
            <a:ext cx="8520600" cy="3633210"/>
          </a:xfrm>
        </p:spPr>
        <p:txBody>
          <a:bodyPr/>
          <a:lstStyle/>
          <a:p>
            <a:pPr>
              <a:buClr>
                <a:srgbClr val="002060"/>
              </a:buClr>
            </a:pPr>
            <a:r>
              <a:rPr lang="en-IN" dirty="0">
                <a:solidFill>
                  <a:schemeClr val="accent5">
                    <a:lumMod val="75000"/>
                  </a:schemeClr>
                </a:solidFill>
              </a:rPr>
              <a:t>I have taken ‘Date’ as index.</a:t>
            </a:r>
          </a:p>
          <a:p>
            <a:pPr marL="114300" indent="0">
              <a:buClr>
                <a:srgbClr val="002060"/>
              </a:buClr>
              <a:buNone/>
            </a:pPr>
            <a:endParaRPr lang="en-IN" dirty="0">
              <a:solidFill>
                <a:schemeClr val="accent5">
                  <a:lumMod val="75000"/>
                </a:schemeClr>
              </a:solidFill>
            </a:endParaRPr>
          </a:p>
          <a:p>
            <a:pPr>
              <a:buClr>
                <a:srgbClr val="002060"/>
              </a:buClr>
            </a:pPr>
            <a:r>
              <a:rPr lang="en-IN" dirty="0">
                <a:solidFill>
                  <a:schemeClr val="accent5">
                    <a:lumMod val="75000"/>
                  </a:schemeClr>
                </a:solidFill>
              </a:rPr>
              <a:t>I have checked for null values but there wasn’t any null values.</a:t>
            </a:r>
          </a:p>
          <a:p>
            <a:pPr>
              <a:buClr>
                <a:srgbClr val="002060"/>
              </a:buClr>
            </a:pPr>
            <a:endParaRPr lang="en-IN" dirty="0">
              <a:solidFill>
                <a:schemeClr val="accent5">
                  <a:lumMod val="75000"/>
                </a:schemeClr>
              </a:solidFill>
            </a:endParaRPr>
          </a:p>
          <a:p>
            <a:pPr>
              <a:buClr>
                <a:srgbClr val="002060"/>
              </a:buClr>
            </a:pPr>
            <a:r>
              <a:rPr lang="en-IN" dirty="0">
                <a:solidFill>
                  <a:schemeClr val="accent5">
                    <a:lumMod val="75000"/>
                  </a:schemeClr>
                </a:solidFill>
              </a:rPr>
              <a:t>I also checked for duplicated values but there wasn’t any.</a:t>
            </a:r>
          </a:p>
          <a:p>
            <a:pPr marL="114300" indent="0">
              <a:buClr>
                <a:srgbClr val="002060"/>
              </a:buClr>
              <a:buNone/>
            </a:pPr>
            <a:endParaRPr lang="en-IN" dirty="0">
              <a:solidFill>
                <a:schemeClr val="accent5">
                  <a:lumMod val="75000"/>
                </a:schemeClr>
              </a:solidFill>
            </a:endParaRPr>
          </a:p>
          <a:p>
            <a:pPr>
              <a:buClr>
                <a:srgbClr val="002060"/>
              </a:buClr>
            </a:pPr>
            <a:r>
              <a:rPr lang="en-IN" dirty="0">
                <a:solidFill>
                  <a:schemeClr val="accent5">
                    <a:lumMod val="75000"/>
                  </a:schemeClr>
                </a:solidFill>
              </a:rPr>
              <a:t>Column ‘Hour’ has data type  as integer while it is timestamp so treated it like object.</a:t>
            </a:r>
          </a:p>
          <a:p>
            <a:pPr marL="114300" indent="0">
              <a:buClr>
                <a:srgbClr val="002060"/>
              </a:buClr>
              <a:buNone/>
            </a:pPr>
            <a:endParaRPr lang="en-IN" dirty="0">
              <a:solidFill>
                <a:schemeClr val="accent5">
                  <a:lumMod val="75000"/>
                </a:schemeClr>
              </a:solidFill>
            </a:endParaRPr>
          </a:p>
          <a:p>
            <a:pPr>
              <a:buClr>
                <a:srgbClr val="002060"/>
              </a:buClr>
            </a:pPr>
            <a:r>
              <a:rPr lang="en-IN" dirty="0">
                <a:solidFill>
                  <a:schemeClr val="accent5">
                    <a:lumMod val="75000"/>
                  </a:schemeClr>
                </a:solidFill>
              </a:rPr>
              <a:t>I have split the ‘Date’ into ‘Year’, ’Month’ and ‘Day’</a:t>
            </a:r>
          </a:p>
          <a:p>
            <a:pPr>
              <a:buClr>
                <a:srgbClr val="002060"/>
              </a:buClr>
            </a:pPr>
            <a:endParaRPr lang="en-IN" dirty="0">
              <a:solidFill>
                <a:schemeClr val="accent5">
                  <a:lumMod val="75000"/>
                </a:schemeClr>
              </a:solidFill>
            </a:endParaRPr>
          </a:p>
          <a:p>
            <a:pPr>
              <a:buClr>
                <a:srgbClr val="002060"/>
              </a:buClr>
            </a:pPr>
            <a:endParaRPr lang="en-IN" dirty="0">
              <a:solidFill>
                <a:schemeClr val="accent5">
                  <a:lumMod val="75000"/>
                </a:schemeClr>
              </a:solidFill>
            </a:endParaRPr>
          </a:p>
          <a:p>
            <a:pPr>
              <a:buClr>
                <a:srgbClr val="002060"/>
              </a:buClr>
            </a:pPr>
            <a:endParaRPr lang="en-IN" dirty="0">
              <a:solidFill>
                <a:schemeClr val="accent5">
                  <a:lumMod val="75000"/>
                </a:schemeClr>
              </a:solidFill>
            </a:endParaRPr>
          </a:p>
        </p:txBody>
      </p:sp>
    </p:spTree>
    <p:extLst>
      <p:ext uri="{BB962C8B-B14F-4D97-AF65-F5344CB8AC3E}">
        <p14:creationId xmlns:p14="http://schemas.microsoft.com/office/powerpoint/2010/main" val="305765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73D5-F905-B5BD-693D-92358982314C}"/>
              </a:ext>
            </a:extLst>
          </p:cNvPr>
          <p:cNvSpPr>
            <a:spLocks noGrp="1"/>
          </p:cNvSpPr>
          <p:nvPr>
            <p:ph type="title"/>
          </p:nvPr>
        </p:nvSpPr>
        <p:spPr>
          <a:xfrm>
            <a:off x="311700" y="133136"/>
            <a:ext cx="8520600" cy="572700"/>
          </a:xfrm>
        </p:spPr>
        <p:txBody>
          <a:bodyPr/>
          <a:lstStyle/>
          <a:p>
            <a:r>
              <a:rPr lang="en-IN" b="1" dirty="0"/>
              <a:t>Seasons</a:t>
            </a:r>
          </a:p>
        </p:txBody>
      </p:sp>
      <p:pic>
        <p:nvPicPr>
          <p:cNvPr id="1026" name="Picture 2">
            <a:extLst>
              <a:ext uri="{FF2B5EF4-FFF2-40B4-BE49-F238E27FC236}">
                <a16:creationId xmlns:a16="http://schemas.microsoft.com/office/drawing/2014/main" id="{66E883DF-2714-C0E5-802B-7825B74D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49" y="1128594"/>
            <a:ext cx="7161213" cy="38817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A39D5A-155E-5ED3-9721-D41469AFAADF}"/>
              </a:ext>
            </a:extLst>
          </p:cNvPr>
          <p:cNvSpPr txBox="1"/>
          <p:nvPr/>
        </p:nvSpPr>
        <p:spPr>
          <a:xfrm>
            <a:off x="588335" y="705836"/>
            <a:ext cx="7161213" cy="307777"/>
          </a:xfrm>
          <a:prstGeom prst="rect">
            <a:avLst/>
          </a:prstGeom>
          <a:noFill/>
        </p:spPr>
        <p:txBody>
          <a:bodyPr wrap="square" rtlCol="0">
            <a:spAutoFit/>
          </a:bodyPr>
          <a:lstStyle/>
          <a:p>
            <a:r>
              <a:rPr lang="en-IN" dirty="0">
                <a:solidFill>
                  <a:schemeClr val="accent5">
                    <a:lumMod val="75000"/>
                  </a:schemeClr>
                </a:solidFill>
              </a:rPr>
              <a:t>We can see the  demand is high in Summer season and lowest in Winter season</a:t>
            </a:r>
            <a:r>
              <a:rPr lang="en-IN" dirty="0"/>
              <a:t>.</a:t>
            </a:r>
          </a:p>
        </p:txBody>
      </p:sp>
    </p:spTree>
    <p:extLst>
      <p:ext uri="{BB962C8B-B14F-4D97-AF65-F5344CB8AC3E}">
        <p14:creationId xmlns:p14="http://schemas.microsoft.com/office/powerpoint/2010/main" val="36345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6F24-D82E-1662-D71D-97B85F6153FE}"/>
              </a:ext>
            </a:extLst>
          </p:cNvPr>
          <p:cNvSpPr>
            <a:spLocks noGrp="1"/>
          </p:cNvSpPr>
          <p:nvPr>
            <p:ph type="title"/>
          </p:nvPr>
        </p:nvSpPr>
        <p:spPr>
          <a:xfrm>
            <a:off x="311700" y="196931"/>
            <a:ext cx="8520600" cy="572700"/>
          </a:xfrm>
        </p:spPr>
        <p:txBody>
          <a:bodyPr/>
          <a:lstStyle/>
          <a:p>
            <a:r>
              <a:rPr lang="en-IN" dirty="0"/>
              <a:t>Holiday</a:t>
            </a:r>
          </a:p>
        </p:txBody>
      </p:sp>
      <p:pic>
        <p:nvPicPr>
          <p:cNvPr id="2050" name="Picture 2">
            <a:extLst>
              <a:ext uri="{FF2B5EF4-FFF2-40B4-BE49-F238E27FC236}">
                <a16:creationId xmlns:a16="http://schemas.microsoft.com/office/drawing/2014/main" id="{E885BB78-D069-285C-C988-A6A8623BF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393" y="1416910"/>
            <a:ext cx="7161213" cy="36698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426354-81CA-1BD3-6C82-C0BB73E7F7A5}"/>
              </a:ext>
            </a:extLst>
          </p:cNvPr>
          <p:cNvSpPr txBox="1"/>
          <p:nvPr/>
        </p:nvSpPr>
        <p:spPr>
          <a:xfrm>
            <a:off x="744279" y="678247"/>
            <a:ext cx="6110177" cy="738664"/>
          </a:xfrm>
          <a:prstGeom prst="rect">
            <a:avLst/>
          </a:prstGeom>
          <a:noFill/>
        </p:spPr>
        <p:txBody>
          <a:bodyPr wrap="square" rtlCol="0">
            <a:spAutoFit/>
          </a:bodyPr>
          <a:lstStyle/>
          <a:p>
            <a:r>
              <a:rPr lang="en-IN" dirty="0">
                <a:solidFill>
                  <a:schemeClr val="accent5">
                    <a:lumMod val="75000"/>
                  </a:schemeClr>
                </a:solidFill>
              </a:rPr>
              <a:t>The demand of bikes on Holiday is less as compare to No holiday.</a:t>
            </a:r>
          </a:p>
          <a:p>
            <a:r>
              <a:rPr lang="en-IN" dirty="0">
                <a:solidFill>
                  <a:schemeClr val="accent5">
                    <a:lumMod val="75000"/>
                  </a:schemeClr>
                </a:solidFill>
              </a:rPr>
              <a:t>Average number of bikes rented on Holiday – 500</a:t>
            </a:r>
          </a:p>
          <a:p>
            <a:r>
              <a:rPr lang="en-IN" dirty="0">
                <a:solidFill>
                  <a:schemeClr val="accent5">
                    <a:lumMod val="75000"/>
                  </a:schemeClr>
                </a:solidFill>
              </a:rPr>
              <a:t>Average number of bikes rented on Non holiday -715</a:t>
            </a:r>
          </a:p>
        </p:txBody>
      </p:sp>
    </p:spTree>
    <p:extLst>
      <p:ext uri="{BB962C8B-B14F-4D97-AF65-F5344CB8AC3E}">
        <p14:creationId xmlns:p14="http://schemas.microsoft.com/office/powerpoint/2010/main" val="212135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5914-9049-5CA2-3C93-80C6E65DDE1D}"/>
              </a:ext>
            </a:extLst>
          </p:cNvPr>
          <p:cNvSpPr>
            <a:spLocks noGrp="1"/>
          </p:cNvSpPr>
          <p:nvPr>
            <p:ph type="title"/>
          </p:nvPr>
        </p:nvSpPr>
        <p:spPr>
          <a:xfrm>
            <a:off x="311700" y="153596"/>
            <a:ext cx="8520600" cy="572700"/>
          </a:xfrm>
        </p:spPr>
        <p:txBody>
          <a:bodyPr/>
          <a:lstStyle/>
          <a:p>
            <a:r>
              <a:rPr lang="en-IN" dirty="0"/>
              <a:t>Functioning Hours</a:t>
            </a:r>
          </a:p>
        </p:txBody>
      </p:sp>
      <p:pic>
        <p:nvPicPr>
          <p:cNvPr id="3074" name="Picture 2">
            <a:extLst>
              <a:ext uri="{FF2B5EF4-FFF2-40B4-BE49-F238E27FC236}">
                <a16:creationId xmlns:a16="http://schemas.microsoft.com/office/drawing/2014/main" id="{809FBD8C-8CFF-2C98-EA61-87216D212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540" y="1247553"/>
            <a:ext cx="7161213" cy="38392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93ED3D-E25B-D29F-5427-F3DACDC3CBAC}"/>
              </a:ext>
            </a:extLst>
          </p:cNvPr>
          <p:cNvSpPr txBox="1"/>
          <p:nvPr/>
        </p:nvSpPr>
        <p:spPr>
          <a:xfrm>
            <a:off x="964300" y="726296"/>
            <a:ext cx="5854996" cy="307777"/>
          </a:xfrm>
          <a:prstGeom prst="rect">
            <a:avLst/>
          </a:prstGeom>
          <a:noFill/>
        </p:spPr>
        <p:txBody>
          <a:bodyPr wrap="square" rtlCol="0">
            <a:spAutoFit/>
          </a:bodyPr>
          <a:lstStyle/>
          <a:p>
            <a:r>
              <a:rPr lang="en-IN" dirty="0">
                <a:solidFill>
                  <a:schemeClr val="accent5">
                    <a:lumMod val="75000"/>
                  </a:schemeClr>
                </a:solidFill>
              </a:rPr>
              <a:t>There is no demand of bikes if there is no functioning hours.</a:t>
            </a:r>
          </a:p>
        </p:txBody>
      </p:sp>
    </p:spTree>
    <p:extLst>
      <p:ext uri="{BB962C8B-B14F-4D97-AF65-F5344CB8AC3E}">
        <p14:creationId xmlns:p14="http://schemas.microsoft.com/office/powerpoint/2010/main" val="62297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E483-CE1F-3CC4-A662-2F66762770E3}"/>
              </a:ext>
            </a:extLst>
          </p:cNvPr>
          <p:cNvSpPr>
            <a:spLocks noGrp="1"/>
          </p:cNvSpPr>
          <p:nvPr>
            <p:ph type="title"/>
          </p:nvPr>
        </p:nvSpPr>
        <p:spPr>
          <a:xfrm>
            <a:off x="311700" y="211108"/>
            <a:ext cx="8520600" cy="572700"/>
          </a:xfrm>
        </p:spPr>
        <p:txBody>
          <a:bodyPr/>
          <a:lstStyle/>
          <a:p>
            <a:r>
              <a:rPr lang="en-IN" b="1" dirty="0"/>
              <a:t>Hour</a:t>
            </a:r>
          </a:p>
        </p:txBody>
      </p:sp>
      <p:pic>
        <p:nvPicPr>
          <p:cNvPr id="5" name="Picture 2">
            <a:extLst>
              <a:ext uri="{FF2B5EF4-FFF2-40B4-BE49-F238E27FC236}">
                <a16:creationId xmlns:a16="http://schemas.microsoft.com/office/drawing/2014/main" id="{4D096737-1DA9-1E9A-D944-C51D31337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11348"/>
            <a:ext cx="7161213" cy="38321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E27F38-CA88-2B71-3ED6-79170D6A8DE4}"/>
              </a:ext>
            </a:extLst>
          </p:cNvPr>
          <p:cNvSpPr txBox="1"/>
          <p:nvPr/>
        </p:nvSpPr>
        <p:spPr>
          <a:xfrm>
            <a:off x="813391" y="792215"/>
            <a:ext cx="6792433" cy="523220"/>
          </a:xfrm>
          <a:prstGeom prst="rect">
            <a:avLst/>
          </a:prstGeom>
          <a:noFill/>
        </p:spPr>
        <p:txBody>
          <a:bodyPr wrap="square" rtlCol="0">
            <a:spAutoFit/>
          </a:bodyPr>
          <a:lstStyle/>
          <a:p>
            <a:r>
              <a:rPr lang="en-IN" dirty="0">
                <a:solidFill>
                  <a:schemeClr val="accent5">
                    <a:lumMod val="75000"/>
                  </a:schemeClr>
                </a:solidFill>
              </a:rPr>
              <a:t>The demand of bikes in 17 to 21 hours is high followed by 7 to 9 hour. May be some people like to go from office by bike.</a:t>
            </a:r>
          </a:p>
        </p:txBody>
      </p:sp>
    </p:spTree>
    <p:extLst>
      <p:ext uri="{BB962C8B-B14F-4D97-AF65-F5344CB8AC3E}">
        <p14:creationId xmlns:p14="http://schemas.microsoft.com/office/powerpoint/2010/main" val="44805744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1204</Words>
  <Application>Microsoft Office PowerPoint</Application>
  <PresentationFormat>On-screen Show (16:9)</PresentationFormat>
  <Paragraphs>140</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Roboto</vt:lpstr>
      <vt:lpstr>Montserrat</vt:lpstr>
      <vt:lpstr>Wingdings</vt:lpstr>
      <vt:lpstr>Simple Light</vt:lpstr>
      <vt:lpstr>           Capstone Project Seoul Bike Sharing Demand Prediction Presented By- Pradeep Gupta  </vt:lpstr>
      <vt:lpstr>Content</vt:lpstr>
      <vt:lpstr>Problem Statement</vt:lpstr>
      <vt:lpstr>Data Summary</vt:lpstr>
      <vt:lpstr>Cleaning the dataset</vt:lpstr>
      <vt:lpstr>Seasons</vt:lpstr>
      <vt:lpstr>Holiday</vt:lpstr>
      <vt:lpstr>Functioning Hours</vt:lpstr>
      <vt:lpstr>Hour</vt:lpstr>
      <vt:lpstr>Year</vt:lpstr>
      <vt:lpstr>Month</vt:lpstr>
      <vt:lpstr>Day</vt:lpstr>
      <vt:lpstr>Average number of bikes rented on each Seasons</vt:lpstr>
      <vt:lpstr>Average number of bikes rented in each Hour</vt:lpstr>
      <vt:lpstr>Relationship b/w Rented bike count and other Features</vt:lpstr>
      <vt:lpstr>Relationship b/w Rented bike count and other Features</vt:lpstr>
      <vt:lpstr>Relationship b/w Rented bike count and other Features</vt:lpstr>
      <vt:lpstr>Relationship b/w Rented bike count and other Features</vt:lpstr>
      <vt:lpstr>Rented Bike Count Distribution</vt:lpstr>
      <vt:lpstr>Distribution in Independent Features</vt:lpstr>
      <vt:lpstr>Distribution in Independent Features</vt:lpstr>
      <vt:lpstr>Heatmap to find Multicollinearity</vt:lpstr>
      <vt:lpstr>Regressions</vt:lpstr>
      <vt:lpstr>Feature Importance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Bike Sharing Demand Prediction   </dc:title>
  <cp:lastModifiedBy>Rupal Gupta</cp:lastModifiedBy>
  <cp:revision>12</cp:revision>
  <dcterms:modified xsi:type="dcterms:W3CDTF">2022-10-15T13:07:14Z</dcterms:modified>
</cp:coreProperties>
</file>