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75" r:id="rId2"/>
    <p:sldId id="256" r:id="rId3"/>
    <p:sldId id="257" r:id="rId4"/>
    <p:sldId id="258" r:id="rId5"/>
    <p:sldId id="259" r:id="rId6"/>
    <p:sldId id="260" r:id="rId7"/>
    <p:sldId id="270" r:id="rId8"/>
    <p:sldId id="261" r:id="rId9"/>
    <p:sldId id="265" r:id="rId10"/>
    <p:sldId id="276" r:id="rId11"/>
    <p:sldId id="267" r:id="rId12"/>
    <p:sldId id="268" r:id="rId13"/>
    <p:sldId id="272" r:id="rId14"/>
    <p:sldId id="273" r:id="rId15"/>
    <p:sldId id="271" r:id="rId16"/>
    <p:sldId id="27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3CED80-85A3-A2C0-498F-93676BC3A01E}" name="PraDeeP シ7" initials="Pシ" userId="S::pradeep@tuf7.onmicrosoft.com::2f8d02ac-7cfc-4b05-9ca2-1b19c5af8c9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9" d="100"/>
          <a:sy n="89"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6T03:34:51.8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6T03:34:54.2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6T03:34:56.5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6T03:34:57.8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6T03:34:59.3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6T03:35:07.6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4678 57,'-100'1,"38"2,0-3,0-3,-83-15,85 1,43 12,0 0,0 1,0 1,-27-2,-372 7,365 0,-53 10,-12 0,97-12,0-1,0-1,-32-7,-21-2,-335 6,229 7,-420-2,559 2,-59 10,58-6,-54 2,-779-9,850 2,0 1,-34 8,-29 3,-17-12,-15 0,105 1,1 1,-1 0,1 0,0 2,-13 5,11-4,0 0,0-2,-21 5,6-5,-46-2,57-3,0 2,0-1,0 2,0 1,0 0,1 1,-22 7,18-1,4-2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94889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08E0E6-8928-402D-980B-927D6667BB6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279285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27735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691461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902692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08E0E6-8928-402D-980B-927D6667BB67}"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30340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08E0E6-8928-402D-980B-927D6667BB67}" type="datetimeFigureOut">
              <a:rPr lang="en-US" smtClean="0"/>
              <a:t>11/6/2023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523541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779723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65017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86959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4425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8E0E6-8928-402D-980B-927D6667BB6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72168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8E0E6-8928-402D-980B-927D6667BB67}"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75079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8E0E6-8928-402D-980B-927D6667BB67}"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66028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8E0E6-8928-402D-980B-927D6667BB67}"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54071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08E0E6-8928-402D-980B-927D6667BB6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18550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08E0E6-8928-402D-980B-927D6667BB6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225109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E08E0E6-8928-402D-980B-927D6667BB67}" type="datetimeFigureOut">
              <a:rPr lang="en-US" smtClean="0"/>
              <a:t>11/6/2023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1A670AA-B6C4-44C4-9AE5-998C17E8FFE8}" type="slidenum">
              <a:rPr lang="en-US" smtClean="0"/>
              <a:t>‹#›</a:t>
            </a:fld>
            <a:endParaRPr lang="en-US"/>
          </a:p>
        </p:txBody>
      </p:sp>
    </p:spTree>
    <p:extLst>
      <p:ext uri="{BB962C8B-B14F-4D97-AF65-F5344CB8AC3E}">
        <p14:creationId xmlns:p14="http://schemas.microsoft.com/office/powerpoint/2010/main" val="77199330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customXml" Target="../ink/ink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035F-ABDC-1D92-AAFD-54BDC5DE890B}"/>
              </a:ext>
            </a:extLst>
          </p:cNvPr>
          <p:cNvSpPr>
            <a:spLocks noGrp="1"/>
          </p:cNvSpPr>
          <p:nvPr>
            <p:ph type="title"/>
          </p:nvPr>
        </p:nvSpPr>
        <p:spPr>
          <a:xfrm>
            <a:off x="975730" y="965040"/>
            <a:ext cx="10240540" cy="1036287"/>
          </a:xfrm>
        </p:spPr>
        <p:txBody>
          <a:bodyPr/>
          <a:lstStyle/>
          <a:p>
            <a:pPr algn="ctr"/>
            <a:r>
              <a:rPr lang="en-IN" sz="2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INDIAN INSTITUTE OF INFORMATION TECHNOLOGY</a:t>
            </a:r>
            <a:r>
              <a:rPr lang="en-IN"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BHOPAL</a:t>
            </a:r>
            <a:endParaRPr lang="en-IN" sz="2600"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A159E43-7985-E766-B12D-00D99168B136}"/>
              </a:ext>
            </a:extLst>
          </p:cNvPr>
          <p:cNvPicPr>
            <a:picLocks noGrp="1"/>
          </p:cNvPicPr>
          <p:nvPr>
            <p:ph idx="1"/>
          </p:nvPr>
        </p:nvPicPr>
        <p:blipFill>
          <a:blip r:embed="rId2"/>
          <a:stretch>
            <a:fillRect/>
          </a:stretch>
        </p:blipFill>
        <p:spPr>
          <a:xfrm>
            <a:off x="5106785" y="2526049"/>
            <a:ext cx="1978429" cy="1978429"/>
          </a:xfrm>
          <a:prstGeom prst="rect">
            <a:avLst/>
          </a:prstGeom>
        </p:spPr>
      </p:pic>
      <p:sp>
        <p:nvSpPr>
          <p:cNvPr id="5" name="Title 1">
            <a:extLst>
              <a:ext uri="{FF2B5EF4-FFF2-40B4-BE49-F238E27FC236}">
                <a16:creationId xmlns:a16="http://schemas.microsoft.com/office/drawing/2014/main" id="{F76E1F6A-183A-6930-59B9-F1D64EF2E2F8}"/>
              </a:ext>
            </a:extLst>
          </p:cNvPr>
          <p:cNvSpPr txBox="1">
            <a:spLocks/>
          </p:cNvSpPr>
          <p:nvPr/>
        </p:nvSpPr>
        <p:spPr bwMode="gray">
          <a:xfrm>
            <a:off x="975730" y="4856674"/>
            <a:ext cx="4563321" cy="18115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1600" b="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Submitted by							</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Yeluri</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Bharath Raj (20U01031)  				</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Puli Pradeep (20U01053)</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Amgothu</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Jayaram Naik (20U01033)</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Banala</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Abhishek </a:t>
            </a: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Satwik</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(20U01027)</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98603AF-CEBD-F2EA-85DE-6EC2F6770920}"/>
              </a:ext>
            </a:extLst>
          </p:cNvPr>
          <p:cNvSpPr txBox="1">
            <a:spLocks/>
          </p:cNvSpPr>
          <p:nvPr/>
        </p:nvSpPr>
        <p:spPr bwMode="gray">
          <a:xfrm>
            <a:off x="6975894" y="4856674"/>
            <a:ext cx="4563321" cy="1978429"/>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1600" b="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Under the supervision of</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ctr">
              <a:lnSpc>
                <a:spcPct val="115000"/>
              </a:lnSpc>
            </a:pP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Dr. Bhupendra Singh </a:t>
            </a: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Kirar</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 (Electronics and Communication Engineering)</a:t>
            </a:r>
          </a:p>
          <a:p>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US" sz="1400" b="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Dr. Afreen Khursheed</a:t>
            </a:r>
            <a:endParaRPr lang="en-IN" sz="1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ctr">
              <a:lnSpc>
                <a:spcPct val="115000"/>
              </a:lnSpc>
            </a:pPr>
            <a:r>
              <a:rPr lang="en-US" sz="1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Major Project coordinator</a:t>
            </a:r>
            <a:endParaRPr lang="en-IN" sz="1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ct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Electronics and Communication Engineering IIIT Bhopal</a:t>
            </a: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808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9"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 name="Picture 1">
            <a:extLst>
              <a:ext uri="{FF2B5EF4-FFF2-40B4-BE49-F238E27FC236}">
                <a16:creationId xmlns:a16="http://schemas.microsoft.com/office/drawing/2014/main" id="{A3B1D375-D8F8-8BF0-33D4-DB24B3129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67676" y="801794"/>
            <a:ext cx="8028633" cy="5248266"/>
          </a:xfrm>
          <a:prstGeom prst="rect">
            <a:avLst/>
          </a:prstGeom>
          <a:noFill/>
        </p:spPr>
      </p:pic>
    </p:spTree>
    <p:extLst>
      <p:ext uri="{BB962C8B-B14F-4D97-AF65-F5344CB8AC3E}">
        <p14:creationId xmlns:p14="http://schemas.microsoft.com/office/powerpoint/2010/main" val="158760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794896" y="2356738"/>
            <a:ext cx="10602208" cy="640079"/>
          </a:xfrm>
        </p:spPr>
        <p:txBody>
          <a:bodyPr>
            <a:normAutofit fontScale="92500" lnSpcReduction="20000"/>
          </a:bodyPr>
          <a:lstStyle/>
          <a:p>
            <a:pPr algn="just"/>
            <a:r>
              <a:rPr lang="en-US" dirty="0"/>
              <a:t>After 20 epochs our generated image shows the difference between Melanoma and</a:t>
            </a:r>
          </a:p>
          <a:p>
            <a:pPr marL="0" indent="0" algn="just">
              <a:buNone/>
            </a:pPr>
            <a:r>
              <a:rPr lang="en-US" sz="1800" dirty="0"/>
              <a:t>      Non-Melanoma</a:t>
            </a:r>
          </a:p>
          <a:p>
            <a:pPr marL="0" indent="0" algn="just">
              <a:buNone/>
            </a:pPr>
            <a:endParaRPr lang="en-US" dirty="0"/>
          </a:p>
        </p:txBody>
      </p:sp>
      <p:pic>
        <p:nvPicPr>
          <p:cNvPr id="4" name="Picture 3" descr="A close-up of several skin diseases&#10;&#10;Description automatically generated">
            <a:extLst>
              <a:ext uri="{FF2B5EF4-FFF2-40B4-BE49-F238E27FC236}">
                <a16:creationId xmlns:a16="http://schemas.microsoft.com/office/drawing/2014/main" id="{750DF60F-6237-1E51-678F-DADD626095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0710" y="3172645"/>
            <a:ext cx="5549900" cy="3544570"/>
          </a:xfrm>
          <a:prstGeom prst="rect">
            <a:avLst/>
          </a:prstGeom>
          <a:noFill/>
          <a:ln>
            <a:noFill/>
          </a:ln>
        </p:spPr>
      </p:pic>
    </p:spTree>
    <p:extLst>
      <p:ext uri="{BB962C8B-B14F-4D97-AF65-F5344CB8AC3E}">
        <p14:creationId xmlns:p14="http://schemas.microsoft.com/office/powerpoint/2010/main" val="3782311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we had to make sure that the generator and discriminator are on a similar level throughout the training process.</a:t>
            </a:r>
          </a:p>
          <a:p>
            <a:pPr marL="0" indent="0">
              <a:buNone/>
            </a:pPr>
            <a:r>
              <a:rPr lang="en-US" dirty="0"/>
              <a:t>During the experiment we noticed :</a:t>
            </a:r>
          </a:p>
          <a:p>
            <a:r>
              <a:rPr lang="en-US" dirty="0"/>
              <a:t>Our generator was proficient enough to trick the discriminator thus proving that the discriminator was not able to extract the finer detail features in the skin lesion image data during the training process. </a:t>
            </a:r>
          </a:p>
          <a:p>
            <a:r>
              <a:rPr lang="en-US" dirty="0"/>
              <a:t>But When we train our dataset with 20 epochs,  we got an accuracy of 88%.</a:t>
            </a:r>
          </a:p>
          <a:p>
            <a:endParaRPr lang="en-US" dirty="0"/>
          </a:p>
        </p:txBody>
      </p:sp>
    </p:spTree>
    <p:extLst>
      <p:ext uri="{BB962C8B-B14F-4D97-AF65-F5344CB8AC3E}">
        <p14:creationId xmlns:p14="http://schemas.microsoft.com/office/powerpoint/2010/main" val="42919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E6C-B473-238E-82B3-8E2C57220D52}"/>
              </a:ext>
            </a:extLst>
          </p:cNvPr>
          <p:cNvSpPr>
            <a:spLocks noGrp="1"/>
          </p:cNvSpPr>
          <p:nvPr>
            <p:ph type="ctrTitle"/>
          </p:nvPr>
        </p:nvSpPr>
        <p:spPr>
          <a:xfrm>
            <a:off x="557842" y="1150189"/>
            <a:ext cx="11076316" cy="3907766"/>
          </a:xfrm>
        </p:spPr>
        <p:txBody>
          <a:bodyPr/>
          <a:lstStyle/>
          <a:p>
            <a:r>
              <a:rPr lang="en-IN" sz="4000" b="1" dirty="0">
                <a:latin typeface="Times New Roman" panose="02020603050405020304" pitchFamily="18" charset="0"/>
                <a:cs typeface="Times New Roman" panose="02020603050405020304" pitchFamily="18" charset="0"/>
              </a:rPr>
              <a:t>3rd International Conference on Computational Electronics for Wireless Communications</a:t>
            </a:r>
          </a:p>
        </p:txBody>
      </p:sp>
      <p:sp>
        <p:nvSpPr>
          <p:cNvPr id="3" name="Subtitle 2">
            <a:extLst>
              <a:ext uri="{FF2B5EF4-FFF2-40B4-BE49-F238E27FC236}">
                <a16:creationId xmlns:a16="http://schemas.microsoft.com/office/drawing/2014/main" id="{3381506D-53FD-E9ED-F3A4-D1FB3AD12AEA}"/>
              </a:ext>
            </a:extLst>
          </p:cNvPr>
          <p:cNvSpPr>
            <a:spLocks noGrp="1"/>
          </p:cNvSpPr>
          <p:nvPr>
            <p:ph type="subTitle" idx="1"/>
          </p:nvPr>
        </p:nvSpPr>
        <p:spPr>
          <a:xfrm>
            <a:off x="1154955" y="4960188"/>
            <a:ext cx="8825658" cy="678611"/>
          </a:xfrm>
        </p:spPr>
        <p:txBody>
          <a:bodyPr/>
          <a:lstStyle/>
          <a:p>
            <a:r>
              <a:rPr lang="en-IN" dirty="0"/>
              <a:t> </a:t>
            </a:r>
          </a:p>
        </p:txBody>
      </p:sp>
    </p:spTree>
    <p:extLst>
      <p:ext uri="{BB962C8B-B14F-4D97-AF65-F5344CB8AC3E}">
        <p14:creationId xmlns:p14="http://schemas.microsoft.com/office/powerpoint/2010/main" val="397395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51E-46E5-A588-7ED1-00225E87E98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444C4C3-1E91-8DBC-135A-199819B3F859}"/>
              </a:ext>
            </a:extLst>
          </p:cNvPr>
          <p:cNvSpPr>
            <a:spLocks noGrp="1"/>
          </p:cNvSpPr>
          <p:nvPr>
            <p:ph idx="1"/>
          </p:nvPr>
        </p:nvSpPr>
        <p:spPr>
          <a:xfrm>
            <a:off x="844236" y="2603500"/>
            <a:ext cx="8825659" cy="3416300"/>
          </a:xfrm>
        </p:spPr>
        <p:txBody>
          <a:bodyPr/>
          <a:lstStyle/>
          <a:p>
            <a:r>
              <a:rPr lang="en-US" dirty="0"/>
              <a:t>It is an academic conference that focuses on the intersection of computational electronics and wireless communications.</a:t>
            </a:r>
          </a:p>
          <a:p>
            <a:r>
              <a:rPr lang="en-US" dirty="0"/>
              <a:t>It provides a platform for researchers, academics, engineers, and professionals to come together and share their research findings, discuss emerging trends, and collaborate on various aspects related to computational electronics and its applications in the field of wireless communications.</a:t>
            </a:r>
          </a:p>
          <a:p>
            <a:r>
              <a:rPr lang="en-US" dirty="0"/>
              <a:t>In this conference we have successfully submitted  our article and I’m glad to inform you that our paper has </a:t>
            </a:r>
            <a:r>
              <a:rPr lang="en-US" b="1" dirty="0"/>
              <a:t>provisionally been Accepted </a:t>
            </a:r>
            <a:r>
              <a:rPr lang="en-US" dirty="0"/>
              <a:t>for publication in 3rd International Conference on Computational Electronics for Wireless Communications . </a:t>
            </a:r>
          </a:p>
          <a:p>
            <a:pPr marL="0" indent="0">
              <a:buNone/>
            </a:pPr>
            <a:endParaRPr lang="en-IN" dirty="0"/>
          </a:p>
        </p:txBody>
      </p:sp>
    </p:spTree>
    <p:extLst>
      <p:ext uri="{BB962C8B-B14F-4D97-AF65-F5344CB8AC3E}">
        <p14:creationId xmlns:p14="http://schemas.microsoft.com/office/powerpoint/2010/main" val="302942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9" name="Rectangle 18">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1" name="Freeform: Shape 2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64582693-1055-F0A6-5923-E1F25A14562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008758" y="1283381"/>
            <a:ext cx="8587390" cy="4315162"/>
          </a:xfrm>
          <a:prstGeom prst="rect">
            <a:avLst/>
          </a:prstGeom>
        </p:spPr>
      </p:pic>
    </p:spTree>
    <p:extLst>
      <p:ext uri="{BB962C8B-B14F-4D97-AF65-F5344CB8AC3E}">
        <p14:creationId xmlns:p14="http://schemas.microsoft.com/office/powerpoint/2010/main" val="269208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2BAC-AA84-5C2B-8683-B1414F43A529}"/>
              </a:ext>
            </a:extLst>
          </p:cNvPr>
          <p:cNvSpPr>
            <a:spLocks noGrp="1"/>
          </p:cNvSpPr>
          <p:nvPr>
            <p:ph type="title"/>
          </p:nvPr>
        </p:nvSpPr>
        <p:spPr>
          <a:xfrm>
            <a:off x="559731" y="2173858"/>
            <a:ext cx="10473454" cy="913472"/>
          </a:xfrm>
        </p:spPr>
        <p:txBody>
          <a:bodyPr/>
          <a:lstStyle/>
          <a:p>
            <a:endParaRPr lang="en-IN" sz="2000" dirty="0">
              <a:solidFill>
                <a:schemeClr val="tx1">
                  <a:lumMod val="95000"/>
                  <a:lumOff val="5000"/>
                </a:schemeClr>
              </a:solidFill>
            </a:endParaRPr>
          </a:p>
        </p:txBody>
      </p:sp>
      <p:pic>
        <p:nvPicPr>
          <p:cNvPr id="6" name="Picture 5">
            <a:extLst>
              <a:ext uri="{FF2B5EF4-FFF2-40B4-BE49-F238E27FC236}">
                <a16:creationId xmlns:a16="http://schemas.microsoft.com/office/drawing/2014/main" id="{C151E688-84F5-42FC-C0E6-7AD34B36EF58}"/>
              </a:ext>
            </a:extLst>
          </p:cNvPr>
          <p:cNvPicPr>
            <a:picLocks noChangeAspect="1"/>
          </p:cNvPicPr>
          <p:nvPr/>
        </p:nvPicPr>
        <p:blipFill>
          <a:blip r:embed="rId2"/>
          <a:stretch>
            <a:fillRect/>
          </a:stretch>
        </p:blipFill>
        <p:spPr>
          <a:xfrm>
            <a:off x="415539" y="943896"/>
            <a:ext cx="11334009" cy="4906298"/>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B977F48-F785-1058-ECF6-B8753330683B}"/>
                  </a:ext>
                </a:extLst>
              </p14:cNvPr>
              <p14:cNvContentPartPr/>
              <p14:nvPr/>
            </p14:nvContentPartPr>
            <p14:xfrm>
              <a:off x="3627995" y="5122095"/>
              <a:ext cx="360" cy="360"/>
            </p14:xfrm>
          </p:contentPart>
        </mc:Choice>
        <mc:Fallback xmlns="">
          <p:pic>
            <p:nvPicPr>
              <p:cNvPr id="9" name="Ink 8">
                <a:extLst>
                  <a:ext uri="{FF2B5EF4-FFF2-40B4-BE49-F238E27FC236}">
                    <a16:creationId xmlns:a16="http://schemas.microsoft.com/office/drawing/2014/main" id="{7B977F48-F785-1058-ECF6-B8753330683B}"/>
                  </a:ext>
                </a:extLst>
              </p:cNvPr>
              <p:cNvPicPr/>
              <p:nvPr/>
            </p:nvPicPr>
            <p:blipFill>
              <a:blip r:embed="rId4"/>
              <a:stretch>
                <a:fillRect/>
              </a:stretch>
            </p:blipFill>
            <p:spPr>
              <a:xfrm>
                <a:off x="3574355" y="501445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31DC70F-83D7-9C8B-2644-2142171D74C7}"/>
                  </a:ext>
                </a:extLst>
              </p14:cNvPr>
              <p14:cNvContentPartPr/>
              <p14:nvPr/>
            </p14:nvContentPartPr>
            <p14:xfrm>
              <a:off x="3746075" y="5112375"/>
              <a:ext cx="360" cy="360"/>
            </p14:xfrm>
          </p:contentPart>
        </mc:Choice>
        <mc:Fallback xmlns="">
          <p:pic>
            <p:nvPicPr>
              <p:cNvPr id="10" name="Ink 9">
                <a:extLst>
                  <a:ext uri="{FF2B5EF4-FFF2-40B4-BE49-F238E27FC236}">
                    <a16:creationId xmlns:a16="http://schemas.microsoft.com/office/drawing/2014/main" id="{C31DC70F-83D7-9C8B-2644-2142171D74C7}"/>
                  </a:ext>
                </a:extLst>
              </p:cNvPr>
              <p:cNvPicPr/>
              <p:nvPr/>
            </p:nvPicPr>
            <p:blipFill>
              <a:blip r:embed="rId4"/>
              <a:stretch>
                <a:fillRect/>
              </a:stretch>
            </p:blipFill>
            <p:spPr>
              <a:xfrm>
                <a:off x="3692075" y="500473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250CF128-E4E2-A404-9AC3-8948CDF214DF}"/>
                  </a:ext>
                </a:extLst>
              </p14:cNvPr>
              <p14:cNvContentPartPr/>
              <p14:nvPr/>
            </p14:nvContentPartPr>
            <p14:xfrm>
              <a:off x="3883595" y="5102655"/>
              <a:ext cx="360" cy="360"/>
            </p14:xfrm>
          </p:contentPart>
        </mc:Choice>
        <mc:Fallback xmlns="">
          <p:pic>
            <p:nvPicPr>
              <p:cNvPr id="11" name="Ink 10">
                <a:extLst>
                  <a:ext uri="{FF2B5EF4-FFF2-40B4-BE49-F238E27FC236}">
                    <a16:creationId xmlns:a16="http://schemas.microsoft.com/office/drawing/2014/main" id="{250CF128-E4E2-A404-9AC3-8948CDF214DF}"/>
                  </a:ext>
                </a:extLst>
              </p:cNvPr>
              <p:cNvPicPr/>
              <p:nvPr/>
            </p:nvPicPr>
            <p:blipFill>
              <a:blip r:embed="rId4"/>
              <a:stretch>
                <a:fillRect/>
              </a:stretch>
            </p:blipFill>
            <p:spPr>
              <a:xfrm>
                <a:off x="3829595" y="499501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28052148-7B77-347D-B535-A5FCC64C5980}"/>
                  </a:ext>
                </a:extLst>
              </p14:cNvPr>
              <p14:cNvContentPartPr/>
              <p14:nvPr/>
            </p14:nvContentPartPr>
            <p14:xfrm>
              <a:off x="4021475" y="5112375"/>
              <a:ext cx="360" cy="360"/>
            </p14:xfrm>
          </p:contentPart>
        </mc:Choice>
        <mc:Fallback xmlns="">
          <p:pic>
            <p:nvPicPr>
              <p:cNvPr id="12" name="Ink 11">
                <a:extLst>
                  <a:ext uri="{FF2B5EF4-FFF2-40B4-BE49-F238E27FC236}">
                    <a16:creationId xmlns:a16="http://schemas.microsoft.com/office/drawing/2014/main" id="{28052148-7B77-347D-B535-A5FCC64C5980}"/>
                  </a:ext>
                </a:extLst>
              </p:cNvPr>
              <p:cNvPicPr/>
              <p:nvPr/>
            </p:nvPicPr>
            <p:blipFill>
              <a:blip r:embed="rId4"/>
              <a:stretch>
                <a:fillRect/>
              </a:stretch>
            </p:blipFill>
            <p:spPr>
              <a:xfrm>
                <a:off x="3967475" y="500473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51E4152-2B1C-6A1B-2BB8-080FBFD9D368}"/>
                  </a:ext>
                </a:extLst>
              </p14:cNvPr>
              <p14:cNvContentPartPr/>
              <p14:nvPr/>
            </p14:nvContentPartPr>
            <p14:xfrm>
              <a:off x="4168715" y="5122095"/>
              <a:ext cx="360" cy="360"/>
            </p14:xfrm>
          </p:contentPart>
        </mc:Choice>
        <mc:Fallback xmlns="">
          <p:pic>
            <p:nvPicPr>
              <p:cNvPr id="13" name="Ink 12">
                <a:extLst>
                  <a:ext uri="{FF2B5EF4-FFF2-40B4-BE49-F238E27FC236}">
                    <a16:creationId xmlns:a16="http://schemas.microsoft.com/office/drawing/2014/main" id="{F51E4152-2B1C-6A1B-2BB8-080FBFD9D368}"/>
                  </a:ext>
                </a:extLst>
              </p:cNvPr>
              <p:cNvPicPr/>
              <p:nvPr/>
            </p:nvPicPr>
            <p:blipFill>
              <a:blip r:embed="rId4"/>
              <a:stretch>
                <a:fillRect/>
              </a:stretch>
            </p:blipFill>
            <p:spPr>
              <a:xfrm>
                <a:off x="4114715" y="501445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A8F571A4-425A-8E11-4B18-DBA8B53A614C}"/>
                  </a:ext>
                </a:extLst>
              </p14:cNvPr>
              <p14:cNvContentPartPr/>
              <p14:nvPr/>
            </p14:nvContentPartPr>
            <p14:xfrm>
              <a:off x="3625115" y="5101935"/>
              <a:ext cx="1684080" cy="56160"/>
            </p14:xfrm>
          </p:contentPart>
        </mc:Choice>
        <mc:Fallback xmlns="">
          <p:pic>
            <p:nvPicPr>
              <p:cNvPr id="14" name="Ink 13">
                <a:extLst>
                  <a:ext uri="{FF2B5EF4-FFF2-40B4-BE49-F238E27FC236}">
                    <a16:creationId xmlns:a16="http://schemas.microsoft.com/office/drawing/2014/main" id="{A8F571A4-425A-8E11-4B18-DBA8B53A614C}"/>
                  </a:ext>
                </a:extLst>
              </p:cNvPr>
              <p:cNvPicPr/>
              <p:nvPr/>
            </p:nvPicPr>
            <p:blipFill>
              <a:blip r:embed="rId10"/>
              <a:stretch>
                <a:fillRect/>
              </a:stretch>
            </p:blipFill>
            <p:spPr>
              <a:xfrm>
                <a:off x="3571475" y="4994295"/>
                <a:ext cx="1791720" cy="271800"/>
              </a:xfrm>
              <a:prstGeom prst="rect">
                <a:avLst/>
              </a:prstGeom>
            </p:spPr>
          </p:pic>
        </mc:Fallback>
      </mc:AlternateContent>
    </p:spTree>
    <p:extLst>
      <p:ext uri="{BB962C8B-B14F-4D97-AF65-F5344CB8AC3E}">
        <p14:creationId xmlns:p14="http://schemas.microsoft.com/office/powerpoint/2010/main" val="297661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1683170" y="2649187"/>
            <a:ext cx="8825659" cy="3416300"/>
          </a:xfrm>
        </p:spPr>
        <p:txBody>
          <a:bodyPr>
            <a:normAutofit/>
          </a:bodyPr>
          <a:lstStyle/>
          <a:p>
            <a:pPr marL="0" indent="0">
              <a:buNone/>
            </a:pPr>
            <a:r>
              <a:rPr lang="en-US" sz="6000" b="1" dirty="0"/>
              <a:t>          </a:t>
            </a: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89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4" y="1932317"/>
            <a:ext cx="9602185" cy="2845064"/>
          </a:xfrm>
        </p:spPr>
        <p:txBody>
          <a:bodyPr/>
          <a:lstStyle/>
          <a:p>
            <a:r>
              <a:rPr lang="en-US" sz="6000" dirty="0"/>
              <a:t>PREDICTION OF MELANOMA DETECTION USING CNN</a:t>
            </a:r>
          </a:p>
        </p:txBody>
      </p:sp>
      <p:sp>
        <p:nvSpPr>
          <p:cNvPr id="5" name="Subtitle 4"/>
          <p:cNvSpPr>
            <a:spLocks noGrp="1"/>
          </p:cNvSpPr>
          <p:nvPr>
            <p:ph type="subTitle" idx="1"/>
          </p:nvPr>
        </p:nvSpPr>
        <p:spPr/>
        <p:txBody>
          <a:bodyPr/>
          <a:lstStyle/>
          <a:p>
            <a:r>
              <a:rPr lang="en-US" dirty="0"/>
              <a:t>CNN(</a:t>
            </a:r>
            <a:r>
              <a:rPr lang="en-IN" dirty="0"/>
              <a:t>Convolutional Neural Networks</a:t>
            </a:r>
            <a:r>
              <a:rPr lang="en-US" dirty="0"/>
              <a:t>)</a:t>
            </a:r>
          </a:p>
        </p:txBody>
      </p:sp>
    </p:spTree>
    <p:extLst>
      <p:ext uri="{BB962C8B-B14F-4D97-AF65-F5344CB8AC3E}">
        <p14:creationId xmlns:p14="http://schemas.microsoft.com/office/powerpoint/2010/main" val="163949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INTRODUCTION</a:t>
            </a:r>
          </a:p>
          <a:p>
            <a:r>
              <a:rPr lang="en-US" dirty="0"/>
              <a:t>ABOUT DATA</a:t>
            </a:r>
          </a:p>
          <a:p>
            <a:r>
              <a:rPr lang="en-US" dirty="0"/>
              <a:t>METHODOLOGY</a:t>
            </a:r>
          </a:p>
          <a:p>
            <a:r>
              <a:rPr lang="en-US" dirty="0"/>
              <a:t>TECHNOLOGIES AND METHODOLOGIES</a:t>
            </a:r>
          </a:p>
          <a:p>
            <a:r>
              <a:rPr lang="en-US" dirty="0"/>
              <a:t>FLOW CHART</a:t>
            </a:r>
          </a:p>
          <a:p>
            <a:r>
              <a:rPr lang="en-US" dirty="0"/>
              <a:t>RESULT AND CONCLUSION</a:t>
            </a:r>
          </a:p>
        </p:txBody>
      </p:sp>
    </p:spTree>
    <p:extLst>
      <p:ext uri="{BB962C8B-B14F-4D97-AF65-F5344CB8AC3E}">
        <p14:creationId xmlns:p14="http://schemas.microsoft.com/office/powerpoint/2010/main" val="131186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59125" y="2346385"/>
            <a:ext cx="10714007" cy="4356339"/>
          </a:xfrm>
        </p:spPr>
        <p:txBody>
          <a:bodyPr>
            <a:normAutofit/>
          </a:bodyPr>
          <a:lstStyle/>
          <a:p>
            <a:r>
              <a:rPr lang="en-US" dirty="0"/>
              <a:t>Melanoma is a potentially deadly form of skin cancer that originates in melanocytes, the pigment-producing cells of the skin, and can spread to other parts of the body if not detected and treated early.</a:t>
            </a:r>
          </a:p>
          <a:p>
            <a:r>
              <a:rPr lang="en-US" dirty="0"/>
              <a:t>Melanoma detection using Convolutional Neural Networks (CNN) harnesses the power of deep learning to significantly improve the accuracy and efficiency of identifying malignant skin lesions, offering the potential to save lives through early diagnosis.</a:t>
            </a:r>
          </a:p>
          <a:p>
            <a:r>
              <a:rPr lang="en-US" dirty="0"/>
              <a:t>CNN are specialized deep learning models designed for image and pattern recognition tasks, leveraging layers of convolution and pooling to extract features and make them a cornerstone of computer vision and image processing applications.</a:t>
            </a:r>
          </a:p>
          <a:p>
            <a:endParaRPr lang="en-US" dirty="0"/>
          </a:p>
          <a:p>
            <a:endParaRPr lang="en-US" dirty="0"/>
          </a:p>
        </p:txBody>
      </p:sp>
    </p:spTree>
    <p:extLst>
      <p:ext uri="{BB962C8B-B14F-4D97-AF65-F5344CB8AC3E}">
        <p14:creationId xmlns:p14="http://schemas.microsoft.com/office/powerpoint/2010/main" val="61824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DATA</a:t>
            </a:r>
          </a:p>
        </p:txBody>
      </p:sp>
      <p:sp>
        <p:nvSpPr>
          <p:cNvPr id="3" name="Content Placeholder 2"/>
          <p:cNvSpPr>
            <a:spLocks noGrp="1"/>
          </p:cNvSpPr>
          <p:nvPr>
            <p:ph idx="1"/>
          </p:nvPr>
        </p:nvSpPr>
        <p:spPr/>
        <p:txBody>
          <a:bodyPr/>
          <a:lstStyle/>
          <a:p>
            <a:r>
              <a:rPr lang="en-US" dirty="0"/>
              <a:t>Data set was actually downloaded from  Kaggle, Kaggle is a popular online platform for data science and machine learning competitions, as well as a community where data scientists and machine learning practitioners can collaborate, learn, and share their work. It was founded in 2010 and has since become a key resource for those interested in data science, artificial intelligence, and related fields </a:t>
            </a:r>
          </a:p>
          <a:p>
            <a:r>
              <a:rPr lang="en-US" dirty="0"/>
              <a:t>Kaggle offers a vast collection of datasets that users can explore, download, and analyze. These datasets cover a wide range of topics, making them a valuable resource for research and analysis.</a:t>
            </a:r>
          </a:p>
        </p:txBody>
      </p:sp>
    </p:spTree>
    <p:extLst>
      <p:ext uri="{BB962C8B-B14F-4D97-AF65-F5344CB8AC3E}">
        <p14:creationId xmlns:p14="http://schemas.microsoft.com/office/powerpoint/2010/main" val="234130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29132"/>
            <a:ext cx="8825659" cy="3690668"/>
          </a:xfrm>
        </p:spPr>
        <p:txBody>
          <a:bodyPr>
            <a:normAutofit/>
          </a:bodyPr>
          <a:lstStyle/>
          <a:p>
            <a:r>
              <a:rPr lang="en-US" dirty="0"/>
              <a:t>Our data consist of 2493 Images of 9 classes.</a:t>
            </a:r>
          </a:p>
          <a:p>
            <a:r>
              <a:rPr lang="en-US" dirty="0"/>
              <a:t>Which are </a:t>
            </a:r>
            <a:r>
              <a:rPr lang="en-US"/>
              <a:t>divided images </a:t>
            </a:r>
            <a:r>
              <a:rPr lang="en-US" dirty="0"/>
              <a:t>into Train and Test Datasets.</a:t>
            </a:r>
          </a:p>
          <a:p>
            <a:r>
              <a:rPr lang="en-US" dirty="0"/>
              <a:t>Total Training Datasets are 2349 and Total Test Datasets are 144.</a:t>
            </a:r>
          </a:p>
          <a:p>
            <a:r>
              <a:rPr lang="en-US" dirty="0"/>
              <a:t>Create a CNN model, which can accurately detect 9 classes present in the dataset. The RGB channel values are in the [0, 255] range. This is not ideal for a neural network. Here, it is good to standardize values to be in the [0, 1].</a:t>
            </a:r>
          </a:p>
          <a:p>
            <a:r>
              <a:rPr lang="en-US" dirty="0"/>
              <a:t>After training and validation of the model, As we can see that now the Training and Validation accuracy are almost in the same level and the highest accuracy achieved is around 88.5% , this shows the impact of how performing Data Augmentation can improve the model performance</a:t>
            </a:r>
          </a:p>
          <a:p>
            <a:pPr marL="0" indent="0">
              <a:buNone/>
            </a:pPr>
            <a:endParaRPr lang="en-US" dirty="0"/>
          </a:p>
        </p:txBody>
      </p:sp>
    </p:spTree>
    <p:extLst>
      <p:ext uri="{BB962C8B-B14F-4D97-AF65-F5344CB8AC3E}">
        <p14:creationId xmlns:p14="http://schemas.microsoft.com/office/powerpoint/2010/main" val="68125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D3670D32-34BB-4528-B2F0-F6E3960042E0}"/>
              </a:ext>
            </a:extLst>
          </p:cNvPr>
          <p:cNvPicPr/>
          <p:nvPr/>
        </p:nvPicPr>
        <p:blipFill rotWithShape="1">
          <a:blip r:embed="rId2"/>
          <a:srcRect r="3182" b="2"/>
          <a:stretch/>
        </p:blipFill>
        <p:spPr>
          <a:xfrm>
            <a:off x="2523566"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1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7" name="TextBox 6">
            <a:extLst>
              <a:ext uri="{FF2B5EF4-FFF2-40B4-BE49-F238E27FC236}">
                <a16:creationId xmlns:a16="http://schemas.microsoft.com/office/drawing/2014/main" id="{3432358B-8C14-713C-317B-F6E4973E1405}"/>
              </a:ext>
            </a:extLst>
          </p:cNvPr>
          <p:cNvSpPr txBox="1"/>
          <p:nvPr/>
        </p:nvSpPr>
        <p:spPr>
          <a:xfrm>
            <a:off x="4454105" y="6335092"/>
            <a:ext cx="6096000" cy="369332"/>
          </a:xfrm>
          <a:prstGeom prst="rect">
            <a:avLst/>
          </a:prstGeom>
          <a:noFill/>
        </p:spPr>
        <p:txBody>
          <a:bodyPr wrap="square">
            <a:spAutoFit/>
          </a:bodyPr>
          <a:lstStyle/>
          <a:p>
            <a:r>
              <a:rPr lang="en-IN" b="1" dirty="0"/>
              <a:t>9 Classes of the Datasets</a:t>
            </a:r>
          </a:p>
        </p:txBody>
      </p:sp>
    </p:spTree>
    <p:extLst>
      <p:ext uri="{BB962C8B-B14F-4D97-AF65-F5344CB8AC3E}">
        <p14:creationId xmlns:p14="http://schemas.microsoft.com/office/powerpoint/2010/main" val="239514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and Methodologies</a:t>
            </a:r>
          </a:p>
        </p:txBody>
      </p:sp>
      <p:sp>
        <p:nvSpPr>
          <p:cNvPr id="3" name="Content Placeholder 2"/>
          <p:cNvSpPr>
            <a:spLocks noGrp="1"/>
          </p:cNvSpPr>
          <p:nvPr>
            <p:ph idx="1"/>
          </p:nvPr>
        </p:nvSpPr>
        <p:spPr/>
        <p:txBody>
          <a:bodyPr>
            <a:normAutofit/>
          </a:bodyPr>
          <a:lstStyle/>
          <a:p>
            <a:r>
              <a:rPr lang="en-US" dirty="0"/>
              <a:t>We did this project using python language on platform of google </a:t>
            </a:r>
            <a:r>
              <a:rPr lang="en-US" dirty="0" err="1"/>
              <a:t>collab</a:t>
            </a:r>
            <a:endParaRPr lang="en-US" dirty="0"/>
          </a:p>
          <a:p>
            <a:r>
              <a:rPr lang="en-US" dirty="0"/>
              <a:t>Image preprocessing plays a crucial role in melanoma detection using computer vision or machine learning techniques. Common preprocessing steps for melanoma detection include:</a:t>
            </a:r>
          </a:p>
          <a:p>
            <a:r>
              <a:rPr lang="en-US" dirty="0"/>
              <a:t>Color Space Conversion, Image Enhancement, Resizing, Noise Reduction, Segmentation, Feature Extraction, Data Augmentation, Normalization, Data Balancing.</a:t>
            </a:r>
          </a:p>
          <a:p>
            <a:r>
              <a:rPr lang="en-US" dirty="0"/>
              <a:t>These preprocessing steps help improve the quality of input data for machine learning models or computer vision algorithms, leading to more accurate melanoma detection.</a:t>
            </a:r>
          </a:p>
        </p:txBody>
      </p:sp>
    </p:spTree>
    <p:extLst>
      <p:ext uri="{BB962C8B-B14F-4D97-AF65-F5344CB8AC3E}">
        <p14:creationId xmlns:p14="http://schemas.microsoft.com/office/powerpoint/2010/main" val="32445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We must train our CNN network till our generative images should be looks like real images.</a:t>
            </a:r>
          </a:p>
          <a:p>
            <a:r>
              <a:rPr lang="en-US" dirty="0"/>
              <a:t>Training a model involves optimizing its parameters on a labeled dataset, typically by iteratively adjusting them to minimize a loss function, which measures the difference between model predictions and actual target values.</a:t>
            </a:r>
          </a:p>
          <a:p>
            <a:r>
              <a:rPr lang="en-US" dirty="0"/>
              <a:t>Validation is the process of evaluating the trained model's performance on a separate dataset not used during training, allowing us to assess its generalization capabilities and detect potential overfitting or underfitting.</a:t>
            </a:r>
          </a:p>
          <a:p>
            <a:r>
              <a:rPr lang="en-US" dirty="0"/>
              <a:t>Data augmentation is a technique used in machine learning and computer vision to artificially increase the diversity and size of a dataset by applying various transformations to the existing data. </a:t>
            </a:r>
            <a:r>
              <a:rPr lang="en-US"/>
              <a:t>Here are two key points about data augmentation.</a:t>
            </a:r>
            <a:endParaRPr lang="en-US" dirty="0"/>
          </a:p>
          <a:p>
            <a:endParaRPr lang="en-US" dirty="0"/>
          </a:p>
          <a:p>
            <a:pPr marL="0" indent="0">
              <a:buNone/>
            </a:pPr>
            <a:endParaRPr lang="en-US" dirty="0"/>
          </a:p>
        </p:txBody>
      </p:sp>
    </p:spTree>
    <p:extLst>
      <p:ext uri="{BB962C8B-B14F-4D97-AF65-F5344CB8AC3E}">
        <p14:creationId xmlns:p14="http://schemas.microsoft.com/office/powerpoint/2010/main" val="164040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897</TotalTime>
  <Words>881</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 Boardroom</vt:lpstr>
      <vt:lpstr>INDIAN INSTITUTE OF INFORMATION TECHNOLOGY BHOPAL</vt:lpstr>
      <vt:lpstr>PREDICTION OF MELANOMA DETECTION USING CNN</vt:lpstr>
      <vt:lpstr>OVERVIEW</vt:lpstr>
      <vt:lpstr>INTRODUCTION</vt:lpstr>
      <vt:lpstr>ABOUT DATA</vt:lpstr>
      <vt:lpstr>PowerPoint Presentation</vt:lpstr>
      <vt:lpstr>PowerPoint Presentation</vt:lpstr>
      <vt:lpstr>Technologies and Methodologies</vt:lpstr>
      <vt:lpstr>PowerPoint Presentation</vt:lpstr>
      <vt:lpstr>PowerPoint Presentation</vt:lpstr>
      <vt:lpstr>RESULT</vt:lpstr>
      <vt:lpstr> </vt:lpstr>
      <vt:lpstr>3rd International Conference on Computational Electronics for Wireless Communications</vt:lpstr>
      <vt:lpstr> </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MELANOMA DETECTION USING GAN NETWORK</dc:title>
  <dc:creator>pc</dc:creator>
  <cp:lastModifiedBy>PraDeeP シ7</cp:lastModifiedBy>
  <cp:revision>17</cp:revision>
  <dcterms:created xsi:type="dcterms:W3CDTF">2023-04-17T10:37:49Z</dcterms:created>
  <dcterms:modified xsi:type="dcterms:W3CDTF">2023-11-06T07:05:37Z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2023-11-05T18:05:49Z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27cad2dd-dd35-4251-ab6d-a6d06eddb163</vt:lpwstr>
  </property>
  <property fmtid="{D5CDD505-2E9C-101B-9397-08002B2CF9AE}" pid="7" name="MSIP_Label_defa4170-0d19-0005-0004-bc88714345d2_ActionId">
    <vt:lpwstr>3b0d843f-99f8-4fc9-bfcc-a9338ff71691</vt:lpwstr>
  </property>
  <property fmtid="{D5CDD505-2E9C-101B-9397-08002B2CF9AE}" pid="8" name="MSIP_Label_defa4170-0d19-0005-0004-bc88714345d2_ContentBits">
    <vt:lpwstr>0</vt:lpwstr>
  </property>
</Properties>
</file>