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75" r:id="rId2"/>
    <p:sldId id="256" r:id="rId3"/>
    <p:sldId id="257" r:id="rId4"/>
    <p:sldId id="258" r:id="rId5"/>
    <p:sldId id="278" r:id="rId6"/>
    <p:sldId id="259" r:id="rId7"/>
    <p:sldId id="260" r:id="rId8"/>
    <p:sldId id="261" r:id="rId9"/>
    <p:sldId id="280" r:id="rId10"/>
    <p:sldId id="265" r:id="rId11"/>
    <p:sldId id="268" r:id="rId12"/>
    <p:sldId id="279" r:id="rId13"/>
    <p:sldId id="281" r:id="rId14"/>
    <p:sldId id="267" r:id="rId15"/>
    <p:sldId id="277" r:id="rId16"/>
    <p:sldId id="282" r:id="rId17"/>
    <p:sldId id="283" r:id="rId18"/>
    <p:sldId id="284" r:id="rId19"/>
    <p:sldId id="273"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3CED80-85A3-A2C0-498F-93676BC3A01E}" name="PraDeeP シ7" initials="Pシ" userId="S::pradeep@tuf7.onmicrosoft.com::2f8d02ac-7cfc-4b05-9ca2-1b19c5af8c9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90" d="100"/>
          <a:sy n="90" d="100"/>
        </p:scale>
        <p:origin x="2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7689086574101904E-2"/>
          <c:y val="0.13130952380952382"/>
          <c:w val="0.9123109134258981"/>
          <c:h val="0.70173259592550929"/>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VGG16</c:v>
                </c:pt>
                <c:pt idx="1">
                  <c:v>DenseNet</c:v>
                </c:pt>
                <c:pt idx="2">
                  <c:v>XceptionNet</c:v>
                </c:pt>
                <c:pt idx="3">
                  <c:v>MobileNet</c:v>
                </c:pt>
                <c:pt idx="4">
                  <c:v>LeNet</c:v>
                </c:pt>
                <c:pt idx="5">
                  <c:v>Proposed Model CNN</c:v>
                </c:pt>
              </c:strCache>
            </c:strRef>
          </c:cat>
          <c:val>
            <c:numRef>
              <c:f>Sheet1!$B$2:$B$7</c:f>
              <c:numCache>
                <c:formatCode>0.00%</c:formatCode>
                <c:ptCount val="6"/>
                <c:pt idx="0">
                  <c:v>0.42720000000000002</c:v>
                </c:pt>
                <c:pt idx="1">
                  <c:v>0.60709999999999997</c:v>
                </c:pt>
                <c:pt idx="2">
                  <c:v>0.72770000000000001</c:v>
                </c:pt>
                <c:pt idx="3">
                  <c:v>0.73199999999999998</c:v>
                </c:pt>
                <c:pt idx="4">
                  <c:v>0.82250000000000001</c:v>
                </c:pt>
                <c:pt idx="5">
                  <c:v>0.94199999999999995</c:v>
                </c:pt>
              </c:numCache>
            </c:numRef>
          </c:val>
        </c:ser>
        <c:dLbls>
          <c:dLblPos val="inEnd"/>
          <c:showLegendKey val="0"/>
          <c:showVal val="1"/>
          <c:showCatName val="0"/>
          <c:showSerName val="0"/>
          <c:showPercent val="0"/>
          <c:showBubbleSize val="0"/>
        </c:dLbls>
        <c:gapWidth val="219"/>
        <c:overlap val="-27"/>
        <c:axId val="1709008368"/>
        <c:axId val="1709001840"/>
      </c:barChart>
      <c:catAx>
        <c:axId val="1709008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9001840"/>
        <c:crosses val="autoZero"/>
        <c:auto val="0"/>
        <c:lblAlgn val="ctr"/>
        <c:lblOffset val="100"/>
        <c:noMultiLvlLbl val="0"/>
      </c:catAx>
      <c:valAx>
        <c:axId val="170900184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0900836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sz="2100" dirty="0"/>
              <a:t>Performance loss for the various Epochs </a:t>
            </a:r>
          </a:p>
        </c:rich>
      </c:tx>
      <c:layout>
        <c:manualLayout>
          <c:xMode val="edge"/>
          <c:yMode val="edge"/>
          <c:x val="0.23838881149329577"/>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9176235286271184E-2"/>
          <c:y val="7.480732206938466E-2"/>
          <c:w val="0.94147710942460472"/>
          <c:h val="0.80007250816047593"/>
        </c:manualLayout>
      </c:layout>
      <c:barChart>
        <c:barDir val="col"/>
        <c:grouping val="clustered"/>
        <c:varyColors val="0"/>
        <c:ser>
          <c:idx val="0"/>
          <c:order val="0"/>
          <c:tx>
            <c:strRef>
              <c:f>Sheet1!$B$1</c:f>
              <c:strCache>
                <c:ptCount val="1"/>
                <c:pt idx="0">
                  <c:v>Training Loss</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numRef>
              <c:f>Sheet1!$A$2:$A$22</c:f>
              <c:numCache>
                <c:formatCode>General</c:formatCode>
                <c:ptCount val="21"/>
                <c:pt idx="0">
                  <c:v>1</c:v>
                </c:pt>
                <c:pt idx="1">
                  <c:v>3</c:v>
                </c:pt>
                <c:pt idx="2">
                  <c:v>6</c:v>
                </c:pt>
                <c:pt idx="3">
                  <c:v>9</c:v>
                </c:pt>
                <c:pt idx="4">
                  <c:v>12</c:v>
                </c:pt>
                <c:pt idx="5">
                  <c:v>15</c:v>
                </c:pt>
                <c:pt idx="6">
                  <c:v>18</c:v>
                </c:pt>
                <c:pt idx="7">
                  <c:v>21</c:v>
                </c:pt>
                <c:pt idx="8">
                  <c:v>24</c:v>
                </c:pt>
                <c:pt idx="9">
                  <c:v>27</c:v>
                </c:pt>
                <c:pt idx="10">
                  <c:v>30</c:v>
                </c:pt>
                <c:pt idx="11">
                  <c:v>33</c:v>
                </c:pt>
                <c:pt idx="12">
                  <c:v>36</c:v>
                </c:pt>
                <c:pt idx="13">
                  <c:v>39</c:v>
                </c:pt>
                <c:pt idx="14">
                  <c:v>42</c:v>
                </c:pt>
                <c:pt idx="15">
                  <c:v>45</c:v>
                </c:pt>
                <c:pt idx="16">
                  <c:v>48</c:v>
                </c:pt>
                <c:pt idx="17">
                  <c:v>51</c:v>
                </c:pt>
                <c:pt idx="18">
                  <c:v>54</c:v>
                </c:pt>
                <c:pt idx="19">
                  <c:v>57</c:v>
                </c:pt>
                <c:pt idx="20">
                  <c:v>60</c:v>
                </c:pt>
              </c:numCache>
            </c:numRef>
          </c:cat>
          <c:val>
            <c:numRef>
              <c:f>Sheet1!$B$2:$B$22</c:f>
              <c:numCache>
                <c:formatCode>General</c:formatCode>
                <c:ptCount val="21"/>
                <c:pt idx="0">
                  <c:v>2.5956999999999999</c:v>
                </c:pt>
                <c:pt idx="1">
                  <c:v>1.8928</c:v>
                </c:pt>
                <c:pt idx="2">
                  <c:v>1.347</c:v>
                </c:pt>
                <c:pt idx="3">
                  <c:v>1.0799000000000001</c:v>
                </c:pt>
                <c:pt idx="4">
                  <c:v>0.83860000000000001</c:v>
                </c:pt>
                <c:pt idx="5">
                  <c:v>0.63</c:v>
                </c:pt>
                <c:pt idx="6">
                  <c:v>0.46460000000000001</c:v>
                </c:pt>
                <c:pt idx="7">
                  <c:v>0.33439999999999998</c:v>
                </c:pt>
                <c:pt idx="8">
                  <c:v>0.21440000000000001</c:v>
                </c:pt>
                <c:pt idx="9">
                  <c:v>0.1865</c:v>
                </c:pt>
                <c:pt idx="10">
                  <c:v>0.1376</c:v>
                </c:pt>
                <c:pt idx="11">
                  <c:v>0.1182</c:v>
                </c:pt>
                <c:pt idx="12">
                  <c:v>0.25869999999999999</c:v>
                </c:pt>
                <c:pt idx="13">
                  <c:v>0.113</c:v>
                </c:pt>
                <c:pt idx="14">
                  <c:v>0.11260000000000001</c:v>
                </c:pt>
                <c:pt idx="15">
                  <c:v>9.0399999999999994E-2</c:v>
                </c:pt>
                <c:pt idx="16">
                  <c:v>9.4899999999999998E-2</c:v>
                </c:pt>
                <c:pt idx="17">
                  <c:v>0.18820000000000001</c:v>
                </c:pt>
                <c:pt idx="18">
                  <c:v>0.1154</c:v>
                </c:pt>
                <c:pt idx="19">
                  <c:v>8.09E-2</c:v>
                </c:pt>
                <c:pt idx="20">
                  <c:v>7.7799999999999994E-2</c:v>
                </c:pt>
              </c:numCache>
            </c:numRef>
          </c:val>
          <c:extLst xmlns:c16r2="http://schemas.microsoft.com/office/drawing/2015/06/chart">
            <c:ext xmlns:c16="http://schemas.microsoft.com/office/drawing/2014/chart" uri="{C3380CC4-5D6E-409C-BE32-E72D297353CC}">
              <c16:uniqueId val="{00000000-97A1-458C-B20E-13E7C4F402F1}"/>
            </c:ext>
          </c:extLst>
        </c:ser>
        <c:ser>
          <c:idx val="1"/>
          <c:order val="1"/>
          <c:tx>
            <c:strRef>
              <c:f>Sheet1!$C$1</c:f>
              <c:strCache>
                <c:ptCount val="1"/>
                <c:pt idx="0">
                  <c:v>Validation Loss</c:v>
                </c:pt>
              </c:strCache>
            </c:strRef>
          </c:tx>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numRef>
              <c:f>Sheet1!$A$2:$A$22</c:f>
              <c:numCache>
                <c:formatCode>General</c:formatCode>
                <c:ptCount val="21"/>
                <c:pt idx="0">
                  <c:v>1</c:v>
                </c:pt>
                <c:pt idx="1">
                  <c:v>3</c:v>
                </c:pt>
                <c:pt idx="2">
                  <c:v>6</c:v>
                </c:pt>
                <c:pt idx="3">
                  <c:v>9</c:v>
                </c:pt>
                <c:pt idx="4">
                  <c:v>12</c:v>
                </c:pt>
                <c:pt idx="5">
                  <c:v>15</c:v>
                </c:pt>
                <c:pt idx="6">
                  <c:v>18</c:v>
                </c:pt>
                <c:pt idx="7">
                  <c:v>21</c:v>
                </c:pt>
                <c:pt idx="8">
                  <c:v>24</c:v>
                </c:pt>
                <c:pt idx="9">
                  <c:v>27</c:v>
                </c:pt>
                <c:pt idx="10">
                  <c:v>30</c:v>
                </c:pt>
                <c:pt idx="11">
                  <c:v>33</c:v>
                </c:pt>
                <c:pt idx="12">
                  <c:v>36</c:v>
                </c:pt>
                <c:pt idx="13">
                  <c:v>39</c:v>
                </c:pt>
                <c:pt idx="14">
                  <c:v>42</c:v>
                </c:pt>
                <c:pt idx="15">
                  <c:v>45</c:v>
                </c:pt>
                <c:pt idx="16">
                  <c:v>48</c:v>
                </c:pt>
                <c:pt idx="17">
                  <c:v>51</c:v>
                </c:pt>
                <c:pt idx="18">
                  <c:v>54</c:v>
                </c:pt>
                <c:pt idx="19">
                  <c:v>57</c:v>
                </c:pt>
                <c:pt idx="20">
                  <c:v>60</c:v>
                </c:pt>
              </c:numCache>
            </c:numRef>
          </c:cat>
          <c:val>
            <c:numRef>
              <c:f>Sheet1!$C$2:$C$22</c:f>
              <c:numCache>
                <c:formatCode>General</c:formatCode>
                <c:ptCount val="21"/>
                <c:pt idx="0">
                  <c:v>2.0327000000000002</c:v>
                </c:pt>
                <c:pt idx="1">
                  <c:v>1.7071000000000001</c:v>
                </c:pt>
                <c:pt idx="2">
                  <c:v>1.4931000000000001</c:v>
                </c:pt>
                <c:pt idx="3">
                  <c:v>1.4369000000000001</c:v>
                </c:pt>
                <c:pt idx="4">
                  <c:v>1.5807</c:v>
                </c:pt>
                <c:pt idx="5">
                  <c:v>1.7847</c:v>
                </c:pt>
                <c:pt idx="6">
                  <c:v>2.0076000000000001</c:v>
                </c:pt>
                <c:pt idx="7">
                  <c:v>2.1661999999999999</c:v>
                </c:pt>
                <c:pt idx="8">
                  <c:v>2.3496000000000001</c:v>
                </c:pt>
                <c:pt idx="9">
                  <c:v>2.9034</c:v>
                </c:pt>
                <c:pt idx="10">
                  <c:v>2.5592999999999999</c:v>
                </c:pt>
                <c:pt idx="11">
                  <c:v>2.6467999999999998</c:v>
                </c:pt>
                <c:pt idx="12">
                  <c:v>2.9489000000000001</c:v>
                </c:pt>
                <c:pt idx="13">
                  <c:v>2.9298000000000002</c:v>
                </c:pt>
                <c:pt idx="14">
                  <c:v>3.0068999999999999</c:v>
                </c:pt>
                <c:pt idx="15">
                  <c:v>3.1307999999999998</c:v>
                </c:pt>
                <c:pt idx="16">
                  <c:v>3.5735999999999999</c:v>
                </c:pt>
                <c:pt idx="17">
                  <c:v>3.2452000000000001</c:v>
                </c:pt>
                <c:pt idx="18">
                  <c:v>3.3477000000000001</c:v>
                </c:pt>
                <c:pt idx="19">
                  <c:v>3.2629999999999999</c:v>
                </c:pt>
                <c:pt idx="20">
                  <c:v>3.5556000000000001</c:v>
                </c:pt>
              </c:numCache>
            </c:numRef>
          </c:val>
        </c:ser>
        <c:dLbls>
          <c:showLegendKey val="0"/>
          <c:showVal val="0"/>
          <c:showCatName val="0"/>
          <c:showSerName val="0"/>
          <c:showPercent val="0"/>
          <c:showBubbleSize val="0"/>
        </c:dLbls>
        <c:gapWidth val="100"/>
        <c:overlap val="-24"/>
        <c:axId val="1931289760"/>
        <c:axId val="1931291936"/>
      </c:barChart>
      <c:catAx>
        <c:axId val="1931289760"/>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1291936"/>
        <c:crosses val="autoZero"/>
        <c:auto val="1"/>
        <c:lblAlgn val="ctr"/>
        <c:lblOffset val="100"/>
        <c:noMultiLvlLbl val="0"/>
      </c:catAx>
      <c:valAx>
        <c:axId val="1931291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128976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Training and Validation Accuracy for various Epochs</a:t>
            </a:r>
          </a:p>
        </c:rich>
      </c:tx>
      <c:layout>
        <c:manualLayout>
          <c:xMode val="edge"/>
          <c:yMode val="edge"/>
          <c:x val="0.17396982240962419"/>
          <c:y val="2.0979022422982108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Training Accuracy</c:v>
                </c:pt>
              </c:strCache>
            </c:strRef>
          </c:tx>
          <c:spPr>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cat>
            <c:numRef>
              <c:f>Sheet1!$A$2:$A$22</c:f>
              <c:numCache>
                <c:formatCode>General</c:formatCode>
                <c:ptCount val="21"/>
                <c:pt idx="0">
                  <c:v>1</c:v>
                </c:pt>
                <c:pt idx="1">
                  <c:v>3</c:v>
                </c:pt>
                <c:pt idx="2">
                  <c:v>6</c:v>
                </c:pt>
                <c:pt idx="3">
                  <c:v>9</c:v>
                </c:pt>
                <c:pt idx="4">
                  <c:v>12</c:v>
                </c:pt>
                <c:pt idx="5">
                  <c:v>15</c:v>
                </c:pt>
                <c:pt idx="6">
                  <c:v>18</c:v>
                </c:pt>
                <c:pt idx="7">
                  <c:v>21</c:v>
                </c:pt>
                <c:pt idx="8">
                  <c:v>24</c:v>
                </c:pt>
                <c:pt idx="9">
                  <c:v>27</c:v>
                </c:pt>
                <c:pt idx="10">
                  <c:v>30</c:v>
                </c:pt>
                <c:pt idx="11">
                  <c:v>33</c:v>
                </c:pt>
                <c:pt idx="12">
                  <c:v>36</c:v>
                </c:pt>
                <c:pt idx="13">
                  <c:v>39</c:v>
                </c:pt>
                <c:pt idx="14">
                  <c:v>42</c:v>
                </c:pt>
                <c:pt idx="15">
                  <c:v>45</c:v>
                </c:pt>
                <c:pt idx="16">
                  <c:v>48</c:v>
                </c:pt>
                <c:pt idx="17">
                  <c:v>51</c:v>
                </c:pt>
                <c:pt idx="18">
                  <c:v>54</c:v>
                </c:pt>
                <c:pt idx="19">
                  <c:v>57</c:v>
                </c:pt>
                <c:pt idx="20">
                  <c:v>60</c:v>
                </c:pt>
              </c:numCache>
            </c:numRef>
          </c:cat>
          <c:val>
            <c:numRef>
              <c:f>Sheet1!$B$2:$B$22</c:f>
              <c:numCache>
                <c:formatCode>General</c:formatCode>
                <c:ptCount val="21"/>
                <c:pt idx="0">
                  <c:v>0.1719</c:v>
                </c:pt>
                <c:pt idx="1">
                  <c:v>0.28939999999999999</c:v>
                </c:pt>
                <c:pt idx="2">
                  <c:v>0.53359999999999996</c:v>
                </c:pt>
                <c:pt idx="3">
                  <c:v>0.62290000000000001</c:v>
                </c:pt>
                <c:pt idx="4">
                  <c:v>0.69059999999999999</c:v>
                </c:pt>
                <c:pt idx="5">
                  <c:v>0.78549999999999998</c:v>
                </c:pt>
                <c:pt idx="6">
                  <c:v>0.8417</c:v>
                </c:pt>
                <c:pt idx="7">
                  <c:v>0.87250000000000005</c:v>
                </c:pt>
                <c:pt idx="8">
                  <c:v>0.91310000000000002</c:v>
                </c:pt>
                <c:pt idx="9">
                  <c:v>0.92179999999999995</c:v>
                </c:pt>
                <c:pt idx="10">
                  <c:v>0.93630000000000002</c:v>
                </c:pt>
                <c:pt idx="11">
                  <c:v>0.93769999999999998</c:v>
                </c:pt>
                <c:pt idx="12">
                  <c:v>0.8921</c:v>
                </c:pt>
                <c:pt idx="13">
                  <c:v>0.92910000000000004</c:v>
                </c:pt>
                <c:pt idx="14">
                  <c:v>0.93589999999999995</c:v>
                </c:pt>
                <c:pt idx="15">
                  <c:v>0.94259999999999999</c:v>
                </c:pt>
                <c:pt idx="16">
                  <c:v>0.91690000000000005</c:v>
                </c:pt>
                <c:pt idx="17">
                  <c:v>0.9163</c:v>
                </c:pt>
                <c:pt idx="18">
                  <c:v>0.93559999999999999</c:v>
                </c:pt>
                <c:pt idx="19">
                  <c:v>0.93879999999999997</c:v>
                </c:pt>
                <c:pt idx="20">
                  <c:v>0.94279999999999997</c:v>
                </c:pt>
              </c:numCache>
            </c:numRef>
          </c:val>
          <c:extLst xmlns:c16r2="http://schemas.microsoft.com/office/drawing/2015/06/chart">
            <c:ext xmlns:c16="http://schemas.microsoft.com/office/drawing/2014/chart" uri="{C3380CC4-5D6E-409C-BE32-E72D297353CC}">
              <c16:uniqueId val="{00000000-CBC1-45DA-B3D4-91214D0FBB1F}"/>
            </c:ext>
          </c:extLst>
        </c:ser>
        <c:ser>
          <c:idx val="1"/>
          <c:order val="1"/>
          <c:tx>
            <c:strRef>
              <c:f>Sheet1!$C$1</c:f>
              <c:strCache>
                <c:ptCount val="1"/>
                <c:pt idx="0">
                  <c:v>Validation Accuracy</c:v>
                </c:pt>
              </c:strCache>
            </c:strRef>
          </c:tx>
          <c:spPr>
            <a:gradFill rotWithShape="1">
              <a:gsLst>
                <a:gs pos="0">
                  <a:schemeClr val="accent3">
                    <a:tint val="96000"/>
                    <a:lumMod val="102000"/>
                  </a:schemeClr>
                </a:gs>
                <a:gs pos="100000">
                  <a:schemeClr val="accent3">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c:spPr>
          <c:invertIfNegative val="0"/>
          <c:dPt>
            <c:idx val="0"/>
            <c:invertIfNegative val="0"/>
            <c:bubble3D val="0"/>
          </c:dPt>
          <c:cat>
            <c:numRef>
              <c:f>Sheet1!$A$2:$A$22</c:f>
              <c:numCache>
                <c:formatCode>General</c:formatCode>
                <c:ptCount val="21"/>
                <c:pt idx="0">
                  <c:v>1</c:v>
                </c:pt>
                <c:pt idx="1">
                  <c:v>3</c:v>
                </c:pt>
                <c:pt idx="2">
                  <c:v>6</c:v>
                </c:pt>
                <c:pt idx="3">
                  <c:v>9</c:v>
                </c:pt>
                <c:pt idx="4">
                  <c:v>12</c:v>
                </c:pt>
                <c:pt idx="5">
                  <c:v>15</c:v>
                </c:pt>
                <c:pt idx="6">
                  <c:v>18</c:v>
                </c:pt>
                <c:pt idx="7">
                  <c:v>21</c:v>
                </c:pt>
                <c:pt idx="8">
                  <c:v>24</c:v>
                </c:pt>
                <c:pt idx="9">
                  <c:v>27</c:v>
                </c:pt>
                <c:pt idx="10">
                  <c:v>30</c:v>
                </c:pt>
                <c:pt idx="11">
                  <c:v>33</c:v>
                </c:pt>
                <c:pt idx="12">
                  <c:v>36</c:v>
                </c:pt>
                <c:pt idx="13">
                  <c:v>39</c:v>
                </c:pt>
                <c:pt idx="14">
                  <c:v>42</c:v>
                </c:pt>
                <c:pt idx="15">
                  <c:v>45</c:v>
                </c:pt>
                <c:pt idx="16">
                  <c:v>48</c:v>
                </c:pt>
                <c:pt idx="17">
                  <c:v>51</c:v>
                </c:pt>
                <c:pt idx="18">
                  <c:v>54</c:v>
                </c:pt>
                <c:pt idx="19">
                  <c:v>57</c:v>
                </c:pt>
                <c:pt idx="20">
                  <c:v>60</c:v>
                </c:pt>
              </c:numCache>
            </c:numRef>
          </c:cat>
          <c:val>
            <c:numRef>
              <c:f>Sheet1!$C$2:$C$22</c:f>
              <c:numCache>
                <c:formatCode>General</c:formatCode>
                <c:ptCount val="21"/>
                <c:pt idx="0">
                  <c:v>0.19239999999999999</c:v>
                </c:pt>
                <c:pt idx="1">
                  <c:v>0.37809999999999999</c:v>
                </c:pt>
                <c:pt idx="2">
                  <c:v>0.50109999999999999</c:v>
                </c:pt>
                <c:pt idx="3">
                  <c:v>0.53910000000000002</c:v>
                </c:pt>
                <c:pt idx="4">
                  <c:v>0.51900000000000002</c:v>
                </c:pt>
                <c:pt idx="5">
                  <c:v>0.5101</c:v>
                </c:pt>
                <c:pt idx="6">
                  <c:v>0.50339999999999996</c:v>
                </c:pt>
                <c:pt idx="7">
                  <c:v>0.54139999999999999</c:v>
                </c:pt>
                <c:pt idx="8">
                  <c:v>0.54810000000000003</c:v>
                </c:pt>
                <c:pt idx="9">
                  <c:v>0.53690000000000004</c:v>
                </c:pt>
                <c:pt idx="10">
                  <c:v>0.54590000000000005</c:v>
                </c:pt>
                <c:pt idx="11">
                  <c:v>0.55259999999999998</c:v>
                </c:pt>
                <c:pt idx="12">
                  <c:v>0.46760000000000002</c:v>
                </c:pt>
                <c:pt idx="13">
                  <c:v>0.55930000000000002</c:v>
                </c:pt>
                <c:pt idx="14">
                  <c:v>0.54479999999999995</c:v>
                </c:pt>
                <c:pt idx="15">
                  <c:v>0.53690000000000004</c:v>
                </c:pt>
                <c:pt idx="16">
                  <c:v>0.54810000000000003</c:v>
                </c:pt>
                <c:pt idx="17">
                  <c:v>0.48549999999999999</c:v>
                </c:pt>
                <c:pt idx="18">
                  <c:v>0.53469999999999995</c:v>
                </c:pt>
                <c:pt idx="19">
                  <c:v>0.57050000000000001</c:v>
                </c:pt>
                <c:pt idx="20">
                  <c:v>0.54810000000000003</c:v>
                </c:pt>
              </c:numCache>
            </c:numRef>
          </c:val>
          <c:extLst xmlns:c16r2="http://schemas.microsoft.com/office/drawing/2015/06/chart">
            <c:ext xmlns:c16="http://schemas.microsoft.com/office/drawing/2014/chart" uri="{C3380CC4-5D6E-409C-BE32-E72D297353CC}">
              <c16:uniqueId val="{00000001-CBC1-45DA-B3D4-91214D0FBB1F}"/>
            </c:ext>
          </c:extLst>
        </c:ser>
        <c:dLbls>
          <c:showLegendKey val="0"/>
          <c:showVal val="0"/>
          <c:showCatName val="0"/>
          <c:showSerName val="0"/>
          <c:showPercent val="0"/>
          <c:showBubbleSize val="0"/>
        </c:dLbls>
        <c:gapWidth val="100"/>
        <c:overlap val="-24"/>
        <c:axId val="1930913408"/>
        <c:axId val="1930914496"/>
      </c:barChart>
      <c:catAx>
        <c:axId val="193091340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0914496"/>
        <c:crosses val="autoZero"/>
        <c:auto val="1"/>
        <c:lblAlgn val="ctr"/>
        <c:lblOffset val="100"/>
        <c:noMultiLvlLbl val="0"/>
      </c:catAx>
      <c:valAx>
        <c:axId val="1930914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3091340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08E0E6-8928-402D-980B-927D6667BB67}" type="datetimeFigureOut">
              <a:rPr lang="en-US" smtClean="0"/>
              <a:t>5/3/2024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87751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8E0E6-8928-402D-980B-927D6667BB67}"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928615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8E0E6-8928-402D-980B-927D6667BB6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121412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8E0E6-8928-402D-980B-927D6667BB6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1573361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8E0E6-8928-402D-980B-927D6667BB6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071539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8E0E6-8928-402D-980B-927D6667BB6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26142343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8E0E6-8928-402D-980B-927D6667BB6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05815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8E0E6-8928-402D-980B-927D6667BB6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606422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8E0E6-8928-402D-980B-927D6667BB6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605476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8E0E6-8928-402D-980B-927D6667BB6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71988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08E0E6-8928-402D-980B-927D6667BB67}"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197586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08E0E6-8928-402D-980B-927D6667BB67}"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2950889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08E0E6-8928-402D-980B-927D6667BB67}"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12267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08E0E6-8928-402D-980B-927D6667BB67}"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33171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8E0E6-8928-402D-980B-927D6667BB67}"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3440628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8E0E6-8928-402D-980B-927D6667BB67}"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1689541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08E0E6-8928-402D-980B-927D6667BB67}"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A670AA-B6C4-44C4-9AE5-998C17E8FFE8}" type="slidenum">
              <a:rPr lang="en-US" smtClean="0"/>
              <a:t>‹#›</a:t>
            </a:fld>
            <a:endParaRPr lang="en-US"/>
          </a:p>
        </p:txBody>
      </p:sp>
    </p:spTree>
    <p:extLst>
      <p:ext uri="{BB962C8B-B14F-4D97-AF65-F5344CB8AC3E}">
        <p14:creationId xmlns:p14="http://schemas.microsoft.com/office/powerpoint/2010/main" val="2814304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08E0E6-8928-402D-980B-927D6667BB67}" type="datetimeFigureOut">
              <a:rPr lang="en-US" smtClean="0"/>
              <a:t>5/3/2024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A670AA-B6C4-44C4-9AE5-998C17E8FFE8}" type="slidenum">
              <a:rPr lang="en-US" smtClean="0"/>
              <a:t>‹#›</a:t>
            </a:fld>
            <a:endParaRPr lang="en-US"/>
          </a:p>
        </p:txBody>
      </p:sp>
    </p:spTree>
    <p:extLst>
      <p:ext uri="{BB962C8B-B14F-4D97-AF65-F5344CB8AC3E}">
        <p14:creationId xmlns:p14="http://schemas.microsoft.com/office/powerpoint/2010/main" val="271099344"/>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07035F-ABDC-1D92-AAFD-54BDC5DE890B}"/>
              </a:ext>
            </a:extLst>
          </p:cNvPr>
          <p:cNvSpPr>
            <a:spLocks noGrp="1"/>
          </p:cNvSpPr>
          <p:nvPr>
            <p:ph type="title"/>
          </p:nvPr>
        </p:nvSpPr>
        <p:spPr>
          <a:xfrm>
            <a:off x="1855623" y="931174"/>
            <a:ext cx="9683592" cy="1033094"/>
          </a:xfrm>
        </p:spPr>
        <p:txBody>
          <a:bodyPr>
            <a:normAutofit/>
          </a:bodyPr>
          <a:lstStyle/>
          <a:p>
            <a:r>
              <a:rPr lang="en-IN" sz="2800" b="1" dirty="0">
                <a:latin typeface="Times New Roman" panose="02020603050405020304" pitchFamily="18" charset="0"/>
                <a:ea typeface="Times New Roman" panose="02020603050405020304" pitchFamily="18" charset="0"/>
                <a:cs typeface="Times New Roman" panose="02020603050405020304" pitchFamily="18" charset="0"/>
              </a:rPr>
              <a:t>INDIAN INSTITUTE OF INFORMATION TECHNOLOGY</a:t>
            </a:r>
            <a:r>
              <a:rPr lang="en-IN" sz="2800" dirty="0">
                <a:latin typeface="Times New Roman" panose="02020603050405020304" pitchFamily="18" charset="0"/>
                <a:ea typeface="Calibri" panose="020F0502020204030204" pitchFamily="34" charset="0"/>
                <a:cs typeface="Times New Roman" panose="02020603050405020304" pitchFamily="18" charset="0"/>
              </a:rPr>
              <a:t> </a:t>
            </a:r>
            <a:r>
              <a:rPr lang="en-IN" sz="2800" b="1" dirty="0">
                <a:latin typeface="Times New Roman" panose="02020603050405020304" pitchFamily="18" charset="0"/>
                <a:ea typeface="Times New Roman" panose="02020603050405020304" pitchFamily="18" charset="0"/>
                <a:cs typeface="Times New Roman" panose="02020603050405020304" pitchFamily="18" charset="0"/>
              </a:rPr>
              <a:t>BHOPAL</a:t>
            </a: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xmlns="" id="{2A159E43-7985-E766-B12D-00D99168B136}"/>
              </a:ext>
            </a:extLst>
          </p:cNvPr>
          <p:cNvPicPr>
            <a:picLocks noGrp="1"/>
          </p:cNvPicPr>
          <p:nvPr>
            <p:ph idx="1"/>
          </p:nvPr>
        </p:nvPicPr>
        <p:blipFill>
          <a:blip r:embed="rId2"/>
          <a:stretch>
            <a:fillRect/>
          </a:stretch>
        </p:blipFill>
        <p:spPr>
          <a:xfrm>
            <a:off x="5429730" y="2422852"/>
            <a:ext cx="1978429" cy="1978429"/>
          </a:xfrm>
          <a:prstGeom prst="rect">
            <a:avLst/>
          </a:prstGeom>
        </p:spPr>
      </p:pic>
      <p:sp>
        <p:nvSpPr>
          <p:cNvPr id="5" name="Title 1">
            <a:extLst>
              <a:ext uri="{FF2B5EF4-FFF2-40B4-BE49-F238E27FC236}">
                <a16:creationId xmlns:a16="http://schemas.microsoft.com/office/drawing/2014/main" xmlns="" id="{F76E1F6A-183A-6930-59B9-F1D64EF2E2F8}"/>
              </a:ext>
            </a:extLst>
          </p:cNvPr>
          <p:cNvSpPr txBox="1">
            <a:spLocks/>
          </p:cNvSpPr>
          <p:nvPr/>
        </p:nvSpPr>
        <p:spPr bwMode="gray">
          <a:xfrm>
            <a:off x="1855623" y="4660926"/>
            <a:ext cx="4563321" cy="1811545"/>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250000"/>
              </a:lnSpc>
            </a:pPr>
            <a:r>
              <a:rPr lang="en-US" sz="1600" b="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Submitted by							</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nSpc>
                <a:spcPct val="115000"/>
              </a:lnSpc>
            </a:pPr>
            <a:r>
              <a:rPr lang="en-US" sz="1600" i="1" dirty="0" err="1">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Yeluri</a:t>
            </a: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 Bharath Raj (20U01031)  				</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nSpc>
                <a:spcPct val="115000"/>
              </a:lnSpc>
            </a:pP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Puli Pradeep (20U01053)</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nSpc>
                <a:spcPct val="115000"/>
              </a:lnSpc>
            </a:pPr>
            <a:r>
              <a:rPr lang="en-US" sz="1600" i="1" dirty="0" err="1">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Amgothu</a:t>
            </a: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 Jayaram Naik (20U01033)</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nSpc>
                <a:spcPct val="115000"/>
              </a:lnSpc>
            </a:pPr>
            <a:r>
              <a:rPr lang="en-US" sz="1600" i="1" dirty="0" err="1">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Banala</a:t>
            </a: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 Abhishek </a:t>
            </a:r>
            <a:r>
              <a:rPr lang="en-US" sz="1600" i="1" dirty="0" err="1">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Satwik</a:t>
            </a: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 (20U01027)</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xmlns="" id="{F98603AF-CEBD-F2EA-85DE-6EC2F6770920}"/>
              </a:ext>
            </a:extLst>
          </p:cNvPr>
          <p:cNvSpPr txBox="1">
            <a:spLocks/>
          </p:cNvSpPr>
          <p:nvPr/>
        </p:nvSpPr>
        <p:spPr bwMode="gray">
          <a:xfrm>
            <a:off x="6975894" y="4401281"/>
            <a:ext cx="4563321" cy="2330836"/>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r>
              <a:rPr lang="en-US" sz="1600" b="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Under the supervision of</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gn="ctr">
              <a:lnSpc>
                <a:spcPct val="115000"/>
              </a:lnSpc>
            </a:pPr>
            <a:r>
              <a:rPr lang="en-US" sz="1600" i="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Dr. Bhupendra Singh Kirar</a:t>
            </a:r>
            <a:endParaRPr lang="en-IN" sz="16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gn="ct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Assistant </a:t>
            </a:r>
            <a:r>
              <a:rPr lang="en-IN"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Professor</a:t>
            </a:r>
          </a:p>
          <a:p>
            <a:pPr algn="ctr"/>
            <a:r>
              <a:rPr lang="en-IN"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Electronics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 Communication </a:t>
            </a:r>
            <a:r>
              <a:rPr lang="en-IN" sz="16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Engineering</a:t>
            </a: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pPr>
            <a:r>
              <a:rPr lang="en-US" sz="1400" b="1"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Dr. Afreen Khursheed</a:t>
            </a:r>
            <a:endParaRPr lang="en-IN" sz="14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gn="ctr">
              <a:lnSpc>
                <a:spcPct val="115000"/>
              </a:lnSpc>
            </a:pPr>
            <a:r>
              <a:rPr lang="en-US" sz="14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rPr>
              <a:t>Major Project coordinator</a:t>
            </a:r>
            <a:endParaRPr lang="en-IN" sz="1400" dirty="0">
              <a:solidFill>
                <a:srgbClr val="000000"/>
              </a:solidFill>
              <a:effectLst/>
              <a:uFill>
                <a:solidFill>
                  <a:srgbClr val="000000"/>
                </a:solidFill>
              </a:uFill>
              <a:latin typeface="Times New Roman" panose="02020603050405020304" pitchFamily="18" charset="0"/>
              <a:ea typeface="Arial Unicode MS"/>
              <a:cs typeface="Times New Roman" panose="02020603050405020304" pitchFamily="18" charset="0"/>
            </a:endParaRPr>
          </a:p>
          <a:p>
            <a:pPr algn="ctr">
              <a:lnSpc>
                <a:spcPct val="107000"/>
              </a:lnSpc>
              <a:spcAft>
                <a:spcPts val="800"/>
              </a:spcAft>
            </a:pPr>
            <a:r>
              <a:rPr lang="en-IN"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Electronics and Communication </a:t>
            </a:r>
            <a:r>
              <a:rPr lang="en-IN" sz="1400"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Engineering</a:t>
            </a:r>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80829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464733"/>
            <a:ext cx="10018713" cy="4326467"/>
          </a:xfrm>
        </p:spPr>
        <p:txBody>
          <a:bodyPr>
            <a:normAutofit fontScale="92500" lnSpcReduction="10000"/>
          </a:bodyPr>
          <a:lstStyle/>
          <a:p>
            <a:pPr algn="just"/>
            <a:r>
              <a:rPr lang="en-US" dirty="0"/>
              <a:t>We must train our CNN network till our generative images should be looks like real images.</a:t>
            </a:r>
          </a:p>
          <a:p>
            <a:pPr algn="just"/>
            <a:r>
              <a:rPr lang="en-US" dirty="0"/>
              <a:t>Training a model involves optimizing its parameters on a labeled dataset, typically by iteratively adjusting them to minimize a loss function, which measures the difference between model predictions and actual target values.</a:t>
            </a:r>
          </a:p>
          <a:p>
            <a:pPr algn="just"/>
            <a:r>
              <a:rPr lang="en-US" dirty="0"/>
              <a:t>Validation is the process of evaluating the trained model's performance on a separate dataset not used during training, allowing us to assess its generalization capabilities and detect potential overfitting or underfitting.</a:t>
            </a:r>
          </a:p>
          <a:p>
            <a:pPr algn="just"/>
            <a:r>
              <a:rPr lang="en-US" dirty="0"/>
              <a:t>Data augmentation is a technique used in machine learning and computer vision to artificially increase the diversity and size of a dataset by applying various transformations to the existing data. Here are two key points about data augmentation</a:t>
            </a:r>
            <a:r>
              <a:rPr lang="en-US" dirty="0" smtClean="0"/>
              <a:t>.</a:t>
            </a:r>
            <a:endParaRPr lang="en-US" dirty="0"/>
          </a:p>
          <a:p>
            <a:pPr marL="0" indent="0" algn="just">
              <a:buNone/>
            </a:pPr>
            <a:endParaRPr lang="en-US" dirty="0"/>
          </a:p>
        </p:txBody>
      </p:sp>
    </p:spTree>
    <p:extLst>
      <p:ext uri="{BB962C8B-B14F-4D97-AF65-F5344CB8AC3E}">
        <p14:creationId xmlns:p14="http://schemas.microsoft.com/office/powerpoint/2010/main" val="1640405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676" y="441862"/>
            <a:ext cx="9662055" cy="5397275"/>
          </a:xfrm>
          <a:prstGeom prst="rect">
            <a:avLst/>
          </a:prstGeom>
        </p:spPr>
        <p:style>
          <a:lnRef idx="1">
            <a:schemeClr val="dk1"/>
          </a:lnRef>
          <a:fillRef idx="2">
            <a:schemeClr val="dk1"/>
          </a:fillRef>
          <a:effectRef idx="1">
            <a:schemeClr val="dk1"/>
          </a:effectRef>
          <a:fontRef idx="minor">
            <a:schemeClr val="dk1"/>
          </a:fontRef>
        </p:style>
      </p:pic>
      <p:sp>
        <p:nvSpPr>
          <p:cNvPr id="8" name="Rectangle 7"/>
          <p:cNvSpPr/>
          <p:nvPr/>
        </p:nvSpPr>
        <p:spPr>
          <a:xfrm>
            <a:off x="2399107" y="6076203"/>
            <a:ext cx="8281195" cy="707886"/>
          </a:xfrm>
          <a:prstGeom prst="rect">
            <a:avLst/>
          </a:prstGeom>
        </p:spPr>
        <p:txBody>
          <a:bodyPr wrap="square">
            <a:spAutoFit/>
          </a:bodyPr>
          <a:lstStyle/>
          <a:p>
            <a:pPr algn="ctr"/>
            <a:r>
              <a:rPr lang="en-IN" sz="2000" dirty="0" smtClean="0">
                <a:solidFill>
                  <a:srgbClr val="000000"/>
                </a:solidFill>
                <a:latin typeface="Times New Roman" panose="02020603050405020304" pitchFamily="18" charset="0"/>
                <a:ea typeface="Calibri" panose="020F0502020204030204" pitchFamily="34" charset="0"/>
              </a:rPr>
              <a:t>Fig 2: Detection </a:t>
            </a:r>
            <a:r>
              <a:rPr lang="en-IN" sz="2000" dirty="0">
                <a:solidFill>
                  <a:srgbClr val="000000"/>
                </a:solidFill>
                <a:latin typeface="Times New Roman" panose="02020603050405020304" pitchFamily="18" charset="0"/>
                <a:ea typeface="Calibri" panose="020F0502020204030204" pitchFamily="34" charset="0"/>
              </a:rPr>
              <a:t>of Skin Cancer Based on Skin Lesion Images Using Deep Learning</a:t>
            </a:r>
            <a:endParaRPr lang="en-IN" sz="2000" dirty="0"/>
          </a:p>
        </p:txBody>
      </p:sp>
    </p:spTree>
    <p:extLst>
      <p:ext uri="{BB962C8B-B14F-4D97-AF65-F5344CB8AC3E}">
        <p14:creationId xmlns:p14="http://schemas.microsoft.com/office/powerpoint/2010/main" val="429196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9543" y="1532467"/>
            <a:ext cx="10309223" cy="4614333"/>
          </a:xfrm>
        </p:spPr>
        <p:txBody>
          <a:bodyPr>
            <a:noAutofit/>
          </a:bodyPr>
          <a:lstStyle/>
          <a:p>
            <a:pPr algn="just"/>
            <a:r>
              <a:rPr lang="en-US" sz="2200" dirty="0"/>
              <a:t>we had to make sure that the generator and discriminator are on a similar level throughout the training process</a:t>
            </a:r>
            <a:r>
              <a:rPr lang="en-US" sz="2200" dirty="0" smtClean="0"/>
              <a:t>.</a:t>
            </a:r>
          </a:p>
          <a:p>
            <a:pPr algn="just"/>
            <a:r>
              <a:rPr lang="en-US" sz="2200" dirty="0"/>
              <a:t>Melanoma detection through deep CNNs represents a ground breaking advancement, often surpassing an accuracy rate of 94.2%, and holds great potential in these medical fields. </a:t>
            </a:r>
            <a:endParaRPr lang="en-US" sz="2200" dirty="0" smtClean="0"/>
          </a:p>
          <a:p>
            <a:pPr marL="0" indent="0" algn="just">
              <a:buNone/>
            </a:pPr>
            <a:r>
              <a:rPr lang="en-US" sz="2200" dirty="0" smtClean="0"/>
              <a:t>During </a:t>
            </a:r>
            <a:r>
              <a:rPr lang="en-US" sz="2200" dirty="0"/>
              <a:t>the experiment we noticed :</a:t>
            </a:r>
          </a:p>
          <a:p>
            <a:pPr algn="just"/>
            <a:r>
              <a:rPr lang="en-US" sz="2200" dirty="0"/>
              <a:t>Our generator was proficient enough to trick the discriminator thus proving that the discriminator was not able to extract the finer detail features in the skin lesion image data during the training process. </a:t>
            </a:r>
          </a:p>
          <a:p>
            <a:pPr algn="just"/>
            <a:r>
              <a:rPr lang="en-US" sz="2200" dirty="0"/>
              <a:t>But When we train our dataset with </a:t>
            </a:r>
            <a:r>
              <a:rPr lang="en-US" sz="2200" dirty="0" smtClean="0"/>
              <a:t>60 </a:t>
            </a:r>
            <a:r>
              <a:rPr lang="en-US" sz="2200" dirty="0"/>
              <a:t>epochs,  we got an accuracy of </a:t>
            </a:r>
            <a:r>
              <a:rPr lang="en-US" sz="2200" b="1" dirty="0" smtClean="0"/>
              <a:t>94.20</a:t>
            </a:r>
            <a:r>
              <a:rPr lang="en-US" sz="2200" b="1" dirty="0" smtClean="0"/>
              <a:t>%.</a:t>
            </a:r>
            <a:endParaRPr lang="en-US" sz="2200" b="1" dirty="0"/>
          </a:p>
        </p:txBody>
      </p:sp>
      <p:sp>
        <p:nvSpPr>
          <p:cNvPr id="5" name="Title 1"/>
          <p:cNvSpPr>
            <a:spLocks noGrp="1"/>
          </p:cNvSpPr>
          <p:nvPr>
            <p:ph type="title"/>
          </p:nvPr>
        </p:nvSpPr>
        <p:spPr>
          <a:xfrm>
            <a:off x="3313109" y="414867"/>
            <a:ext cx="6542089" cy="778933"/>
          </a:xfrm>
        </p:spPr>
        <p:txBody>
          <a:bodyPr/>
          <a:lstStyle/>
          <a:p>
            <a:r>
              <a:rPr lang="en-US" b="1" dirty="0" smtClean="0"/>
              <a:t>RESULT</a:t>
            </a:r>
            <a:endParaRPr lang="en-US" b="1" dirty="0"/>
          </a:p>
        </p:txBody>
      </p:sp>
    </p:spTree>
    <p:extLst>
      <p:ext uri="{BB962C8B-B14F-4D97-AF65-F5344CB8AC3E}">
        <p14:creationId xmlns:p14="http://schemas.microsoft.com/office/powerpoint/2010/main" val="3592776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313109" y="414867"/>
            <a:ext cx="6542089" cy="778933"/>
          </a:xfrm>
        </p:spPr>
        <p:txBody>
          <a:bodyPr/>
          <a:lstStyle/>
          <a:p>
            <a:r>
              <a:rPr lang="en-US" b="1" dirty="0"/>
              <a:t>RESULT</a:t>
            </a:r>
          </a:p>
        </p:txBody>
      </p:sp>
      <p:graphicFrame>
        <p:nvGraphicFramePr>
          <p:cNvPr id="2" name="Table 1"/>
          <p:cNvGraphicFramePr>
            <a:graphicFrameLocks noGrp="1"/>
          </p:cNvGraphicFramePr>
          <p:nvPr>
            <p:extLst>
              <p:ext uri="{D42A27DB-BD31-4B8C-83A1-F6EECF244321}">
                <p14:modId xmlns:p14="http://schemas.microsoft.com/office/powerpoint/2010/main" val="2202849283"/>
              </p:ext>
            </p:extLst>
          </p:nvPr>
        </p:nvGraphicFramePr>
        <p:xfrm>
          <a:off x="1884059" y="2429932"/>
          <a:ext cx="9219219" cy="2932853"/>
        </p:xfrm>
        <a:graphic>
          <a:graphicData uri="http://schemas.openxmlformats.org/drawingml/2006/table">
            <a:tbl>
              <a:tblPr firstRow="1" firstCol="1" bandRow="1">
                <a:tableStyleId>{5C22544A-7EE6-4342-B048-85BDC9FD1C3A}</a:tableStyleId>
              </a:tblPr>
              <a:tblGrid>
                <a:gridCol w="5693790"/>
                <a:gridCol w="3525429"/>
              </a:tblGrid>
              <a:tr h="626232">
                <a:tc>
                  <a:txBody>
                    <a:bodyPr/>
                    <a:lstStyle/>
                    <a:p>
                      <a:pPr algn="ctr">
                        <a:lnSpc>
                          <a:spcPct val="200000"/>
                        </a:lnSpc>
                        <a:spcAft>
                          <a:spcPts val="0"/>
                        </a:spcAft>
                      </a:pPr>
                      <a:r>
                        <a:rPr lang="en-US" sz="1400" kern="0" dirty="0" smtClean="0">
                          <a:effectLst/>
                        </a:rPr>
                        <a:t>Networks Comparison</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400" kern="0" dirty="0" smtClean="0">
                          <a:effectLst/>
                        </a:rPr>
                        <a:t>   </a:t>
                      </a:r>
                      <a:r>
                        <a:rPr lang="en-US" sz="1400" kern="0" dirty="0">
                          <a:effectLst/>
                        </a:rPr>
                        <a:t>Accuracy</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6857">
                <a:tc>
                  <a:txBody>
                    <a:bodyPr/>
                    <a:lstStyle/>
                    <a:p>
                      <a:pPr algn="l">
                        <a:lnSpc>
                          <a:spcPct val="107000"/>
                        </a:lnSpc>
                        <a:spcAft>
                          <a:spcPts val="0"/>
                        </a:spcAft>
                      </a:pPr>
                      <a:r>
                        <a:rPr lang="en-US" sz="1400" kern="0">
                          <a:effectLst/>
                        </a:rPr>
                        <a:t>VGG</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kern="0" dirty="0">
                          <a:effectLst/>
                        </a:rPr>
                        <a:t>42.72%</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6857">
                <a:tc>
                  <a:txBody>
                    <a:bodyPr/>
                    <a:lstStyle/>
                    <a:p>
                      <a:pPr algn="l">
                        <a:lnSpc>
                          <a:spcPct val="107000"/>
                        </a:lnSpc>
                        <a:spcAft>
                          <a:spcPts val="0"/>
                        </a:spcAft>
                      </a:pPr>
                      <a:r>
                        <a:rPr lang="en-US" sz="1400" kern="0">
                          <a:effectLst/>
                        </a:rPr>
                        <a:t>DenseNet</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kern="0" dirty="0">
                          <a:effectLst/>
                        </a:rPr>
                        <a:t>60.71%</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6857">
                <a:tc>
                  <a:txBody>
                    <a:bodyPr/>
                    <a:lstStyle/>
                    <a:p>
                      <a:pPr algn="l">
                        <a:lnSpc>
                          <a:spcPct val="107000"/>
                        </a:lnSpc>
                        <a:spcAft>
                          <a:spcPts val="0"/>
                        </a:spcAft>
                      </a:pPr>
                      <a:r>
                        <a:rPr lang="en-US" sz="1400" kern="0">
                          <a:effectLst/>
                        </a:rPr>
                        <a:t>XceptionNet</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kern="0" dirty="0">
                          <a:effectLst/>
                        </a:rPr>
                        <a:t>72.77%</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6857">
                <a:tc>
                  <a:txBody>
                    <a:bodyPr/>
                    <a:lstStyle/>
                    <a:p>
                      <a:pPr algn="l">
                        <a:lnSpc>
                          <a:spcPct val="107000"/>
                        </a:lnSpc>
                        <a:spcAft>
                          <a:spcPts val="0"/>
                        </a:spcAft>
                      </a:pPr>
                      <a:r>
                        <a:rPr lang="en-US" sz="1400" kern="0">
                          <a:effectLst/>
                        </a:rPr>
                        <a:t>MobileNet</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kern="0" dirty="0">
                          <a:effectLst/>
                        </a:rPr>
                        <a:t>73.20%</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72336">
                <a:tc>
                  <a:txBody>
                    <a:bodyPr/>
                    <a:lstStyle/>
                    <a:p>
                      <a:pPr algn="l">
                        <a:lnSpc>
                          <a:spcPct val="107000"/>
                        </a:lnSpc>
                        <a:spcAft>
                          <a:spcPts val="0"/>
                        </a:spcAft>
                      </a:pPr>
                      <a:r>
                        <a:rPr lang="en-US" sz="1400" kern="0">
                          <a:effectLst/>
                        </a:rPr>
                        <a:t>LeNet</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kern="0" dirty="0">
                          <a:effectLst/>
                        </a:rPr>
                        <a:t>82.25%</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86857">
                <a:tc>
                  <a:txBody>
                    <a:bodyPr/>
                    <a:lstStyle/>
                    <a:p>
                      <a:pPr algn="l">
                        <a:lnSpc>
                          <a:spcPct val="107000"/>
                        </a:lnSpc>
                        <a:spcAft>
                          <a:spcPts val="0"/>
                        </a:spcAft>
                      </a:pPr>
                      <a:r>
                        <a:rPr lang="en-US" sz="1400" kern="0" dirty="0">
                          <a:effectLst/>
                        </a:rPr>
                        <a:t>Proposed Model (</a:t>
                      </a:r>
                      <a:r>
                        <a:rPr lang="en-US" sz="1400" kern="0" dirty="0" smtClean="0">
                          <a:effectLst/>
                        </a:rPr>
                        <a:t>CNN)</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400" kern="0" dirty="0">
                          <a:effectLst/>
                        </a:rPr>
                        <a:t>94.20%</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4" name="Rectangle 3"/>
          <p:cNvSpPr/>
          <p:nvPr/>
        </p:nvSpPr>
        <p:spPr>
          <a:xfrm>
            <a:off x="2570952" y="1785504"/>
            <a:ext cx="8461115" cy="233397"/>
          </a:xfrm>
          <a:prstGeom prst="rect">
            <a:avLst/>
          </a:prstGeom>
        </p:spPr>
        <p:txBody>
          <a:bodyPr wrap="square">
            <a:spAutoFit/>
          </a:bodyPr>
          <a:lstStyle/>
          <a:p>
            <a:pPr algn="ctr" hangingPunct="0">
              <a:lnSpc>
                <a:spcPts val="1100"/>
              </a:lnSpc>
              <a:spcBef>
                <a:spcPts val="1200"/>
              </a:spcBef>
              <a:spcAft>
                <a:spcPts val="600"/>
              </a:spcAft>
            </a:pPr>
            <a:r>
              <a:rPr lang="en-US" sz="2000" b="1" dirty="0">
                <a:latin typeface="Times New Roman" panose="02020603050405020304" pitchFamily="18" charset="0"/>
                <a:ea typeface="Times New Roman" panose="02020603050405020304" pitchFamily="18" charset="0"/>
              </a:rPr>
              <a:t>Table 1.</a:t>
            </a:r>
            <a:r>
              <a:rPr lang="en-US" sz="2000" dirty="0">
                <a:latin typeface="Times New Roman" panose="02020603050405020304" pitchFamily="18" charset="0"/>
                <a:ea typeface="Times New Roman" panose="02020603050405020304" pitchFamily="18" charset="0"/>
              </a:rPr>
              <a:t> Evaluating the performance of various Networks and Proposed model.</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30995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487921988"/>
              </p:ext>
            </p:extLst>
          </p:nvPr>
        </p:nvGraphicFramePr>
        <p:xfrm>
          <a:off x="1676400" y="753534"/>
          <a:ext cx="9677400" cy="4690533"/>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2700865" y="5668202"/>
            <a:ext cx="8788401" cy="553998"/>
          </a:xfrm>
          <a:prstGeom prst="rect">
            <a:avLst/>
          </a:prstGeom>
        </p:spPr>
        <p:txBody>
          <a:bodyPr wrap="square">
            <a:spAutoFit/>
          </a:bodyPr>
          <a:lstStyle/>
          <a:p>
            <a:pPr algn="ctr">
              <a:lnSpc>
                <a:spcPct val="150000"/>
              </a:lnSpc>
              <a:spcAft>
                <a:spcPts val="1975"/>
              </a:spcAft>
            </a:pPr>
            <a:r>
              <a:rPr lang="en-IN" sz="2000" kern="100" dirty="0" smtClean="0">
                <a:solidFill>
                  <a:srgbClr val="000000"/>
                </a:solidFill>
                <a:latin typeface="Times New Roman" panose="02020603050405020304" pitchFamily="18" charset="0"/>
                <a:ea typeface="Calibri" panose="020F0502020204030204" pitchFamily="34" charset="0"/>
              </a:rPr>
              <a:t>Fig 3: Accuracy </a:t>
            </a:r>
            <a:r>
              <a:rPr lang="en-IN" sz="2000" kern="100" dirty="0">
                <a:solidFill>
                  <a:srgbClr val="000000"/>
                </a:solidFill>
                <a:latin typeface="Times New Roman" panose="02020603050405020304" pitchFamily="18" charset="0"/>
                <a:ea typeface="Calibri" panose="020F0502020204030204" pitchFamily="34" charset="0"/>
              </a:rPr>
              <a:t>comparison between various Networks and Proposed Model CNN.</a:t>
            </a:r>
            <a:endParaRPr lang="en-IN" sz="2000" kern="1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7823118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3712499" y="5839392"/>
            <a:ext cx="8825659" cy="426687"/>
          </a:xfrm>
        </p:spPr>
        <p:txBody>
          <a:bodyPr>
            <a:normAutofit fontScale="40000" lnSpcReduction="20000"/>
          </a:bodyPr>
          <a:lstStyle/>
          <a:p>
            <a:pPr marL="0" indent="0">
              <a:buNone/>
            </a:pPr>
            <a:r>
              <a:rPr lang="en-US" sz="6000" b="1" dirty="0"/>
              <a:t>  </a:t>
            </a:r>
            <a:endParaRPr lang="en-US" sz="6000" b="1" dirty="0">
              <a:latin typeface="Times New Roman" panose="02020603050405020304" pitchFamily="18" charset="0"/>
              <a:cs typeface="Times New Roman" panose="02020603050405020304" pitchFamily="18" charset="0"/>
            </a:endParaRPr>
          </a:p>
        </p:txBody>
      </p:sp>
      <p:sp>
        <p:nvSpPr>
          <p:cNvPr id="6" name="Rectangle 5"/>
          <p:cNvSpPr/>
          <p:nvPr/>
        </p:nvSpPr>
        <p:spPr>
          <a:xfrm>
            <a:off x="6226833" y="5747436"/>
            <a:ext cx="533667" cy="400110"/>
          </a:xfrm>
          <a:prstGeom prst="rect">
            <a:avLst/>
          </a:prstGeom>
        </p:spPr>
        <p:txBody>
          <a:bodyPr wrap="square">
            <a:spAutoFit/>
          </a:bodyPr>
          <a:lstStyle/>
          <a:p>
            <a:r>
              <a:rPr lang="en-IN" sz="2000" dirty="0" smtClean="0"/>
              <a:t>(a)</a:t>
            </a:r>
            <a:endParaRPr lang="en-IN" sz="2000" dirty="0"/>
          </a:p>
        </p:txBody>
      </p:sp>
      <p:graphicFrame>
        <p:nvGraphicFramePr>
          <p:cNvPr id="7" name="Chart 6"/>
          <p:cNvGraphicFramePr/>
          <p:nvPr>
            <p:extLst>
              <p:ext uri="{D42A27DB-BD31-4B8C-83A1-F6EECF244321}">
                <p14:modId xmlns:p14="http://schemas.microsoft.com/office/powerpoint/2010/main" val="698047304"/>
              </p:ext>
            </p:extLst>
          </p:nvPr>
        </p:nvGraphicFramePr>
        <p:xfrm>
          <a:off x="1913466" y="685801"/>
          <a:ext cx="9304867" cy="4902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25470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1683170" y="2649187"/>
            <a:ext cx="8825659" cy="3416300"/>
          </a:xfrm>
        </p:spPr>
        <p:txBody>
          <a:bodyPr>
            <a:normAutofit/>
          </a:bodyPr>
          <a:lstStyle/>
          <a:p>
            <a:pPr marL="0" indent="0">
              <a:buNone/>
            </a:pPr>
            <a:r>
              <a:rPr lang="en-US" sz="6000" b="1" dirty="0"/>
              <a:t>  </a:t>
            </a:r>
            <a:endParaRPr lang="en-US" sz="6000" b="1" dirty="0">
              <a:latin typeface="Times New Roman" panose="02020603050405020304" pitchFamily="18" charset="0"/>
              <a:cs typeface="Times New Roman" panose="02020603050405020304" pitchFamily="18" charset="0"/>
            </a:endParaRPr>
          </a:p>
        </p:txBody>
      </p:sp>
      <p:graphicFrame>
        <p:nvGraphicFramePr>
          <p:cNvPr id="5" name="Chart 4"/>
          <p:cNvGraphicFramePr/>
          <p:nvPr>
            <p:extLst>
              <p:ext uri="{D42A27DB-BD31-4B8C-83A1-F6EECF244321}">
                <p14:modId xmlns:p14="http://schemas.microsoft.com/office/powerpoint/2010/main" val="799183343"/>
              </p:ext>
            </p:extLst>
          </p:nvPr>
        </p:nvGraphicFramePr>
        <p:xfrm>
          <a:off x="1819934" y="584200"/>
          <a:ext cx="9347466" cy="4842933"/>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2260601" y="5711544"/>
            <a:ext cx="9301690" cy="400110"/>
          </a:xfrm>
          <a:prstGeom prst="rect">
            <a:avLst/>
          </a:prstGeom>
        </p:spPr>
        <p:txBody>
          <a:bodyPr wrap="square">
            <a:spAutoFit/>
          </a:bodyPr>
          <a:lstStyle/>
          <a:p>
            <a:r>
              <a:rPr lang="en-IN" sz="2000" dirty="0">
                <a:latin typeface="Times New Roman" panose="02020603050405020304" pitchFamily="18" charset="0"/>
                <a:cs typeface="Times New Roman" panose="02020603050405020304" pitchFamily="18" charset="0"/>
              </a:rPr>
              <a:t>Fig. </a:t>
            </a:r>
            <a:r>
              <a:rPr lang="en-IN" sz="2000" dirty="0" smtClean="0">
                <a:latin typeface="Times New Roman" panose="02020603050405020304" pitchFamily="18" charset="0"/>
                <a:cs typeface="Times New Roman" panose="02020603050405020304" pitchFamily="18" charset="0"/>
              </a:rPr>
              <a:t>4. </a:t>
            </a:r>
            <a:r>
              <a:rPr lang="en-IN" sz="2000" dirty="0">
                <a:latin typeface="Times New Roman" panose="02020603050405020304" pitchFamily="18" charset="0"/>
                <a:cs typeface="Times New Roman" panose="02020603050405020304" pitchFamily="18" charset="0"/>
              </a:rPr>
              <a:t>Performances for of the model for various epochs from 1-60 (a) Loss (b) </a:t>
            </a:r>
            <a:r>
              <a:rPr lang="en-IN" sz="2000" dirty="0" smtClean="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7882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804942"/>
            <a:ext cx="10033000" cy="4154984"/>
          </a:xfrm>
          <a:prstGeom prst="rect">
            <a:avLst/>
          </a:prstGeom>
        </p:spPr>
        <p:txBody>
          <a:bodyPr wrap="square">
            <a:spAutoFit/>
          </a:bodyPr>
          <a:lstStyle/>
          <a:p>
            <a:pPr marL="342900" indent="-342900" algn="just">
              <a:lnSpc>
                <a:spcPct val="150000"/>
              </a:lnSpc>
              <a:spcAft>
                <a:spcPts val="0"/>
              </a:spcAft>
              <a:buFont typeface="Arial" panose="020B0604020202020204" pitchFamily="34" charset="0"/>
              <a:buChar char="•"/>
            </a:pPr>
            <a:r>
              <a:rPr lang="en-IN" sz="2200" kern="100" dirty="0" smtClean="0">
                <a:solidFill>
                  <a:srgbClr val="000000"/>
                </a:solidFill>
                <a:latin typeface="+mj-lt"/>
                <a:ea typeface="Calibri" panose="020F0502020204030204" pitchFamily="34" charset="0"/>
              </a:rPr>
              <a:t>This project presents the findings of our research, highlighting the success of our melanoma detection model. Our approach combines machine learning techniques with deep Convolutional Neural Networks (CNN) for feature extraction, and the results demonstrate its superior performance compared to other methods. </a:t>
            </a:r>
          </a:p>
          <a:p>
            <a:pPr marL="342900" indent="-342900" algn="just">
              <a:lnSpc>
                <a:spcPct val="150000"/>
              </a:lnSpc>
              <a:spcAft>
                <a:spcPts val="0"/>
              </a:spcAft>
              <a:buFont typeface="Arial" panose="020B0604020202020204" pitchFamily="34" charset="0"/>
              <a:buChar char="•"/>
            </a:pPr>
            <a:r>
              <a:rPr lang="en-IN" sz="2200" kern="100" dirty="0" smtClean="0">
                <a:solidFill>
                  <a:srgbClr val="000000"/>
                </a:solidFill>
                <a:latin typeface="+mj-lt"/>
                <a:ea typeface="Calibri" panose="020F0502020204030204" pitchFamily="34" charset="0"/>
              </a:rPr>
              <a:t>Our model achieved an impressive accuracy rate of 94.2%, underscoring its effectiveness in melanoma detection. This indicates that our approach is a robust and reliable solution for identifying melanoma, a critical step in early diagnosis and improving patient outcomes.</a:t>
            </a:r>
            <a:endParaRPr lang="en-IN" sz="2200" kern="100" dirty="0">
              <a:solidFill>
                <a:srgbClr val="000000"/>
              </a:solidFill>
              <a:effectLst/>
              <a:latin typeface="+mj-lt"/>
              <a:ea typeface="Calibri" panose="020F0502020204030204" pitchFamily="34" charset="0"/>
            </a:endParaRPr>
          </a:p>
        </p:txBody>
      </p:sp>
      <p:sp>
        <p:nvSpPr>
          <p:cNvPr id="5" name="Title 1"/>
          <p:cNvSpPr>
            <a:spLocks noGrp="1"/>
          </p:cNvSpPr>
          <p:nvPr>
            <p:ph type="title"/>
          </p:nvPr>
        </p:nvSpPr>
        <p:spPr>
          <a:xfrm>
            <a:off x="3345655" y="532630"/>
            <a:ext cx="6542089" cy="764312"/>
          </a:xfrm>
        </p:spPr>
        <p:txBody>
          <a:bodyPr/>
          <a:lstStyle/>
          <a:p>
            <a:r>
              <a:rPr lang="en-IN" b="1" kern="100" dirty="0" smtClean="0">
                <a:solidFill>
                  <a:srgbClr val="000000"/>
                </a:solidFill>
                <a:latin typeface="Times New Roman" panose="02020603050405020304" pitchFamily="18" charset="0"/>
                <a:ea typeface="Times New Roman" panose="02020603050405020304" pitchFamily="18" charset="0"/>
              </a:rPr>
              <a:t>CONCLUSION</a:t>
            </a:r>
            <a:endParaRPr lang="en-US" b="1" dirty="0"/>
          </a:p>
        </p:txBody>
      </p:sp>
    </p:spTree>
    <p:extLst>
      <p:ext uri="{BB962C8B-B14F-4D97-AF65-F5344CB8AC3E}">
        <p14:creationId xmlns:p14="http://schemas.microsoft.com/office/powerpoint/2010/main" val="1282258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345655" y="287097"/>
            <a:ext cx="6542089" cy="764312"/>
          </a:xfrm>
        </p:spPr>
        <p:txBody>
          <a:bodyPr/>
          <a:lstStyle/>
          <a:p>
            <a:r>
              <a:rPr lang="en-IN" b="1" kern="100" dirty="0" smtClean="0">
                <a:solidFill>
                  <a:srgbClr val="000000"/>
                </a:solidFill>
                <a:latin typeface="Times New Roman" panose="02020603050405020304" pitchFamily="18" charset="0"/>
              </a:rPr>
              <a:t>REFERENCES</a:t>
            </a:r>
            <a:endParaRPr lang="en-US" b="1" dirty="0"/>
          </a:p>
        </p:txBody>
      </p:sp>
      <p:sp>
        <p:nvSpPr>
          <p:cNvPr id="6" name="TextBox 5"/>
          <p:cNvSpPr txBox="1"/>
          <p:nvPr/>
        </p:nvSpPr>
        <p:spPr>
          <a:xfrm>
            <a:off x="1532466" y="1195342"/>
            <a:ext cx="9872134" cy="5153206"/>
          </a:xfrm>
          <a:prstGeom prst="rect">
            <a:avLst/>
          </a:prstGeom>
          <a:noFill/>
        </p:spPr>
        <p:txBody>
          <a:bodyPr wrap="square" rtlCol="0">
            <a:spAutoFit/>
          </a:bodyPr>
          <a:lstStyle/>
          <a:p>
            <a:pPr marL="342900" lvl="0" indent="-342900" algn="just">
              <a:lnSpc>
                <a:spcPct val="150000"/>
              </a:lnSpc>
              <a:buFont typeface="+mj-lt"/>
              <a:buAutoNum type="arabicPeriod"/>
            </a:pPr>
            <a:r>
              <a:rPr lang="en-IN" sz="1700" dirty="0"/>
              <a:t> A. </a:t>
            </a:r>
            <a:r>
              <a:rPr lang="en-IN" sz="1700" dirty="0" err="1"/>
              <a:t>Bibi</a:t>
            </a:r>
            <a:r>
              <a:rPr lang="en-IN" sz="1700" dirty="0"/>
              <a:t>, M.A. Khan, M.Y. </a:t>
            </a:r>
            <a:r>
              <a:rPr lang="en-IN" sz="1700" dirty="0" err="1"/>
              <a:t>Javed</a:t>
            </a:r>
            <a:r>
              <a:rPr lang="en-IN" sz="1700" dirty="0"/>
              <a:t>, U. Tariq, B.-G. Kang, Y. Nam, R.R. </a:t>
            </a:r>
            <a:r>
              <a:rPr lang="en-IN" sz="1700" dirty="0" err="1"/>
              <a:t>Mostafa</a:t>
            </a:r>
            <a:r>
              <a:rPr lang="en-IN" sz="1700" dirty="0"/>
              <a:t>, R.H. </a:t>
            </a:r>
            <a:r>
              <a:rPr lang="en-IN" sz="1700" dirty="0" err="1"/>
              <a:t>Sakr</a:t>
            </a:r>
            <a:r>
              <a:rPr lang="en-IN" sz="1700" dirty="0"/>
              <a:t>, Skin lesion segmentation and classification using conventional and deep learning-based framework, Compute. Mater. </a:t>
            </a:r>
            <a:r>
              <a:rPr lang="en-IN" sz="1700" dirty="0" err="1"/>
              <a:t>Contin</a:t>
            </a:r>
            <a:r>
              <a:rPr lang="en-IN" sz="1700" dirty="0"/>
              <a:t>. 71 (2) (2022) 2477–2495</a:t>
            </a:r>
            <a:r>
              <a:rPr lang="en-IN" sz="1700" dirty="0" smtClean="0"/>
              <a:t>.</a:t>
            </a:r>
          </a:p>
          <a:p>
            <a:pPr marL="342900" indent="-342900" algn="just">
              <a:lnSpc>
                <a:spcPct val="150000"/>
              </a:lnSpc>
              <a:buFont typeface="+mj-lt"/>
              <a:buAutoNum type="arabicPeriod"/>
            </a:pPr>
            <a:r>
              <a:rPr lang="en-IN" sz="1700" dirty="0" err="1"/>
              <a:t>Sachdeva</a:t>
            </a:r>
            <a:r>
              <a:rPr lang="en-IN" sz="1700" dirty="0"/>
              <a:t>, M., &amp; </a:t>
            </a:r>
            <a:r>
              <a:rPr lang="en-IN" sz="1700" dirty="0" err="1"/>
              <a:t>Kushwaha</a:t>
            </a:r>
            <a:r>
              <a:rPr lang="en-IN" sz="1700" dirty="0"/>
              <a:t>, A. K. S. (2023). The power of deep learning for intelligent </a:t>
            </a:r>
            <a:r>
              <a:rPr lang="en-IN" sz="1700" dirty="0" err="1"/>
              <a:t>tumor</a:t>
            </a:r>
            <a:r>
              <a:rPr lang="en-IN" sz="1700" dirty="0"/>
              <a:t> classification systems: A review. Computers and Electrical Engineering, 106, 108586.</a:t>
            </a:r>
          </a:p>
          <a:p>
            <a:pPr marL="342900" indent="-342900" algn="just">
              <a:lnSpc>
                <a:spcPct val="150000"/>
              </a:lnSpc>
              <a:buFont typeface="+mj-lt"/>
              <a:buAutoNum type="arabicPeriod"/>
            </a:pPr>
            <a:r>
              <a:rPr lang="en-IN" sz="1700" dirty="0"/>
              <a:t>Narayanan, D. L., R. N. </a:t>
            </a:r>
            <a:r>
              <a:rPr lang="en-IN" sz="1700" dirty="0" err="1"/>
              <a:t>Saladi</a:t>
            </a:r>
            <a:r>
              <a:rPr lang="en-IN" sz="1700" dirty="0"/>
              <a:t>, and J. L. Fox. (2010) “Ultraviolet radiation and skin cancer.” International Journal of Dermatology 49 (9): 978–986, </a:t>
            </a:r>
            <a:r>
              <a:rPr lang="en-IN" sz="1700" dirty="0" err="1"/>
              <a:t>doi</a:t>
            </a:r>
            <a:r>
              <a:rPr lang="en-IN" sz="1700" dirty="0"/>
              <a:t>: 10.1111/j.1365-4632.2010.04474.x</a:t>
            </a:r>
            <a:r>
              <a:rPr lang="en-IN" sz="1700" dirty="0" smtClean="0"/>
              <a:t>.</a:t>
            </a:r>
          </a:p>
          <a:p>
            <a:pPr marL="342900" lvl="0" indent="-342900" algn="just">
              <a:lnSpc>
                <a:spcPct val="150000"/>
              </a:lnSpc>
              <a:buFont typeface="+mj-lt"/>
              <a:buAutoNum type="arabicPeriod"/>
            </a:pPr>
            <a:r>
              <a:rPr lang="en-IN" sz="1700" dirty="0"/>
              <a:t>World Health Organization. Global health observatory. 1999.</a:t>
            </a:r>
          </a:p>
          <a:p>
            <a:pPr marL="342900" lvl="0" indent="-342900" algn="just">
              <a:lnSpc>
                <a:spcPct val="150000"/>
              </a:lnSpc>
              <a:buFont typeface="+mj-lt"/>
              <a:buAutoNum type="arabicPeriod"/>
            </a:pPr>
            <a:r>
              <a:rPr lang="en-IN" sz="1700" dirty="0"/>
              <a:t>Huang, </a:t>
            </a:r>
            <a:r>
              <a:rPr lang="en-IN" sz="1700" dirty="0" err="1"/>
              <a:t>Gao</a:t>
            </a:r>
            <a:r>
              <a:rPr lang="en-IN" sz="1700" dirty="0"/>
              <a:t>, et al. "Densely Connected Convolutional Networks." Proceedings of the IEEE Conference on Computer Vision and Pattern Recognition (CVPR), 2017. DOI: [10.1109/CVPR.2017.243](https://doi.org/10.1109/CVPR.2017.243).</a:t>
            </a:r>
          </a:p>
          <a:p>
            <a:pPr marL="342900" lvl="0" indent="-342900" algn="just">
              <a:lnSpc>
                <a:spcPct val="150000"/>
              </a:lnSpc>
              <a:buFont typeface="+mj-lt"/>
              <a:buAutoNum type="arabicPeriod"/>
            </a:pPr>
            <a:r>
              <a:rPr lang="en-IN" sz="1700" dirty="0"/>
              <a:t>Jain, S., </a:t>
            </a:r>
            <a:r>
              <a:rPr lang="en-IN" sz="1700" dirty="0" err="1"/>
              <a:t>Pise</a:t>
            </a:r>
            <a:r>
              <a:rPr lang="en-IN" sz="1700" dirty="0"/>
              <a:t>, N., et al.: Computer aided melanoma skin cancer detection using image processing. </a:t>
            </a:r>
            <a:r>
              <a:rPr lang="en-IN" sz="1700" dirty="0" err="1"/>
              <a:t>Procedia</a:t>
            </a:r>
            <a:r>
              <a:rPr lang="en-IN" sz="1700" dirty="0"/>
              <a:t> Computer Science 48, 735–740 (2015) https://doi.org/10.1016/j.procs.2015.04.209</a:t>
            </a:r>
            <a:r>
              <a:rPr lang="en-IN" sz="1700" dirty="0" smtClean="0"/>
              <a:t>.</a:t>
            </a:r>
            <a:endParaRPr lang="en-IN" sz="1700" dirty="0"/>
          </a:p>
        </p:txBody>
      </p:sp>
    </p:spTree>
    <p:extLst>
      <p:ext uri="{BB962C8B-B14F-4D97-AF65-F5344CB8AC3E}">
        <p14:creationId xmlns:p14="http://schemas.microsoft.com/office/powerpoint/2010/main" val="13253929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E0951E-46E5-A588-7ED1-00225E87E980}"/>
              </a:ext>
            </a:extLst>
          </p:cNvPr>
          <p:cNvSpPr>
            <a:spLocks noGrp="1"/>
          </p:cNvSpPr>
          <p:nvPr>
            <p:ph type="title"/>
          </p:nvPr>
        </p:nvSpPr>
        <p:spPr/>
        <p:txBody>
          <a:bodyPr/>
          <a:lstStyle/>
          <a:p>
            <a:r>
              <a:rPr lang="en-IN" dirty="0"/>
              <a:t> </a:t>
            </a:r>
          </a:p>
        </p:txBody>
      </p:sp>
      <p:pic>
        <p:nvPicPr>
          <p:cNvPr id="4" name="Picture 3"/>
          <p:cNvPicPr>
            <a:picLocks noChangeAspect="1"/>
          </p:cNvPicPr>
          <p:nvPr/>
        </p:nvPicPr>
        <p:blipFill>
          <a:blip r:embed="rId2"/>
          <a:stretch>
            <a:fillRect/>
          </a:stretch>
        </p:blipFill>
        <p:spPr>
          <a:xfrm>
            <a:off x="2461063" y="255560"/>
            <a:ext cx="8065207" cy="6261147"/>
          </a:xfrm>
          <a:prstGeom prst="rect">
            <a:avLst/>
          </a:prstGeom>
        </p:spPr>
      </p:pic>
    </p:spTree>
    <p:extLst>
      <p:ext uri="{BB962C8B-B14F-4D97-AF65-F5344CB8AC3E}">
        <p14:creationId xmlns:p14="http://schemas.microsoft.com/office/powerpoint/2010/main" val="30294262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09155" y="1075267"/>
            <a:ext cx="8124511" cy="3107266"/>
          </a:xfrm>
        </p:spPr>
        <p:txBody>
          <a:bodyPr>
            <a:noAutofit/>
          </a:bodyPr>
          <a:lstStyle/>
          <a:p>
            <a:pPr algn="l"/>
            <a:r>
              <a:rPr lang="en-US" sz="4500" b="1" dirty="0" smtClean="0">
                <a:latin typeface="Times New Roman" panose="02020603050405020304" pitchFamily="18" charset="0"/>
                <a:cs typeface="Times New Roman" panose="02020603050405020304" pitchFamily="18" charset="0"/>
              </a:rPr>
              <a:t>MELANOMA </a:t>
            </a:r>
            <a:r>
              <a:rPr lang="en-US" sz="4500" b="1" dirty="0">
                <a:latin typeface="Times New Roman" panose="02020603050405020304" pitchFamily="18" charset="0"/>
                <a:cs typeface="Times New Roman" panose="02020603050405020304" pitchFamily="18" charset="0"/>
              </a:rPr>
              <a:t>DETECTION USING </a:t>
            </a:r>
            <a:r>
              <a:rPr lang="en-US" sz="4500" b="1" dirty="0" smtClean="0">
                <a:latin typeface="Times New Roman" panose="02020603050405020304" pitchFamily="18" charset="0"/>
                <a:cs typeface="Times New Roman" panose="02020603050405020304" pitchFamily="18" charset="0"/>
              </a:rPr>
              <a:t>DEEP CONVOLUTIONAL NEURAL NETWORKS</a:t>
            </a:r>
            <a:endParaRPr lang="en-US"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499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87600" y="1937988"/>
            <a:ext cx="7620000" cy="2083680"/>
          </a:xfrm>
        </p:spPr>
        <p:txBody>
          <a:bodyPr>
            <a:normAutofit/>
          </a:bodyPr>
          <a:lstStyle/>
          <a:p>
            <a:pPr marL="0" indent="0" algn="ctr">
              <a:buNone/>
            </a:pPr>
            <a:r>
              <a:rPr lang="en-US" sz="6000" b="1" dirty="0" smtClean="0"/>
              <a:t>*</a:t>
            </a:r>
            <a:r>
              <a:rPr lang="en-US" sz="6000" b="1" dirty="0" smtClean="0">
                <a:latin typeface="Times New Roman" panose="02020603050405020304" pitchFamily="18" charset="0"/>
                <a:cs typeface="Times New Roman" panose="02020603050405020304" pitchFamily="18" charset="0"/>
              </a:rPr>
              <a:t>THANK YOU*</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98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8489" y="812800"/>
            <a:ext cx="7490356" cy="872067"/>
          </a:xfrm>
        </p:spPr>
        <p:txBody>
          <a:bodyPr/>
          <a:lstStyle/>
          <a:p>
            <a:r>
              <a:rPr lang="en-US" b="1" dirty="0" smtClean="0"/>
              <a:t>CONTENTS</a:t>
            </a:r>
            <a:endParaRPr lang="en-US" b="1" dirty="0"/>
          </a:p>
        </p:txBody>
      </p:sp>
      <p:sp>
        <p:nvSpPr>
          <p:cNvPr id="3" name="Content Placeholder 2"/>
          <p:cNvSpPr>
            <a:spLocks noGrp="1"/>
          </p:cNvSpPr>
          <p:nvPr>
            <p:ph idx="1"/>
          </p:nvPr>
        </p:nvSpPr>
        <p:spPr>
          <a:xfrm>
            <a:off x="1484311" y="2311399"/>
            <a:ext cx="10018713" cy="3124201"/>
          </a:xfrm>
        </p:spPr>
        <p:txBody>
          <a:bodyPr/>
          <a:lstStyle/>
          <a:p>
            <a:r>
              <a:rPr lang="en-US" dirty="0"/>
              <a:t>INTRODUCTION</a:t>
            </a:r>
          </a:p>
          <a:p>
            <a:r>
              <a:rPr lang="en-US" dirty="0"/>
              <a:t>ABOUT DATA</a:t>
            </a:r>
          </a:p>
          <a:p>
            <a:r>
              <a:rPr lang="en-US" dirty="0"/>
              <a:t>METHODOLOGY</a:t>
            </a:r>
          </a:p>
          <a:p>
            <a:r>
              <a:rPr lang="en-US" dirty="0"/>
              <a:t>TECHNOLOGIES AND METHODOLOGIES</a:t>
            </a:r>
          </a:p>
          <a:p>
            <a:r>
              <a:rPr lang="en-US" dirty="0"/>
              <a:t>FLOW CHART</a:t>
            </a:r>
          </a:p>
          <a:p>
            <a:r>
              <a:rPr lang="en-US" dirty="0"/>
              <a:t>RESULT AND CONCLUSION</a:t>
            </a:r>
          </a:p>
        </p:txBody>
      </p:sp>
    </p:spTree>
    <p:extLst>
      <p:ext uri="{BB962C8B-B14F-4D97-AF65-F5344CB8AC3E}">
        <p14:creationId xmlns:p14="http://schemas.microsoft.com/office/powerpoint/2010/main" val="13118634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4130" y="1786466"/>
            <a:ext cx="9838268" cy="4241800"/>
          </a:xfrm>
        </p:spPr>
        <p:txBody>
          <a:bodyPr>
            <a:normAutofit/>
          </a:bodyPr>
          <a:lstStyle/>
          <a:p>
            <a:pPr algn="just"/>
            <a:r>
              <a:rPr lang="en-US" sz="2200" dirty="0" smtClean="0"/>
              <a:t>CNN: </a:t>
            </a:r>
            <a:r>
              <a:rPr lang="en-US" sz="2200" dirty="0" err="1" smtClean="0"/>
              <a:t>Yann</a:t>
            </a:r>
            <a:r>
              <a:rPr lang="en-US" sz="2200" dirty="0" smtClean="0"/>
              <a:t> </a:t>
            </a:r>
            <a:r>
              <a:rPr lang="en-US" sz="2200" dirty="0" err="1" smtClean="0"/>
              <a:t>LeCun</a:t>
            </a:r>
            <a:r>
              <a:rPr lang="en-US" sz="2200" dirty="0" smtClean="0"/>
              <a:t> invented </a:t>
            </a:r>
            <a:r>
              <a:rPr lang="en-US" sz="2200" dirty="0"/>
              <a:t>the first convolutional neural network (</a:t>
            </a:r>
            <a:r>
              <a:rPr lang="en-US" sz="2200" dirty="0" smtClean="0"/>
              <a:t>CNN), these are</a:t>
            </a:r>
            <a:r>
              <a:rPr lang="en-US" sz="2200" dirty="0"/>
              <a:t> a type of deep learning algorithm that can be used to identify melanoma. CNNs are often used for visual recognition and image analysis, and have been shown to be effective in diagnosing melanoma from </a:t>
            </a:r>
            <a:r>
              <a:rPr lang="en-US" sz="2200" dirty="0" smtClean="0"/>
              <a:t>images.[1]</a:t>
            </a:r>
          </a:p>
          <a:p>
            <a:pPr algn="just"/>
            <a:r>
              <a:rPr lang="en-US" sz="2200" dirty="0" err="1" smtClean="0"/>
              <a:t>LeNet</a:t>
            </a:r>
            <a:r>
              <a:rPr lang="en-US" sz="2200" dirty="0"/>
              <a:t>: Developed by </a:t>
            </a:r>
            <a:r>
              <a:rPr lang="en-US" sz="2200" dirty="0" err="1"/>
              <a:t>Yann</a:t>
            </a:r>
            <a:r>
              <a:rPr lang="en-US" sz="2200" dirty="0"/>
              <a:t> </a:t>
            </a:r>
            <a:r>
              <a:rPr lang="en-US" sz="2200" dirty="0" err="1"/>
              <a:t>LeCun</a:t>
            </a:r>
            <a:r>
              <a:rPr lang="en-US" sz="2200" dirty="0"/>
              <a:t> and his team in the 1990s, </a:t>
            </a:r>
            <a:r>
              <a:rPr lang="en-US" sz="2200" dirty="0" err="1"/>
              <a:t>LeNet</a:t>
            </a:r>
            <a:r>
              <a:rPr lang="en-US" sz="2200" dirty="0"/>
              <a:t> was one of the earliest successful CNN architectures, primarily used for handwritten digit recognition</a:t>
            </a:r>
            <a:r>
              <a:rPr lang="en-US" sz="2200" dirty="0" smtClean="0"/>
              <a:t>.[2]</a:t>
            </a:r>
            <a:endParaRPr lang="en-US" sz="2200" dirty="0"/>
          </a:p>
          <a:p>
            <a:pPr algn="just"/>
            <a:r>
              <a:rPr lang="en-US" sz="2200" dirty="0" err="1"/>
              <a:t>MobileNet</a:t>
            </a:r>
            <a:r>
              <a:rPr lang="en-US" sz="2200" dirty="0"/>
              <a:t>: Developed by Google in 2017, </a:t>
            </a:r>
            <a:r>
              <a:rPr lang="en-US" sz="2200" dirty="0" err="1"/>
              <a:t>MobileNet</a:t>
            </a:r>
            <a:r>
              <a:rPr lang="en-US" sz="2200" dirty="0"/>
              <a:t> is optimized for mobile and embedded devices, achieving a good balance between model size and accuracy through </a:t>
            </a:r>
            <a:r>
              <a:rPr lang="en-US" sz="2200" dirty="0" err="1"/>
              <a:t>depthwise</a:t>
            </a:r>
            <a:r>
              <a:rPr lang="en-US" sz="2200" dirty="0"/>
              <a:t> separable convolutions</a:t>
            </a:r>
            <a:r>
              <a:rPr lang="en-US" sz="2200" dirty="0" smtClean="0"/>
              <a:t>.[3]</a:t>
            </a:r>
            <a:endParaRPr lang="en-US" sz="2200" dirty="0"/>
          </a:p>
        </p:txBody>
      </p:sp>
      <p:sp>
        <p:nvSpPr>
          <p:cNvPr id="6" name="Title 1"/>
          <p:cNvSpPr>
            <a:spLocks noGrp="1"/>
          </p:cNvSpPr>
          <p:nvPr>
            <p:ph type="title"/>
          </p:nvPr>
        </p:nvSpPr>
        <p:spPr>
          <a:xfrm>
            <a:off x="3744920" y="829735"/>
            <a:ext cx="5856291" cy="778932"/>
          </a:xfrm>
        </p:spPr>
        <p:txBody>
          <a:bodyPr/>
          <a:lstStyle/>
          <a:p>
            <a:r>
              <a:rPr lang="en-US" b="1" dirty="0"/>
              <a:t>INTRODUCTION</a:t>
            </a:r>
          </a:p>
        </p:txBody>
      </p:sp>
    </p:spTree>
    <p:extLst>
      <p:ext uri="{BB962C8B-B14F-4D97-AF65-F5344CB8AC3E}">
        <p14:creationId xmlns:p14="http://schemas.microsoft.com/office/powerpoint/2010/main" val="6182456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1231" y="1828802"/>
            <a:ext cx="9863667" cy="4165600"/>
          </a:xfrm>
        </p:spPr>
        <p:txBody>
          <a:bodyPr>
            <a:normAutofit/>
          </a:bodyPr>
          <a:lstStyle/>
          <a:p>
            <a:pPr algn="just"/>
            <a:r>
              <a:rPr lang="en-US" sz="2200" dirty="0" err="1" smtClean="0"/>
              <a:t>XceptionNet</a:t>
            </a:r>
            <a:r>
              <a:rPr lang="en-US" sz="2200" dirty="0"/>
              <a:t>: Introduced by François </a:t>
            </a:r>
            <a:r>
              <a:rPr lang="en-US" sz="2200" dirty="0" err="1"/>
              <a:t>Chollet</a:t>
            </a:r>
            <a:r>
              <a:rPr lang="en-US" sz="2200" dirty="0"/>
              <a:t> in 2017, </a:t>
            </a:r>
            <a:r>
              <a:rPr lang="en-US" sz="2200" dirty="0" err="1"/>
              <a:t>XceptionNet</a:t>
            </a:r>
            <a:r>
              <a:rPr lang="en-US" sz="2200" dirty="0"/>
              <a:t> is an extension of the Inception architecture. It replaces the standard inception modules with </a:t>
            </a:r>
            <a:r>
              <a:rPr lang="en-US" sz="2200" dirty="0" err="1"/>
              <a:t>depthwise</a:t>
            </a:r>
            <a:r>
              <a:rPr lang="en-US" sz="2200" dirty="0"/>
              <a:t> separable convolutions, which significantly reduces the number of parameters while maintaining representational power</a:t>
            </a:r>
            <a:r>
              <a:rPr lang="en-US" sz="2200" dirty="0" smtClean="0"/>
              <a:t>.[4]</a:t>
            </a:r>
            <a:endParaRPr lang="en-US" sz="2200" dirty="0"/>
          </a:p>
          <a:p>
            <a:pPr algn="just"/>
            <a:r>
              <a:rPr lang="en-US" sz="2200" dirty="0" err="1"/>
              <a:t>DenseNet</a:t>
            </a:r>
            <a:r>
              <a:rPr lang="en-US" sz="2200" dirty="0"/>
              <a:t> : Proposed by </a:t>
            </a:r>
            <a:r>
              <a:rPr lang="en-US" sz="2200" dirty="0" err="1"/>
              <a:t>Gao</a:t>
            </a:r>
            <a:r>
              <a:rPr lang="en-US" sz="2200" dirty="0"/>
              <a:t> Huang et al. in 2017, </a:t>
            </a:r>
            <a:r>
              <a:rPr lang="en-US" sz="2200" dirty="0" err="1"/>
              <a:t>DenseNet</a:t>
            </a:r>
            <a:r>
              <a:rPr lang="en-US" sz="2200" dirty="0"/>
              <a:t> introduced dense connectivity patterns between layers, facilitating feature reuse and gradient flow throughout the network</a:t>
            </a:r>
            <a:r>
              <a:rPr lang="en-US" sz="2200" dirty="0" smtClean="0"/>
              <a:t>.[5]</a:t>
            </a:r>
            <a:endParaRPr lang="en-US" sz="2200" dirty="0"/>
          </a:p>
          <a:p>
            <a:pPr algn="just"/>
            <a:r>
              <a:rPr lang="en-US" sz="2200" dirty="0"/>
              <a:t>VGG Net: Proposed by the Visual Geometry Group at the University of Oxford in 2014, </a:t>
            </a:r>
            <a:r>
              <a:rPr lang="en-US" sz="2200" dirty="0" err="1"/>
              <a:t>VGGNet</a:t>
            </a:r>
            <a:r>
              <a:rPr lang="en-US" sz="2200" dirty="0"/>
              <a:t> is characterized by its simplicity and uniform architecture, with a focus on depth</a:t>
            </a:r>
            <a:r>
              <a:rPr lang="en-US" sz="2200" dirty="0" smtClean="0"/>
              <a:t>.[6]</a:t>
            </a:r>
            <a:endParaRPr lang="en-US" sz="2200" dirty="0"/>
          </a:p>
        </p:txBody>
      </p:sp>
    </p:spTree>
    <p:extLst>
      <p:ext uri="{BB962C8B-B14F-4D97-AF65-F5344CB8AC3E}">
        <p14:creationId xmlns:p14="http://schemas.microsoft.com/office/powerpoint/2010/main" val="22033006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2855" y="516467"/>
            <a:ext cx="7041622" cy="1015999"/>
          </a:xfrm>
        </p:spPr>
        <p:txBody>
          <a:bodyPr/>
          <a:lstStyle/>
          <a:p>
            <a:r>
              <a:rPr lang="en-US" b="1" dirty="0"/>
              <a:t>ABOUT DATA</a:t>
            </a:r>
          </a:p>
        </p:txBody>
      </p:sp>
      <p:sp>
        <p:nvSpPr>
          <p:cNvPr id="3" name="Content Placeholder 2"/>
          <p:cNvSpPr>
            <a:spLocks noGrp="1"/>
          </p:cNvSpPr>
          <p:nvPr>
            <p:ph idx="1"/>
          </p:nvPr>
        </p:nvSpPr>
        <p:spPr>
          <a:xfrm>
            <a:off x="1484309" y="1803401"/>
            <a:ext cx="10018713" cy="3462865"/>
          </a:xfrm>
        </p:spPr>
        <p:txBody>
          <a:bodyPr>
            <a:normAutofit/>
          </a:bodyPr>
          <a:lstStyle/>
          <a:p>
            <a:pPr algn="just"/>
            <a:r>
              <a:rPr lang="en-US" sz="2200" dirty="0"/>
              <a:t>Data set was actually downloaded from  Kaggle, Kaggle is a popular online platform for data science and machine learning competitions, as well as a community where data scientists and machine learning practitioners can collaborate, learn, and share their work. </a:t>
            </a:r>
            <a:endParaRPr lang="en-US" sz="2200" dirty="0" smtClean="0"/>
          </a:p>
          <a:p>
            <a:pPr algn="just"/>
            <a:r>
              <a:rPr lang="en-US" sz="2200" dirty="0" smtClean="0"/>
              <a:t>It </a:t>
            </a:r>
            <a:r>
              <a:rPr lang="en-US" sz="2200" dirty="0"/>
              <a:t>was founded in 2010 and has since become a key resource for those interested in data science, artificial intelligence, and related fields </a:t>
            </a:r>
          </a:p>
          <a:p>
            <a:pPr algn="just"/>
            <a:r>
              <a:rPr lang="en-US" sz="2200" dirty="0"/>
              <a:t>Kaggle offers a vast collection of datasets that users can explore, download, and analyze. These datasets cover a wide range of topics, making them a valuable resource for research and analysis.</a:t>
            </a:r>
          </a:p>
        </p:txBody>
      </p:sp>
      <p:sp>
        <p:nvSpPr>
          <p:cNvPr id="4" name="TextBox 3"/>
          <p:cNvSpPr txBox="1"/>
          <p:nvPr/>
        </p:nvSpPr>
        <p:spPr>
          <a:xfrm>
            <a:off x="3951376" y="6297762"/>
            <a:ext cx="8177363" cy="369332"/>
          </a:xfrm>
          <a:prstGeom prst="rect">
            <a:avLst/>
          </a:prstGeom>
          <a:noFill/>
        </p:spPr>
        <p:txBody>
          <a:bodyPr wrap="square" rtlCol="0">
            <a:spAutoFit/>
          </a:bodyPr>
          <a:lstStyle/>
          <a:p>
            <a:r>
              <a:rPr lang="en-IN" dirty="0" smtClean="0"/>
              <a:t>Reference: https</a:t>
            </a:r>
            <a:r>
              <a:rPr lang="en-IN" dirty="0"/>
              <a:t>://www.kaggle.com/datasets/nodoubttome/skin-cancer9-classesisic </a:t>
            </a:r>
          </a:p>
        </p:txBody>
      </p:sp>
    </p:spTree>
    <p:extLst>
      <p:ext uri="{BB962C8B-B14F-4D97-AF65-F5344CB8AC3E}">
        <p14:creationId xmlns:p14="http://schemas.microsoft.com/office/powerpoint/2010/main" val="23413097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7487" y="1253067"/>
            <a:ext cx="8825659" cy="4699000"/>
          </a:xfrm>
        </p:spPr>
        <p:txBody>
          <a:bodyPr>
            <a:noAutofit/>
          </a:bodyPr>
          <a:lstStyle/>
          <a:p>
            <a:pPr algn="just"/>
            <a:r>
              <a:rPr lang="en-US" sz="2200" dirty="0"/>
              <a:t>Our data consist of </a:t>
            </a:r>
            <a:r>
              <a:rPr lang="en-US" sz="2200" dirty="0" smtClean="0"/>
              <a:t>2322</a:t>
            </a:r>
            <a:r>
              <a:rPr lang="en-US" sz="2200" dirty="0" smtClean="0"/>
              <a:t> </a:t>
            </a:r>
            <a:r>
              <a:rPr lang="en-US" sz="2200" dirty="0"/>
              <a:t>Images of 9 classes.</a:t>
            </a:r>
          </a:p>
          <a:p>
            <a:pPr algn="just"/>
            <a:r>
              <a:rPr lang="en-US" sz="2200" dirty="0"/>
              <a:t>Which are divided images into Train and Test Datasets.</a:t>
            </a:r>
          </a:p>
          <a:p>
            <a:pPr algn="just"/>
            <a:r>
              <a:rPr lang="en-US" sz="2200" dirty="0"/>
              <a:t>Total Training Datasets are </a:t>
            </a:r>
            <a:r>
              <a:rPr lang="en-US" sz="2200" dirty="0" smtClean="0"/>
              <a:t>1858</a:t>
            </a:r>
            <a:r>
              <a:rPr lang="en-US" sz="2200" dirty="0" smtClean="0"/>
              <a:t> </a:t>
            </a:r>
            <a:r>
              <a:rPr lang="en-US" sz="2200" dirty="0"/>
              <a:t>and Total Test Datasets are </a:t>
            </a:r>
            <a:r>
              <a:rPr lang="en-US" sz="2200" dirty="0" smtClean="0"/>
              <a:t>464</a:t>
            </a:r>
            <a:r>
              <a:rPr lang="en-US" sz="2200" dirty="0" smtClean="0"/>
              <a:t>.</a:t>
            </a:r>
            <a:endParaRPr lang="en-US" sz="2200" dirty="0"/>
          </a:p>
          <a:p>
            <a:pPr algn="just"/>
            <a:r>
              <a:rPr lang="en-US" sz="2200" dirty="0"/>
              <a:t>Create a CNN model, which can accurately detect 9 classes present in the dataset. The RGB channel values are in the [0, 255] range. This is not ideal for a neural network. Here, it is good to standardize values to be in the [0, 1].</a:t>
            </a:r>
          </a:p>
          <a:p>
            <a:pPr algn="just"/>
            <a:r>
              <a:rPr lang="en-US" sz="2200" dirty="0"/>
              <a:t>After training and validation of the model, As we can see that now the Training and Validation accuracy are almost in the same level and the highest accuracy achieved is around </a:t>
            </a:r>
            <a:r>
              <a:rPr lang="en-US" sz="2200" dirty="0" smtClean="0"/>
              <a:t>94.20% </a:t>
            </a:r>
            <a:r>
              <a:rPr lang="en-US" sz="2200" dirty="0"/>
              <a:t>, this shows the impact of how performing Data Augmentation can improve the model </a:t>
            </a:r>
            <a:r>
              <a:rPr lang="en-US" sz="2200" dirty="0" smtClean="0"/>
              <a:t>performance</a:t>
            </a:r>
            <a:endParaRPr lang="en-US" sz="2200" dirty="0"/>
          </a:p>
        </p:txBody>
      </p:sp>
      <p:sp>
        <p:nvSpPr>
          <p:cNvPr id="4" name="TextBox 3"/>
          <p:cNvSpPr txBox="1"/>
          <p:nvPr/>
        </p:nvSpPr>
        <p:spPr>
          <a:xfrm>
            <a:off x="3951376" y="6297762"/>
            <a:ext cx="8177363" cy="369332"/>
          </a:xfrm>
          <a:prstGeom prst="rect">
            <a:avLst/>
          </a:prstGeom>
          <a:noFill/>
        </p:spPr>
        <p:txBody>
          <a:bodyPr wrap="square" rtlCol="0">
            <a:spAutoFit/>
          </a:bodyPr>
          <a:lstStyle/>
          <a:p>
            <a:r>
              <a:rPr lang="en-IN" dirty="0" smtClean="0"/>
              <a:t>Reference: https</a:t>
            </a:r>
            <a:r>
              <a:rPr lang="en-IN" dirty="0"/>
              <a:t>://www.kaggle.com/datasets/nodoubttome/skin-cancer9-classesisic </a:t>
            </a:r>
          </a:p>
        </p:txBody>
      </p:sp>
    </p:spTree>
    <p:extLst>
      <p:ext uri="{BB962C8B-B14F-4D97-AF65-F5344CB8AC3E}">
        <p14:creationId xmlns:p14="http://schemas.microsoft.com/office/powerpoint/2010/main" val="6812569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2921411" y="265449"/>
            <a:ext cx="6781388" cy="5994636"/>
          </a:xfrm>
          <a:prstGeom prst="rect">
            <a:avLst/>
          </a:prstGeom>
        </p:spPr>
      </p:pic>
      <p:sp>
        <p:nvSpPr>
          <p:cNvPr id="7" name="TextBox 6">
            <a:extLst>
              <a:ext uri="{FF2B5EF4-FFF2-40B4-BE49-F238E27FC236}">
                <a16:creationId xmlns:a16="http://schemas.microsoft.com/office/drawing/2014/main" xmlns="" id="{3432358B-8C14-713C-317B-F6E4973E1405}"/>
              </a:ext>
            </a:extLst>
          </p:cNvPr>
          <p:cNvSpPr txBox="1"/>
          <p:nvPr/>
        </p:nvSpPr>
        <p:spPr>
          <a:xfrm>
            <a:off x="4686824" y="6368959"/>
            <a:ext cx="3250562" cy="369332"/>
          </a:xfrm>
          <a:prstGeom prst="rect">
            <a:avLst/>
          </a:prstGeom>
          <a:noFill/>
        </p:spPr>
        <p:txBody>
          <a:bodyPr wrap="square">
            <a:spAutoFit/>
          </a:bodyPr>
          <a:lstStyle/>
          <a:p>
            <a:pPr algn="ctr"/>
            <a:r>
              <a:rPr lang="en-IN" b="1" dirty="0" smtClean="0">
                <a:latin typeface="Times New Roman" panose="02020603050405020304" pitchFamily="18" charset="0"/>
                <a:cs typeface="Times New Roman" panose="02020603050405020304" pitchFamily="18" charset="0"/>
              </a:rPr>
              <a:t>Fig 1: 9 </a:t>
            </a:r>
            <a:r>
              <a:rPr lang="en-IN" b="1" dirty="0">
                <a:latin typeface="Times New Roman" panose="02020603050405020304" pitchFamily="18" charset="0"/>
                <a:cs typeface="Times New Roman" panose="02020603050405020304" pitchFamily="18" charset="0"/>
              </a:rPr>
              <a:t>Classes of the Datasets</a:t>
            </a:r>
          </a:p>
        </p:txBody>
      </p:sp>
    </p:spTree>
    <p:extLst>
      <p:ext uri="{BB962C8B-B14F-4D97-AF65-F5344CB8AC3E}">
        <p14:creationId xmlns:p14="http://schemas.microsoft.com/office/powerpoint/2010/main" val="3244539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1543" y="753534"/>
            <a:ext cx="7795156" cy="1041400"/>
          </a:xfrm>
        </p:spPr>
        <p:txBody>
          <a:bodyPr/>
          <a:lstStyle/>
          <a:p>
            <a:r>
              <a:rPr lang="en-US" b="1" dirty="0" smtClean="0"/>
              <a:t>PROPOED METHODOLOGIES</a:t>
            </a:r>
            <a:endParaRPr lang="en-US" b="1" dirty="0"/>
          </a:p>
        </p:txBody>
      </p:sp>
      <p:sp>
        <p:nvSpPr>
          <p:cNvPr id="3" name="Content Placeholder 2"/>
          <p:cNvSpPr>
            <a:spLocks noGrp="1"/>
          </p:cNvSpPr>
          <p:nvPr>
            <p:ph idx="1"/>
          </p:nvPr>
        </p:nvSpPr>
        <p:spPr>
          <a:xfrm>
            <a:off x="1484309" y="2082799"/>
            <a:ext cx="10089623" cy="3886201"/>
          </a:xfrm>
        </p:spPr>
        <p:txBody>
          <a:bodyPr>
            <a:noAutofit/>
          </a:bodyPr>
          <a:lstStyle/>
          <a:p>
            <a:pPr algn="just"/>
            <a:r>
              <a:rPr lang="en-US" sz="2200" dirty="0"/>
              <a:t>We did this project using python language on platform </a:t>
            </a:r>
            <a:r>
              <a:rPr lang="en-US" sz="2200" dirty="0" smtClean="0"/>
              <a:t>of </a:t>
            </a:r>
            <a:r>
              <a:rPr lang="en-US" sz="2200" dirty="0" smtClean="0"/>
              <a:t>Visual Studio Code</a:t>
            </a:r>
            <a:endParaRPr lang="en-US" sz="2200" dirty="0"/>
          </a:p>
          <a:p>
            <a:pPr algn="just"/>
            <a:r>
              <a:rPr lang="en-US" sz="2200" dirty="0"/>
              <a:t>Image preprocessing plays a crucial role in melanoma detection using computer vision or machine learning techniques. Common preprocessing steps for melanoma detection include:</a:t>
            </a:r>
          </a:p>
          <a:p>
            <a:pPr algn="just"/>
            <a:r>
              <a:rPr lang="en-US" sz="2200" dirty="0"/>
              <a:t>Color Space Conversion, Image Enhancement, Resizing, Noise Reduction, Segmentation, Feature Extraction, Data Augmentation, Normalization, Data Balancing.</a:t>
            </a:r>
          </a:p>
          <a:p>
            <a:pPr algn="just"/>
            <a:r>
              <a:rPr lang="en-US" sz="2200" dirty="0"/>
              <a:t>These preprocessing steps help improve the quality of input data for machine learning models or computer vision algorithms, leading to more accurate melanoma detection.</a:t>
            </a:r>
          </a:p>
        </p:txBody>
      </p:sp>
    </p:spTree>
    <p:extLst>
      <p:ext uri="{BB962C8B-B14F-4D97-AF65-F5344CB8AC3E}">
        <p14:creationId xmlns:p14="http://schemas.microsoft.com/office/powerpoint/2010/main" val="4321432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1182</TotalTime>
  <Words>1196</Words>
  <Application>Microsoft Office PowerPoint</Application>
  <PresentationFormat>Widescreen</PresentationFormat>
  <Paragraphs>94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 Unicode MS</vt:lpstr>
      <vt:lpstr>Arial</vt:lpstr>
      <vt:lpstr>Calibri</vt:lpstr>
      <vt:lpstr>Corbel</vt:lpstr>
      <vt:lpstr>Times New Roman</vt:lpstr>
      <vt:lpstr>Parallax</vt:lpstr>
      <vt:lpstr>INDIAN INSTITUTE OF INFORMATION TECHNOLOGY BHOPAL</vt:lpstr>
      <vt:lpstr>MELANOMA DETECTION USING DEEP CONVOLUTIONAL NEURAL NETWORKS</vt:lpstr>
      <vt:lpstr>CONTENTS</vt:lpstr>
      <vt:lpstr>INTRODUCTION</vt:lpstr>
      <vt:lpstr>PowerPoint Presentation</vt:lpstr>
      <vt:lpstr>ABOUT DATA</vt:lpstr>
      <vt:lpstr>PowerPoint Presentation</vt:lpstr>
      <vt:lpstr>PowerPoint Presentation</vt:lpstr>
      <vt:lpstr>PROPOED METHODOLOGIES</vt:lpstr>
      <vt:lpstr>PowerPoint Presentation</vt:lpstr>
      <vt:lpstr>PowerPoint Presentation</vt:lpstr>
      <vt:lpstr>RESULT</vt:lpstr>
      <vt:lpstr>RESULT</vt:lpstr>
      <vt:lpstr>PowerPoint Presentation</vt:lpstr>
      <vt:lpstr> </vt:lpstr>
      <vt:lpstr> </vt:lpstr>
      <vt:lpstr>CONCLUSION</vt:lpstr>
      <vt:lpstr>REFERENCES</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MELANOMA DETECTION USING GAN NETWORK</dc:title>
  <dc:creator>pc</dc:creator>
  <cp:lastModifiedBy>HP</cp:lastModifiedBy>
  <cp:revision>40</cp:revision>
  <dcterms:created xsi:type="dcterms:W3CDTF">2023-04-17T10:37:49Z</dcterms:created>
  <dcterms:modified xsi:type="dcterms:W3CDTF">2024-05-03T06:19:30Z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2023-11-05T18:05:49Z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27cad2dd-dd35-4251-ab6d-a6d06eddb163</vt:lpwstr>
  </property>
  <property fmtid="{D5CDD505-2E9C-101B-9397-08002B2CF9AE}" pid="7" name="MSIP_Label_defa4170-0d19-0005-0004-bc88714345d2_ActionId">
    <vt:lpwstr>3b0d843f-99f8-4fc9-bfcc-a9338ff71691</vt:lpwstr>
  </property>
  <property fmtid="{D5CDD505-2E9C-101B-9397-08002B2CF9AE}" pid="8" name="MSIP_Label_defa4170-0d19-0005-0004-bc88714345d2_ContentBits">
    <vt:lpwstr>0</vt:lpwstr>
  </property>
</Properties>
</file>