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 id="260" r:id="rId7"/>
    <p:sldId id="261" r:id="rId8"/>
    <p:sldId id="262" r:id="rId9"/>
    <p:sldId id="263" r:id="rId10"/>
    <p:sldId id="264" r:id="rId11"/>
    <p:sldId id="267" r:id="rId12"/>
    <p:sldId id="266" r:id="rId13"/>
    <p:sldId id="271" r:id="rId14"/>
    <p:sldId id="270" r:id="rId15"/>
    <p:sldId id="272" r:id="rId16"/>
    <p:sldId id="273" r:id="rId17"/>
    <p:sldId id="275"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9402445" y="278130"/>
            <a:ext cx="2470150" cy="902970"/>
          </a:xfrm>
          <a:prstGeom prst="rect">
            <a:avLst/>
          </a:prstGeom>
        </p:spPr>
      </p:pic>
      <p:pic>
        <p:nvPicPr>
          <p:cNvPr id="5" name="Content Placeholder 4"/>
          <p:cNvPicPr>
            <a:picLocks noChangeAspect="1"/>
          </p:cNvPicPr>
          <p:nvPr>
            <p:ph sz="half" idx="2"/>
          </p:nvPr>
        </p:nvPicPr>
        <p:blipFill>
          <a:blip r:embed="rId2"/>
          <a:stretch>
            <a:fillRect/>
          </a:stretch>
        </p:blipFill>
        <p:spPr>
          <a:xfrm>
            <a:off x="361950" y="193675"/>
            <a:ext cx="3023235" cy="986790"/>
          </a:xfrm>
          <a:prstGeom prst="rect">
            <a:avLst/>
          </a:prstGeom>
        </p:spPr>
      </p:pic>
      <p:sp>
        <p:nvSpPr>
          <p:cNvPr id="7" name="Text Box 6"/>
          <p:cNvSpPr txBox="1"/>
          <p:nvPr/>
        </p:nvSpPr>
        <p:spPr>
          <a:xfrm>
            <a:off x="1784350" y="3275330"/>
            <a:ext cx="8804275" cy="1188720"/>
          </a:xfrm>
          <a:prstGeom prst="rect">
            <a:avLst/>
          </a:prstGeom>
          <a:noFill/>
        </p:spPr>
        <p:txBody>
          <a:bodyPr wrap="square" rtlCol="0">
            <a:noAutofit/>
          </a:bodyPr>
          <a:p>
            <a:pPr algn="ctr"/>
            <a:r>
              <a:rPr lang="en-IN" altLang="en-US" sz="4000" b="1">
                <a:latin typeface="Times New Roman" panose="02020603050405020304" charset="0"/>
                <a:cs typeface="Times New Roman" panose="02020603050405020304" charset="0"/>
              </a:rPr>
              <a:t>GAMIFIED LEARNING PLATFORM</a:t>
            </a:r>
            <a:endParaRPr lang="en-IN" altLang="en-US" sz="4000" b="1">
              <a:latin typeface="Times New Roman" panose="02020603050405020304" charset="0"/>
              <a:cs typeface="Times New Roman" panose="02020603050405020304" charset="0"/>
            </a:endParaRPr>
          </a:p>
          <a:p>
            <a:pPr algn="ctr"/>
            <a:r>
              <a:rPr lang="en-US" altLang="en-IN" sz="4000" b="1">
                <a:latin typeface="Times New Roman" panose="02020603050405020304" charset="0"/>
                <a:cs typeface="Times New Roman" panose="02020603050405020304" charset="0"/>
              </a:rPr>
              <a:t>FOR DISABLED STUDENTS</a:t>
            </a:r>
            <a:endParaRPr lang="en-US" altLang="en-IN" sz="4000" b="1">
              <a:latin typeface="Times New Roman" panose="02020603050405020304" charset="0"/>
              <a:cs typeface="Times New Roman" panose="02020603050405020304" charset="0"/>
            </a:endParaRPr>
          </a:p>
        </p:txBody>
      </p:sp>
      <p:sp>
        <p:nvSpPr>
          <p:cNvPr id="8" name="Text Box 7"/>
          <p:cNvSpPr txBox="1"/>
          <p:nvPr/>
        </p:nvSpPr>
        <p:spPr>
          <a:xfrm>
            <a:off x="1406525" y="2273300"/>
            <a:ext cx="9683750" cy="829945"/>
          </a:xfrm>
          <a:prstGeom prst="rect">
            <a:avLst/>
          </a:prstGeom>
          <a:noFill/>
        </p:spPr>
        <p:txBody>
          <a:bodyPr wrap="square" rtlCol="0">
            <a:spAutoFit/>
          </a:bodyPr>
          <a:p>
            <a:pPr algn="ctr"/>
            <a:r>
              <a:rPr lang="en-US" sz="2400">
                <a:latin typeface="Times New Roman" panose="02020603050405020304" charset="0"/>
                <a:cs typeface="Times New Roman" panose="02020603050405020304" charset="0"/>
              </a:rPr>
              <a:t>GE19612 – PROFESSIONAL READINESS FOR INNOVATION, </a:t>
            </a:r>
            <a:endParaRPr lang="en-US" sz="2400">
              <a:latin typeface="Times New Roman" panose="02020603050405020304" charset="0"/>
              <a:cs typeface="Times New Roman" panose="02020603050405020304" charset="0"/>
            </a:endParaRPr>
          </a:p>
          <a:p>
            <a:pPr algn="ctr"/>
            <a:r>
              <a:rPr lang="en-US" sz="2400">
                <a:latin typeface="Times New Roman" panose="02020603050405020304" charset="0"/>
                <a:cs typeface="Times New Roman" panose="02020603050405020304" charset="0"/>
              </a:rPr>
              <a:t>EMPLOYABILITY AND ENTREPRENEURSHIP</a:t>
            </a:r>
            <a:endParaRPr lang="en-US" sz="2400">
              <a:latin typeface="Times New Roman" panose="02020603050405020304" charset="0"/>
              <a:cs typeface="Times New Roman" panose="02020603050405020304" charset="0"/>
            </a:endParaRPr>
          </a:p>
        </p:txBody>
      </p:sp>
      <p:sp>
        <p:nvSpPr>
          <p:cNvPr id="9" name="Text Box 8"/>
          <p:cNvSpPr txBox="1"/>
          <p:nvPr/>
        </p:nvSpPr>
        <p:spPr>
          <a:xfrm>
            <a:off x="2205355" y="1671320"/>
            <a:ext cx="7962265" cy="429895"/>
          </a:xfrm>
          <a:prstGeom prst="rect">
            <a:avLst/>
          </a:prstGeom>
          <a:noFill/>
        </p:spPr>
        <p:txBody>
          <a:bodyPr wrap="square" rtlCol="0">
            <a:spAutoFit/>
          </a:bodyPr>
          <a:p>
            <a:pPr algn="ctr"/>
            <a:r>
              <a:rPr lang="en-US" sz="2200">
                <a:solidFill>
                  <a:schemeClr val="accent6"/>
                </a:solidFill>
                <a:latin typeface="Times New Roman" panose="02020603050405020304" charset="0"/>
                <a:cs typeface="Times New Roman" panose="02020603050405020304" charset="0"/>
              </a:rPr>
              <a:t>DEPARTMENT OF COMPUTER SCIENCE AND ENGINEERING</a:t>
            </a:r>
            <a:endParaRPr lang="en-US" sz="2200">
              <a:solidFill>
                <a:schemeClr val="accent6"/>
              </a:solidFill>
              <a:latin typeface="Times New Roman" panose="02020603050405020304" charset="0"/>
              <a:cs typeface="Times New Roman" panose="02020603050405020304" charset="0"/>
            </a:endParaRPr>
          </a:p>
        </p:txBody>
      </p:sp>
      <p:sp>
        <p:nvSpPr>
          <p:cNvPr id="11" name="Text Box 10"/>
          <p:cNvSpPr txBox="1"/>
          <p:nvPr/>
        </p:nvSpPr>
        <p:spPr>
          <a:xfrm>
            <a:off x="288925" y="5157470"/>
            <a:ext cx="3246120" cy="408305"/>
          </a:xfrm>
          <a:prstGeom prst="rect">
            <a:avLst/>
          </a:prstGeom>
          <a:noFill/>
        </p:spPr>
        <p:txBody>
          <a:bodyPr wrap="square" rtlCol="0" anchor="t">
            <a:noAutofit/>
          </a:bodyPr>
          <a:p>
            <a:r>
              <a:rPr lang="en-US" dirty="0">
                <a:latin typeface="Times New Roman" panose="02020603050405020304"/>
                <a:cs typeface="Calibri Light" panose="020F0302020204030204"/>
                <a:sym typeface="+mn-ea"/>
              </a:rPr>
              <a:t>MENTOR : Dr. K. </a:t>
            </a:r>
            <a:r>
              <a:rPr lang="en-US" dirty="0" err="1">
                <a:latin typeface="Times New Roman" panose="02020603050405020304"/>
                <a:cs typeface="Calibri Light" panose="020F0302020204030204"/>
                <a:sym typeface="+mn-ea"/>
              </a:rPr>
              <a:t>Ananthajothi</a:t>
            </a:r>
            <a:endParaRPr lang="en-US" dirty="0" err="1">
              <a:latin typeface="Times New Roman" panose="02020603050405020304"/>
              <a:cs typeface="Calibri Light" panose="020F0302020204030204"/>
              <a:sym typeface="+mn-ea"/>
            </a:endParaRPr>
          </a:p>
        </p:txBody>
      </p:sp>
      <p:sp>
        <p:nvSpPr>
          <p:cNvPr id="12" name="Text Box 11"/>
          <p:cNvSpPr txBox="1"/>
          <p:nvPr/>
        </p:nvSpPr>
        <p:spPr>
          <a:xfrm>
            <a:off x="7120890" y="5157470"/>
            <a:ext cx="4838065" cy="922020"/>
          </a:xfrm>
          <a:prstGeom prst="rect">
            <a:avLst/>
          </a:prstGeom>
          <a:noFill/>
        </p:spPr>
        <p:txBody>
          <a:bodyPr wrap="square" rtlCol="0" anchor="t">
            <a:spAutoFit/>
          </a:bodyPr>
          <a:p>
            <a:r>
              <a:rPr lang="en-US" dirty="0">
                <a:latin typeface="Times New Roman" panose="02020603050405020304"/>
                <a:cs typeface="Calibri Light" panose="020F0302020204030204"/>
                <a:sym typeface="+mn-ea"/>
              </a:rPr>
              <a:t>Team Member 1 : </a:t>
            </a:r>
            <a:r>
              <a:rPr lang="en-IN" altLang="en-US" dirty="0">
                <a:latin typeface="Times New Roman" panose="02020603050405020304"/>
                <a:cs typeface="Calibri Light" panose="020F0302020204030204"/>
                <a:sym typeface="+mn-ea"/>
              </a:rPr>
              <a:t>Manthraa A (2116210701151)</a:t>
            </a:r>
            <a:endParaRPr lang="en-US" sz="1800" dirty="0">
              <a:latin typeface="Times New Roman" panose="02020603050405020304"/>
              <a:cs typeface="Calibri Light" panose="020F0302020204030204"/>
            </a:endParaRPr>
          </a:p>
          <a:p>
            <a:r>
              <a:rPr lang="en-US" dirty="0">
                <a:latin typeface="Times New Roman" panose="02020603050405020304"/>
                <a:cs typeface="Calibri Light" panose="020F0302020204030204"/>
                <a:sym typeface="+mn-ea"/>
              </a:rPr>
              <a:t>Team Member 2 : </a:t>
            </a:r>
            <a:r>
              <a:rPr lang="en-US" dirty="0" err="1">
                <a:latin typeface="Times New Roman" panose="02020603050405020304"/>
                <a:cs typeface="Calibri Light" panose="020F0302020204030204"/>
                <a:sym typeface="+mn-ea"/>
              </a:rPr>
              <a:t>M</a:t>
            </a:r>
            <a:r>
              <a:rPr lang="en-IN" altLang="en-US" dirty="0" err="1">
                <a:latin typeface="Times New Roman" panose="02020603050405020304"/>
                <a:cs typeface="Calibri Light" panose="020F0302020204030204"/>
                <a:sym typeface="+mn-ea"/>
              </a:rPr>
              <a:t>itesh A (2116210701158)</a:t>
            </a:r>
            <a:endParaRPr lang="en-US" sz="1800" dirty="0">
              <a:latin typeface="Times New Roman" panose="02020603050405020304"/>
              <a:cs typeface="Calibri Light" panose="020F0302020204030204"/>
            </a:endParaRPr>
          </a:p>
          <a:p>
            <a:r>
              <a:rPr lang="en-US" dirty="0">
                <a:latin typeface="Times New Roman" panose="02020603050405020304"/>
                <a:cs typeface="Calibri Light" panose="020F0302020204030204"/>
                <a:sym typeface="+mn-ea"/>
              </a:rPr>
              <a:t>Team Member 3 : </a:t>
            </a:r>
            <a:r>
              <a:rPr lang="en-IN" altLang="en-US" dirty="0">
                <a:latin typeface="Times New Roman" panose="02020603050405020304"/>
                <a:cs typeface="Calibri Light" panose="020F0302020204030204"/>
                <a:sym typeface="+mn-ea"/>
              </a:rPr>
              <a:t>Pradeep S (2116210701189)</a:t>
            </a:r>
            <a:endParaRPr lang="en-IN" altLang="en-US" dirty="0">
              <a:latin typeface="Times New Roman" panose="02020603050405020304"/>
              <a:cs typeface="Calibri Light" panose="020F0302020204030204"/>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4937125" y="5902960"/>
            <a:ext cx="219456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Fig 4: Profile Page</a:t>
            </a:r>
            <a:endParaRPr lang="en-IN" altLang="en-US" b="1">
              <a:latin typeface="Times New Roman" panose="02020603050405020304" charset="0"/>
              <a:cs typeface="Times New Roman" panose="02020603050405020304" charset="0"/>
            </a:endParaRPr>
          </a:p>
        </p:txBody>
      </p:sp>
      <p:pic>
        <p:nvPicPr>
          <p:cNvPr id="7" name="Picture 5"/>
          <p:cNvPicPr>
            <a:picLocks noChangeAspect="1"/>
          </p:cNvPicPr>
          <p:nvPr/>
        </p:nvPicPr>
        <p:blipFill>
          <a:blip r:embed="rId1"/>
          <a:stretch>
            <a:fillRect/>
          </a:stretch>
        </p:blipFill>
        <p:spPr>
          <a:xfrm>
            <a:off x="1300800" y="1171893"/>
            <a:ext cx="9590400" cy="45131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4658360" y="5902960"/>
            <a:ext cx="287528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Fig 5: Contact Page</a:t>
            </a:r>
            <a:endParaRPr lang="en-IN" altLang="en-US" b="1">
              <a:latin typeface="Times New Roman" panose="02020603050405020304" charset="0"/>
              <a:cs typeface="Times New Roman" panose="02020603050405020304" charset="0"/>
            </a:endParaRPr>
          </a:p>
        </p:txBody>
      </p:sp>
      <p:pic>
        <p:nvPicPr>
          <p:cNvPr id="10" name="Picture 8"/>
          <p:cNvPicPr>
            <a:picLocks noChangeAspect="1"/>
          </p:cNvPicPr>
          <p:nvPr/>
        </p:nvPicPr>
        <p:blipFill>
          <a:blip r:embed="rId1"/>
          <a:stretch>
            <a:fillRect/>
          </a:stretch>
        </p:blipFill>
        <p:spPr>
          <a:xfrm>
            <a:off x="1300165" y="1151573"/>
            <a:ext cx="9590400" cy="45142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4658360" y="5902960"/>
            <a:ext cx="287528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Fig 5: </a:t>
            </a:r>
            <a:r>
              <a:rPr lang="en-US" altLang="en-IN" b="1">
                <a:latin typeface="Times New Roman" panose="02020603050405020304" charset="0"/>
                <a:cs typeface="Times New Roman" panose="02020603050405020304" charset="0"/>
              </a:rPr>
              <a:t>Teacher Profile</a:t>
            </a:r>
            <a:endParaRPr lang="en-US" altLang="en-IN"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899160" y="990600"/>
            <a:ext cx="10393680"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4658360" y="5902960"/>
            <a:ext cx="287528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Fig 5: </a:t>
            </a:r>
            <a:r>
              <a:rPr lang="en-US" altLang="en-IN" b="1">
                <a:latin typeface="Times New Roman" panose="02020603050405020304" charset="0"/>
                <a:cs typeface="Times New Roman" panose="02020603050405020304" charset="0"/>
              </a:rPr>
              <a:t>Add Playlist</a:t>
            </a:r>
            <a:r>
              <a:rPr lang="en-IN" altLang="en-US" b="1">
                <a:latin typeface="Times New Roman" panose="02020603050405020304" charset="0"/>
                <a:cs typeface="Times New Roman" panose="02020603050405020304" charset="0"/>
              </a:rPr>
              <a:t> Page</a:t>
            </a:r>
            <a:endParaRPr lang="en-IN" altLang="en-US"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891540" y="1066800"/>
            <a:ext cx="10408920" cy="472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4658360" y="5902960"/>
            <a:ext cx="287528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Fig 5: </a:t>
            </a:r>
            <a:r>
              <a:rPr lang="en-US" altLang="en-IN" b="1">
                <a:latin typeface="Times New Roman" panose="02020603050405020304" charset="0"/>
                <a:cs typeface="Times New Roman" panose="02020603050405020304" charset="0"/>
              </a:rPr>
              <a:t>Add Content</a:t>
            </a:r>
            <a:r>
              <a:rPr lang="en-IN" altLang="en-US" b="1">
                <a:latin typeface="Times New Roman" panose="02020603050405020304" charset="0"/>
                <a:cs typeface="Times New Roman" panose="02020603050405020304" charset="0"/>
              </a:rPr>
              <a:t> Page</a:t>
            </a:r>
            <a:endParaRPr lang="en-IN" altLang="en-US" b="1">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910590" y="1002030"/>
            <a:ext cx="10370820" cy="48539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4658360" y="5902960"/>
            <a:ext cx="287528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Fig 5: </a:t>
            </a:r>
            <a:r>
              <a:rPr lang="en-US" altLang="en-IN" b="1">
                <a:latin typeface="Times New Roman" panose="02020603050405020304" charset="0"/>
                <a:cs typeface="Times New Roman" panose="02020603050405020304" charset="0"/>
              </a:rPr>
              <a:t>Add Playlist</a:t>
            </a:r>
            <a:r>
              <a:rPr lang="en-IN" altLang="en-US" b="1">
                <a:latin typeface="Times New Roman" panose="02020603050405020304" charset="0"/>
                <a:cs typeface="Times New Roman" panose="02020603050405020304" charset="0"/>
              </a:rPr>
              <a:t> Page</a:t>
            </a:r>
            <a:endParaRPr lang="en-IN" altLang="en-US"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891540" y="1066800"/>
            <a:ext cx="10408920" cy="472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4658360" y="5902960"/>
            <a:ext cx="287528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Fig 5: </a:t>
            </a:r>
            <a:r>
              <a:rPr lang="en-US" altLang="en-IN" b="1">
                <a:latin typeface="Times New Roman" panose="02020603050405020304" charset="0"/>
                <a:cs typeface="Times New Roman" panose="02020603050405020304" charset="0"/>
              </a:rPr>
              <a:t>Create Playlist</a:t>
            </a:r>
            <a:r>
              <a:rPr lang="en-IN" altLang="en-US" b="1">
                <a:latin typeface="Times New Roman" panose="02020603050405020304" charset="0"/>
                <a:cs typeface="Times New Roman" panose="02020603050405020304" charset="0"/>
              </a:rPr>
              <a:t> Page</a:t>
            </a:r>
            <a:endParaRPr lang="en-IN" altLang="en-US" b="1">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891540" y="1005840"/>
            <a:ext cx="10408920" cy="48463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40068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REFERENCES</a:t>
            </a:r>
            <a:endParaRPr lang="en-IN" altLang="en-US" sz="3200" b="1">
              <a:latin typeface="Times New Roman" panose="02020603050405020304" charset="0"/>
              <a:cs typeface="Times New Roman" panose="02020603050405020304" charset="0"/>
            </a:endParaRPr>
          </a:p>
        </p:txBody>
      </p:sp>
      <p:sp>
        <p:nvSpPr>
          <p:cNvPr id="5" name="Text Box 4"/>
          <p:cNvSpPr txBox="1"/>
          <p:nvPr/>
        </p:nvSpPr>
        <p:spPr>
          <a:xfrm>
            <a:off x="405130" y="1059180"/>
            <a:ext cx="11055985" cy="4912995"/>
          </a:xfrm>
          <a:prstGeom prst="rect">
            <a:avLst/>
          </a:prstGeom>
          <a:noFill/>
        </p:spPr>
        <p:txBody>
          <a:bodyPr wrap="square" rtlCol="0">
            <a:noAutofit/>
          </a:bodyPr>
          <a:p>
            <a:pPr algn="just">
              <a:lnSpc>
                <a:spcPct val="130000"/>
              </a:lnSpc>
            </a:pPr>
            <a:endParaRPr lang="en-US">
              <a:latin typeface="Times New Roman" panose="02020603050405020304" charset="0"/>
              <a:cs typeface="Times New Roman" panose="02020603050405020304" charset="0"/>
            </a:endParaRPr>
          </a:p>
          <a:p>
            <a:pPr algn="just">
              <a:lnSpc>
                <a:spcPct val="130000"/>
              </a:lnSpc>
            </a:pPr>
            <a:r>
              <a:rPr lang="en-US">
                <a:latin typeface="Times New Roman" panose="02020603050405020304" charset="0"/>
                <a:cs typeface="Times New Roman" panose="02020603050405020304" charset="0"/>
              </a:rPr>
              <a:t>[1]	Smith, J., et al. (2020). "Democratizing Education through Online Learning Platforms." Journal of </a:t>
            </a:r>
            <a:r>
              <a:rPr lang="en-IN"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Educational Technology, 45(2), 123-137.</a:t>
            </a:r>
            <a:endParaRPr lang="en-US">
              <a:latin typeface="Times New Roman" panose="02020603050405020304" charset="0"/>
              <a:cs typeface="Times New Roman" panose="02020603050405020304" charset="0"/>
            </a:endParaRPr>
          </a:p>
          <a:p>
            <a:pPr algn="just">
              <a:lnSpc>
                <a:spcPct val="130000"/>
              </a:lnSpc>
            </a:pPr>
            <a:r>
              <a:rPr lang="en-US">
                <a:latin typeface="Times New Roman" panose="02020603050405020304" charset="0"/>
                <a:cs typeface="Times New Roman" panose="02020603050405020304" charset="0"/>
              </a:rPr>
              <a:t>[2]	Brown, L., et al. (2019). "Effective Online Learning Strategies: A Comprehensive Review." International Journal of Educational Technology, 32(4), 289-305.</a:t>
            </a:r>
            <a:endParaRPr lang="en-US">
              <a:latin typeface="Times New Roman" panose="02020603050405020304" charset="0"/>
              <a:cs typeface="Times New Roman" panose="02020603050405020304" charset="0"/>
            </a:endParaRPr>
          </a:p>
          <a:p>
            <a:pPr algn="just">
              <a:lnSpc>
                <a:spcPct val="130000"/>
              </a:lnSpc>
            </a:pPr>
            <a:endParaRPr lang="en-US">
              <a:latin typeface="Times New Roman" panose="02020603050405020304" charset="0"/>
              <a:cs typeface="Times New Roman" panose="02020603050405020304" charset="0"/>
            </a:endParaRPr>
          </a:p>
          <a:p>
            <a:pPr algn="just">
              <a:lnSpc>
                <a:spcPct val="130000"/>
              </a:lnSpc>
            </a:pPr>
            <a:r>
              <a:rPr lang="en-US">
                <a:latin typeface="Times New Roman" panose="02020603050405020304" charset="0"/>
                <a:cs typeface="Times New Roman" panose="02020603050405020304" charset="0"/>
              </a:rPr>
              <a:t>[3]	Johnson, K., et al. (2021). "The Importance of Inclusivity in Online Education." Diversity in Education Journal, 18(3), 201-215.</a:t>
            </a:r>
            <a:endParaRPr lang="en-US">
              <a:latin typeface="Times New Roman" panose="02020603050405020304" charset="0"/>
              <a:cs typeface="Times New Roman" panose="02020603050405020304" charset="0"/>
            </a:endParaRPr>
          </a:p>
          <a:p>
            <a:pPr algn="just">
              <a:lnSpc>
                <a:spcPct val="130000"/>
              </a:lnSpc>
            </a:pPr>
            <a:r>
              <a:rPr lang="en-US">
                <a:latin typeface="Times New Roman" panose="02020603050405020304" charset="0"/>
                <a:cs typeface="Times New Roman" panose="02020603050405020304" charset="0"/>
              </a:rPr>
              <a:t>[4]	Lee, M., et al. (2018). "Mindfulness in Education: A Review of Current Research." Educational Psychology Review, 26(3), 357-375.</a:t>
            </a:r>
            <a:endParaRPr lang="en-US">
              <a:latin typeface="Times New Roman" panose="02020603050405020304" charset="0"/>
              <a:cs typeface="Times New Roman" panose="02020603050405020304" charset="0"/>
            </a:endParaRPr>
          </a:p>
          <a:p>
            <a:pPr algn="just">
              <a:lnSpc>
                <a:spcPct val="130000"/>
              </a:lnSpc>
            </a:pPr>
            <a:r>
              <a:rPr lang="en-US">
                <a:latin typeface="Times New Roman" panose="02020603050405020304" charset="0"/>
                <a:cs typeface="Times New Roman" panose="02020603050405020304" charset="0"/>
              </a:rPr>
              <a:t>[5]	Patel, S., et al. (2020). "Emerging Trends in Coding Education." Computer Science Education Journal, 38(1), 45-61.</a:t>
            </a:r>
            <a:endParaRPr lang="en-US">
              <a:latin typeface="Times New Roman" panose="02020603050405020304" charset="0"/>
              <a:cs typeface="Times New Roman" panose="02020603050405020304" charset="0"/>
            </a:endParaRPr>
          </a:p>
          <a:p>
            <a:pPr algn="just">
              <a:lnSpc>
                <a:spcPct val="130000"/>
              </a:lnSpc>
            </a:pPr>
            <a:r>
              <a:rPr lang="en-US">
                <a:latin typeface="Times New Roman" panose="02020603050405020304" charset="0"/>
                <a:cs typeface="Times New Roman" panose="02020603050405020304" charset="0"/>
              </a:rPr>
              <a:t>[6]	Garcia, R., et al. (2019). "The Impact of Online Learning Platforms on Educational Equity." Journal of Distance Education, 22(3), 189-204.</a:t>
            </a:r>
            <a:endParaRPr lang="en-US">
              <a:latin typeface="Times New Roman" panose="02020603050405020304" charset="0"/>
              <a:cs typeface="Times New Roman" panose="02020603050405020304" charset="0"/>
            </a:endParaRPr>
          </a:p>
          <a:p>
            <a:pPr algn="just">
              <a:lnSpc>
                <a:spcPct val="13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827905" y="400685"/>
            <a:ext cx="2536190" cy="583565"/>
          </a:xfrm>
          <a:prstGeom prst="rect">
            <a:avLst/>
          </a:prstGeom>
          <a:noFill/>
        </p:spPr>
        <p:txBody>
          <a:bodyPr wrap="square" rtlCol="0">
            <a:spAutoFit/>
          </a:bodyPr>
          <a:p>
            <a:r>
              <a:rPr lang="en-IN" altLang="en-US" sz="3200" b="1">
                <a:latin typeface="Times New Roman" panose="02020603050405020304" charset="0"/>
                <a:cs typeface="Times New Roman" panose="02020603050405020304" charset="0"/>
              </a:rPr>
              <a:t>ABSTRACT</a:t>
            </a:r>
            <a:endParaRPr lang="en-IN" altLang="en-US" sz="3200" b="1">
              <a:latin typeface="Times New Roman" panose="02020603050405020304" charset="0"/>
              <a:cs typeface="Times New Roman" panose="02020603050405020304" charset="0"/>
            </a:endParaRPr>
          </a:p>
        </p:txBody>
      </p:sp>
      <p:sp>
        <p:nvSpPr>
          <p:cNvPr id="5" name="Text Box 4"/>
          <p:cNvSpPr txBox="1"/>
          <p:nvPr/>
        </p:nvSpPr>
        <p:spPr>
          <a:xfrm>
            <a:off x="506730" y="1424940"/>
            <a:ext cx="11055985" cy="4912995"/>
          </a:xfrm>
          <a:prstGeom prst="rect">
            <a:avLst/>
          </a:prstGeom>
          <a:noFill/>
        </p:spPr>
        <p:txBody>
          <a:bodyPr wrap="square" rtlCol="0">
            <a:noAutofit/>
          </a:bodyPr>
          <a:p>
            <a:pPr algn="just">
              <a:lnSpc>
                <a:spcPct val="110000"/>
              </a:lnSpc>
            </a:pPr>
            <a:r>
              <a:rPr lang="en-US">
                <a:latin typeface="Times New Roman" panose="02020603050405020304" charset="0"/>
                <a:cs typeface="Times New Roman" panose="02020603050405020304" charset="0"/>
              </a:rPr>
              <a:t>Edzen is a groundbreaking educational platform committed to revolutionizing the way students engage with learning. Rooted in the belief that education should be a holistic journey towards personal and intellectual growth, Edzen seamlessly integrates state-of-the-art technology with pedagogical expertise to offer an unparalleled learning experience. Our platform boasts a diverse array of interactive courses spanning STEM disciplines, humanities, arts, and beyond, ensuring that learners of all interests and backgrounds can find their passion and unlock their full potential. Central to the Edzen experience is the incorporation of mindfulness practices into the learning process, fostering focus, resilience, and emotional intelligence. Through adaptive learning algorithms, personalized recommendations, and real-time feedback, Edzen empowers students to progress at their own pace, catering to individual learning styles and preferences. Moreover, our community-driven approach encourages collaboration, peer learning, and knowledge sharing, creating a vibrant ecosystem where every learner's voice is valued. Edzen isn't just a platform; it's a catalyst for educational transformation, aiming to redefine the boundaries of learning and inspire a generation of lifelong learners who are equipped to thrive in an ever-evolving world. Join us on this journey to unleash the full potential of education and discover the zenith of learning with Edzen.</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40068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PROBLEM STATEMENT</a:t>
            </a:r>
            <a:endParaRPr lang="en-IN" altLang="en-US" sz="3200" b="1">
              <a:latin typeface="Times New Roman" panose="02020603050405020304" charset="0"/>
              <a:cs typeface="Times New Roman" panose="02020603050405020304" charset="0"/>
            </a:endParaRPr>
          </a:p>
        </p:txBody>
      </p:sp>
      <p:sp>
        <p:nvSpPr>
          <p:cNvPr id="5" name="Text Box 4"/>
          <p:cNvSpPr txBox="1"/>
          <p:nvPr/>
        </p:nvSpPr>
        <p:spPr>
          <a:xfrm>
            <a:off x="506730" y="1424940"/>
            <a:ext cx="11055985" cy="4912995"/>
          </a:xfrm>
          <a:prstGeom prst="rect">
            <a:avLst/>
          </a:prstGeom>
          <a:noFill/>
        </p:spPr>
        <p:txBody>
          <a:bodyPr wrap="square" rtlCol="0">
            <a:noAutofit/>
          </a:bodyPr>
          <a:p>
            <a:pPr algn="just">
              <a:lnSpc>
                <a:spcPct val="130000"/>
              </a:lnSpc>
            </a:pPr>
            <a:r>
              <a:rPr lang="en-US">
                <a:latin typeface="Times New Roman" panose="02020603050405020304" charset="0"/>
                <a:cs typeface="Times New Roman" panose="02020603050405020304" charset="0"/>
              </a:rPr>
              <a:t>In the rapidly advancing digital era, the demand for coding skills is burgeoning, yet access to quality coding education remains inequitable due to outdated curricula, high costs, and standardized approaches that fail to cater to diverse learning needs. This lack of accessibility and inclusivity perpetuates feelings of disengagement and inadequacy among learners, exacerbating the prevalence of imposter syndrome. Consequently, there is an urgent need for innovative solutions like Edzen, which aims to democratize coding education, provide personalized learning experiences, and cultivate a supportive community, empowering learners to overcome barriers and succeed in the digital age.</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METHODOLODGY</a:t>
            </a:r>
            <a:endParaRPr lang="en-IN" altLang="en-US" sz="3200" b="1">
              <a:latin typeface="Times New Roman" panose="02020603050405020304" charset="0"/>
              <a:cs typeface="Times New Roman" panose="02020603050405020304" charset="0"/>
            </a:endParaRPr>
          </a:p>
        </p:txBody>
      </p:sp>
      <p:sp>
        <p:nvSpPr>
          <p:cNvPr id="5" name="Text Box 4"/>
          <p:cNvSpPr txBox="1"/>
          <p:nvPr/>
        </p:nvSpPr>
        <p:spPr>
          <a:xfrm>
            <a:off x="506730" y="798830"/>
            <a:ext cx="11055985" cy="5777230"/>
          </a:xfrm>
          <a:prstGeom prst="rect">
            <a:avLst/>
          </a:prstGeom>
          <a:noFill/>
        </p:spPr>
        <p:txBody>
          <a:bodyPr wrap="square" rtlCol="0">
            <a:noAutofit/>
          </a:bodyPr>
          <a:p>
            <a:pPr algn="just">
              <a:lnSpc>
                <a:spcPct val="120000"/>
              </a:lnSpc>
            </a:pPr>
            <a:r>
              <a:rPr lang="en-US">
                <a:latin typeface="Times New Roman" panose="02020603050405020304" charset="0"/>
                <a:cs typeface="Times New Roman" panose="02020603050405020304" charset="0"/>
              </a:rPr>
              <a:t>                  The methodology for developing Edzen's online educational platform involves several key steps. Firstly, a comprehensive needs assessment will be conducted to understand the learning requirements, preferences, and challenges of the target audience. This will involve gathering insights through surveys, interviews, and market research. Based on the findings, a curriculum framework will be designed in collaboration with subject matter experts, defining learning objectives and selecting appropriate coding languages and technologies.</a:t>
            </a:r>
            <a:endParaRPr lang="en-US">
              <a:latin typeface="Times New Roman" panose="02020603050405020304" charset="0"/>
              <a:cs typeface="Times New Roman" panose="02020603050405020304" charset="0"/>
            </a:endParaRPr>
          </a:p>
          <a:p>
            <a:pPr algn="just">
              <a:lnSpc>
                <a:spcPct val="130000"/>
              </a:lnSpc>
            </a:pPr>
            <a:r>
              <a:rPr lang="en-US">
                <a:latin typeface="Times New Roman" panose="02020603050405020304" charset="0"/>
                <a:cs typeface="Times New Roman" panose="02020603050405020304" charset="0"/>
              </a:rPr>
              <a:t>Next, an intuitive online platform will be developed, incorporating interactive learning modules, coding exercises, and project-based assessments. User-centered design principles will guide the creation of a user-friendly interface optimized for various devices and platforms. High-quality instructional materials, including video lectures, tutorials, and coding challenges, will be produced to align with the curriculum framework and engage learners effectively</a:t>
            </a:r>
            <a:endParaRPr lang="en-US">
              <a:latin typeface="Times New Roman" panose="02020603050405020304" charset="0"/>
              <a:cs typeface="Times New Roman" panose="02020603050405020304" charset="0"/>
            </a:endParaRPr>
          </a:p>
          <a:p>
            <a:pPr marL="285750" indent="-285750" algn="just">
              <a:lnSpc>
                <a:spcPct val="130000"/>
              </a:lnSpc>
              <a:buFont typeface="Arial" panose="020B0604020202020204" pitchFamily="34" charset="0"/>
              <a:buChar char="•"/>
            </a:pPr>
            <a:r>
              <a:rPr lang="en-US">
                <a:latin typeface="Times New Roman" panose="02020603050405020304" charset="0"/>
                <a:cs typeface="Times New Roman" panose="02020603050405020304" charset="0"/>
              </a:rPr>
              <a:t>  Experienced instructors will be recruited and trained to facilitate learning and provide guidance and feedback to learners. Ongoing technical support will ensure a seamless learning experience, with mechanisms in place for troubleshooting and addressing user inquiries promptly</a:t>
            </a:r>
            <a:endParaRPr lang="en-US">
              <a:latin typeface="Times New Roman" panose="02020603050405020304" charset="0"/>
              <a:cs typeface="Times New Roman" panose="02020603050405020304" charset="0"/>
            </a:endParaRPr>
          </a:p>
          <a:p>
            <a:pPr marL="285750" indent="-285750" algn="just">
              <a:lnSpc>
                <a:spcPct val="130000"/>
              </a:lnSpc>
              <a:buFont typeface="Arial" panose="020B0604020202020204" pitchFamily="34" charset="0"/>
              <a:buChar char="•"/>
            </a:pPr>
            <a:r>
              <a:rPr lang="en-US">
                <a:latin typeface="Times New Roman" panose="02020603050405020304" charset="0"/>
                <a:cs typeface="Times New Roman" panose="02020603050405020304" charset="0"/>
                <a:sym typeface="+mn-ea"/>
              </a:rPr>
              <a:t>Community engagement will be fostered through the establishment of a supportive online community, enabling learners to collaborate, share knowledge, and seek assistance from peers and instructors. Regular usability testing and user surveys will inform iterative development, continuously refining the platform and content based on user feedback and emerging trends.</a:t>
            </a:r>
            <a:endParaRPr lang="en-US">
              <a:latin typeface="Times New Roman" panose="02020603050405020304" charset="0"/>
              <a:cs typeface="Times New Roman" panose="02020603050405020304" charset="0"/>
            </a:endParaRPr>
          </a:p>
          <a:p>
            <a:pPr marL="285750" indent="-285750" algn="just">
              <a:lnSpc>
                <a:spcPct val="130000"/>
              </a:lnSpc>
              <a:buFont typeface="Arial" panose="020B0604020202020204" pitchFamily="34" charset="0"/>
              <a:buChar char="•"/>
            </a:pP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878330" y="462915"/>
            <a:ext cx="831342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SYSTEM ARCHITECTURE DIAGRAM</a:t>
            </a:r>
            <a:endParaRPr lang="en-IN" altLang="en-US" sz="32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1499235" y="1046480"/>
            <a:ext cx="9193530" cy="55429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95805" y="400685"/>
            <a:ext cx="8077835"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DEVELOPMENTAL ENVIRONMENT</a:t>
            </a:r>
            <a:endParaRPr lang="en-IN" altLang="en-US" sz="32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2926080" y="1488440"/>
            <a:ext cx="6216650" cy="2417445"/>
          </a:xfrm>
          <a:prstGeom prst="rect">
            <a:avLst/>
          </a:prstGeom>
        </p:spPr>
      </p:pic>
      <p:sp>
        <p:nvSpPr>
          <p:cNvPr id="3" name="Text Box 2"/>
          <p:cNvSpPr txBox="1"/>
          <p:nvPr/>
        </p:nvSpPr>
        <p:spPr>
          <a:xfrm>
            <a:off x="396240" y="965200"/>
            <a:ext cx="5110480" cy="398780"/>
          </a:xfrm>
          <a:prstGeom prst="rect">
            <a:avLst/>
          </a:prstGeom>
          <a:noFill/>
        </p:spPr>
        <p:txBody>
          <a:bodyPr wrap="square" rtlCol="0">
            <a:spAutoFit/>
          </a:bodyPr>
          <a:p>
            <a:pPr marL="285750" indent="-285750">
              <a:buFont typeface="Arial" panose="020B0604020202020204" pitchFamily="34" charset="0"/>
              <a:buChar char="•"/>
            </a:pPr>
            <a:r>
              <a:rPr lang="en-IN" altLang="en-US" sz="2000" b="1">
                <a:latin typeface="Times New Roman" panose="02020603050405020304" charset="0"/>
                <a:cs typeface="Times New Roman" panose="02020603050405020304" charset="0"/>
              </a:rPr>
              <a:t>Hardware Requirements</a:t>
            </a:r>
            <a:endParaRPr lang="en-IN" altLang="en-US" sz="2000" b="1">
              <a:latin typeface="Times New Roman" panose="02020603050405020304" charset="0"/>
              <a:cs typeface="Times New Roman" panose="02020603050405020304" charset="0"/>
            </a:endParaRPr>
          </a:p>
        </p:txBody>
      </p:sp>
      <p:sp>
        <p:nvSpPr>
          <p:cNvPr id="6" name="Text Box 5"/>
          <p:cNvSpPr txBox="1"/>
          <p:nvPr/>
        </p:nvSpPr>
        <p:spPr>
          <a:xfrm>
            <a:off x="447040" y="4410075"/>
            <a:ext cx="4267200" cy="398780"/>
          </a:xfrm>
          <a:prstGeom prst="rect">
            <a:avLst/>
          </a:prstGeom>
          <a:noFill/>
        </p:spPr>
        <p:txBody>
          <a:bodyPr wrap="square" rtlCol="0">
            <a:spAutoFit/>
          </a:bodyPr>
          <a:p>
            <a:pPr marL="285750" indent="-285750">
              <a:buFont typeface="Arial" panose="020B0604020202020204" pitchFamily="34" charset="0"/>
              <a:buChar char="•"/>
            </a:pPr>
            <a:r>
              <a:rPr lang="en-IN" altLang="en-US" sz="2000" b="1">
                <a:latin typeface="Times New Roman" panose="02020603050405020304" charset="0"/>
                <a:cs typeface="Times New Roman" panose="02020603050405020304" charset="0"/>
              </a:rPr>
              <a:t>Software Requirements</a:t>
            </a:r>
            <a:endParaRPr lang="en-IN" altLang="en-US" sz="2000" b="1">
              <a:latin typeface="Times New Roman" panose="02020603050405020304" charset="0"/>
              <a:cs typeface="Times New Roman" panose="02020603050405020304" charset="0"/>
            </a:endParaRPr>
          </a:p>
        </p:txBody>
      </p:sp>
      <p:sp>
        <p:nvSpPr>
          <p:cNvPr id="7" name="Text Box 6"/>
          <p:cNvSpPr txBox="1"/>
          <p:nvPr/>
        </p:nvSpPr>
        <p:spPr>
          <a:xfrm>
            <a:off x="2321560" y="5110480"/>
            <a:ext cx="7548880" cy="660400"/>
          </a:xfrm>
          <a:prstGeom prst="rect">
            <a:avLst/>
          </a:prstGeom>
          <a:noFill/>
        </p:spPr>
        <p:txBody>
          <a:bodyPr wrap="square" rtlCol="0">
            <a:spAutoFit/>
          </a:bodyPr>
          <a:p>
            <a:r>
              <a:rPr lang="en-US" sz="1900" b="1"/>
              <a:t>Visual studio code</a:t>
            </a:r>
            <a:r>
              <a:rPr lang="en-US" sz="1900"/>
              <a:t> and </a:t>
            </a:r>
            <a:r>
              <a:rPr lang="en-US" sz="1900" b="1"/>
              <a:t>chrome</a:t>
            </a:r>
            <a:r>
              <a:rPr lang="en-US" sz="1900"/>
              <a:t> would all be required.</a:t>
            </a:r>
            <a:endParaRPr lang="en-US" sz="1900"/>
          </a:p>
          <a:p>
            <a:r>
              <a:rPr lang="en-US"/>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1300798" y="1012190"/>
            <a:ext cx="9590405" cy="4444365"/>
          </a:xfrm>
          <a:prstGeom prst="rect">
            <a:avLst/>
          </a:prstGeom>
        </p:spPr>
      </p:pic>
      <p:sp>
        <p:nvSpPr>
          <p:cNvPr id="3" name="Text Box 2"/>
          <p:cNvSpPr txBox="1"/>
          <p:nvPr/>
        </p:nvSpPr>
        <p:spPr>
          <a:xfrm>
            <a:off x="5191760" y="5902960"/>
            <a:ext cx="192024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Fig 1: Home Page</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5191760" y="5902960"/>
            <a:ext cx="2326005" cy="368300"/>
          </a:xfrm>
          <a:prstGeom prst="rect">
            <a:avLst/>
          </a:prstGeom>
          <a:noFill/>
        </p:spPr>
        <p:txBody>
          <a:bodyPr wrap="square" rtlCol="0" anchor="ctr" anchorCtr="0">
            <a:spAutoFit/>
          </a:bodyPr>
          <a:p>
            <a:pPr algn="ctr"/>
            <a:r>
              <a:rPr lang="en-IN" altLang="en-US" b="1">
                <a:latin typeface="Times New Roman" panose="02020603050405020304" charset="0"/>
                <a:cs typeface="Times New Roman" panose="02020603050405020304" charset="0"/>
              </a:rPr>
              <a:t>Fig 2: Courses Page</a:t>
            </a:r>
            <a:endParaRPr lang="en-IN" altLang="en-US" b="1">
              <a:latin typeface="Times New Roman" panose="02020603050405020304" charset="0"/>
              <a:cs typeface="Times New Roman" panose="02020603050405020304" charset="0"/>
            </a:endParaRPr>
          </a:p>
        </p:txBody>
      </p:sp>
      <p:pic>
        <p:nvPicPr>
          <p:cNvPr id="5" name="Picture 3"/>
          <p:cNvPicPr>
            <a:picLocks noChangeAspect="1"/>
          </p:cNvPicPr>
          <p:nvPr/>
        </p:nvPicPr>
        <p:blipFill>
          <a:blip r:embed="rId1"/>
          <a:stretch>
            <a:fillRect/>
          </a:stretch>
        </p:blipFill>
        <p:spPr>
          <a:xfrm>
            <a:off x="1327468" y="1111885"/>
            <a:ext cx="9590400" cy="4503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80130" y="215265"/>
            <a:ext cx="4908550" cy="583565"/>
          </a:xfrm>
          <a:prstGeom prst="rect">
            <a:avLst/>
          </a:prstGeom>
          <a:noFill/>
        </p:spPr>
        <p:txBody>
          <a:bodyPr wrap="square" rtlCol="0">
            <a:spAutoFit/>
          </a:bodyPr>
          <a:p>
            <a:pPr algn="ctr"/>
            <a:r>
              <a:rPr lang="en-IN" altLang="en-US" sz="3200" b="1">
                <a:latin typeface="Times New Roman" panose="02020603050405020304" charset="0"/>
                <a:cs typeface="Times New Roman" panose="02020603050405020304" charset="0"/>
              </a:rPr>
              <a:t>IMPLEMENTATION</a:t>
            </a:r>
            <a:endParaRPr lang="en-IN" altLang="en-US" sz="3200" b="1">
              <a:latin typeface="Times New Roman" panose="02020603050405020304" charset="0"/>
              <a:cs typeface="Times New Roman" panose="02020603050405020304" charset="0"/>
            </a:endParaRPr>
          </a:p>
        </p:txBody>
      </p:sp>
      <p:sp>
        <p:nvSpPr>
          <p:cNvPr id="3" name="Text Box 2"/>
          <p:cNvSpPr txBox="1"/>
          <p:nvPr/>
        </p:nvSpPr>
        <p:spPr>
          <a:xfrm>
            <a:off x="4917440" y="5902960"/>
            <a:ext cx="251968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Fig 3: Teacher Page</a:t>
            </a:r>
            <a:endParaRPr lang="en-IN" altLang="en-US" b="1">
              <a:latin typeface="Times New Roman" panose="02020603050405020304" charset="0"/>
              <a:cs typeface="Times New Roman" panose="02020603050405020304" charset="0"/>
            </a:endParaRPr>
          </a:p>
        </p:txBody>
      </p:sp>
      <p:pic>
        <p:nvPicPr>
          <p:cNvPr id="6" name="Picture 4"/>
          <p:cNvPicPr>
            <a:picLocks noChangeAspect="1"/>
          </p:cNvPicPr>
          <p:nvPr/>
        </p:nvPicPr>
        <p:blipFill>
          <a:blip r:embed="rId1"/>
          <a:stretch>
            <a:fillRect/>
          </a:stretch>
        </p:blipFill>
        <p:spPr>
          <a:xfrm>
            <a:off x="1300165" y="1051878"/>
            <a:ext cx="9590400" cy="447196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5500</Words>
  <Application>WPS Presentation</Application>
  <PresentationFormat>Widescreen</PresentationFormat>
  <Paragraphs>92</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Times New Roman</vt:lpstr>
      <vt:lpstr>Times New Roman</vt:lpstr>
      <vt:lpstr>Calibri Light</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manth</cp:lastModifiedBy>
  <cp:revision>3</cp:revision>
  <dcterms:created xsi:type="dcterms:W3CDTF">2024-05-19T19:08:00Z</dcterms:created>
  <dcterms:modified xsi:type="dcterms:W3CDTF">2024-05-20T03:06:03Z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FFE03D0AAAFD4A6481D56AA71956F475_11</vt:lpwstr>
  </property>
  <property fmtid="{D5CDD505-2E9C-101B-9397-08002B2CF9AE}" pid="3" name="KSOProductBuildVer">
    <vt:lpwstr>1033-12.2.0.13472</vt:lpwstr>
  </property>
</Properties>
</file>