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3"/>
    <p:sldId id="257" r:id="rId4"/>
    <p:sldId id="369" r:id="rId5"/>
    <p:sldId id="370" r:id="rId6"/>
    <p:sldId id="372" r:id="rId7"/>
    <p:sldId id="373" r:id="rId8"/>
    <p:sldId id="374" r:id="rId9"/>
    <p:sldId id="381" r:id="rId10"/>
    <p:sldId id="382" r:id="rId11"/>
    <p:sldId id="383" r:id="rId12"/>
    <p:sldId id="384" r:id="rId13"/>
    <p:sldId id="385" r:id="rId14"/>
    <p:sldId id="376" r:id="rId15"/>
    <p:sldId id="386" r:id="rId16"/>
    <p:sldId id="375" r:id="rId17"/>
    <p:sldId id="392" r:id="rId18"/>
    <p:sldId id="377" r:id="rId19"/>
    <p:sldId id="396" r:id="rId20"/>
    <p:sldId id="378" r:id="rId21"/>
    <p:sldId id="3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Second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SERVERLESS WEB APPLICATION</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660" y="5184140"/>
            <a:ext cx="4189095"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 Murali Bhaskaran V</a:t>
            </a:r>
            <a:endParaRPr lang="en-IN" altLang="en-US" sz="2400" b="1" dirty="0">
              <a:solidFill>
                <a:srgbClr val="FF0000"/>
              </a:solidFill>
            </a:endParaRPr>
          </a:p>
          <a:p>
            <a:pPr>
              <a:spcBef>
                <a:spcPct val="0"/>
              </a:spcBef>
              <a:buClrTx/>
              <a:buFontTx/>
              <a:buNone/>
            </a:pPr>
            <a:r>
              <a:rPr lang="en-IN" altLang="en-US" sz="2400" b="1" dirty="0">
                <a:solidFill>
                  <a:srgbClr val="FF0000"/>
                </a:solidFill>
              </a:rPr>
              <a:t>     </a:t>
            </a:r>
            <a:r>
              <a:rPr lang="en-IN" altLang="en-US" sz="2200" b="1" dirty="0">
                <a:solidFill>
                  <a:srgbClr val="FF0000"/>
                </a:solidFill>
              </a:rPr>
              <a:t>Dean(Academics)</a:t>
            </a:r>
            <a:endParaRPr lang="en-IN" altLang="en-US" sz="2200" b="1" dirty="0">
              <a:solidFill>
                <a:srgbClr val="FF0000"/>
              </a:solidFill>
            </a:endParaRPr>
          </a:p>
        </p:txBody>
      </p:sp>
      <p:sp>
        <p:nvSpPr>
          <p:cNvPr id="11" name="TextBox 1"/>
          <p:cNvSpPr txBox="1">
            <a:spLocks noChangeArrowheads="1"/>
          </p:cNvSpPr>
          <p:nvPr/>
        </p:nvSpPr>
        <p:spPr bwMode="auto">
          <a:xfrm>
            <a:off x="7398328" y="5228206"/>
            <a:ext cx="447963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B21A2425C18</a:t>
            </a:r>
            <a:endParaRPr lang="en-IN" altLang="en-US" sz="2000" b="1" dirty="0">
              <a:solidFill>
                <a:srgbClr val="FF0000"/>
              </a:solidFill>
            </a:endParaRPr>
          </a:p>
          <a:p>
            <a:pPr>
              <a:spcBef>
                <a:spcPct val="0"/>
              </a:spcBef>
              <a:buClrTx/>
              <a:buFontTx/>
              <a:buNone/>
            </a:pPr>
            <a:r>
              <a:rPr lang="en-IN" altLang="en-US" sz="2000" b="1" dirty="0">
                <a:solidFill>
                  <a:srgbClr val="FF0000"/>
                </a:solidFill>
              </a:rPr>
              <a:t>Manthraa A (210701151)</a:t>
            </a:r>
            <a:endParaRPr lang="en-IN" altLang="en-US" sz="2000" b="1" dirty="0">
              <a:solidFill>
                <a:srgbClr val="FF0000"/>
              </a:solidFill>
            </a:endParaRPr>
          </a:p>
          <a:p>
            <a:pPr>
              <a:spcBef>
                <a:spcPct val="0"/>
              </a:spcBef>
              <a:buClrTx/>
              <a:buFontTx/>
              <a:buNone/>
            </a:pPr>
            <a:r>
              <a:rPr lang="en-IN" altLang="en-US" sz="2000" b="1" dirty="0">
                <a:solidFill>
                  <a:srgbClr val="FF0000"/>
                </a:solidFill>
              </a:rPr>
              <a:t>Pradeep S (210701189)</a:t>
            </a:r>
            <a:endParaRPr lang="en-IN" altLang="en-US" sz="20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noProof="0" dirty="0">
                <a:ln>
                  <a:noFill/>
                </a:ln>
                <a:solidFill>
                  <a:srgbClr val="FF0000"/>
                </a:solidFill>
                <a:effectLst/>
                <a:uLnTx/>
                <a:uFillTx/>
                <a:latin typeface="Verdana" panose="020B0604030504040204" pitchFamily="34" charset="0"/>
                <a:cs typeface="Verdana" panose="020B0604030504040204" pitchFamily="34" charset="0"/>
                <a:sym typeface="+mn-ea"/>
              </a:rPr>
              <a:t>Transcription </a:t>
            </a:r>
            <a:r>
              <a:rPr lang="en-IN" altLang="en-US" sz="32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rPr>
              <a:t>and </a:t>
            </a:r>
            <a:r>
              <a:rPr lang="en-IN" altLang="en-US" sz="3200" b="1" noProof="0" dirty="0">
                <a:ln>
                  <a:noFill/>
                </a:ln>
                <a:solidFill>
                  <a:srgbClr val="FF0000"/>
                </a:solidFill>
                <a:effectLst/>
                <a:uLnTx/>
                <a:uFillTx/>
                <a:latin typeface="Verdana" panose="020B0604030504040204" pitchFamily="34" charset="0"/>
                <a:cs typeface="Verdana" panose="020B0604030504040204" pitchFamily="34" charset="0"/>
                <a:sym typeface="+mn-ea"/>
              </a:rPr>
              <a:t>Translation </a:t>
            </a:r>
            <a:r>
              <a:rPr lang="en-IN" altLang="en-US" sz="32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rPr>
              <a:t>Module</a:t>
            </a:r>
            <a:endParaRPr lang="en-IN" altLang="en-US" sz="32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endParaRPr>
          </a:p>
        </p:txBody>
      </p:sp>
      <p:sp>
        <p:nvSpPr>
          <p:cNvPr id="3" name="Content Placeholder 2"/>
          <p:cNvSpPr>
            <a:spLocks noGrp="1"/>
          </p:cNvSpPr>
          <p:nvPr>
            <p:ph idx="1"/>
          </p:nvPr>
        </p:nvSpPr>
        <p:spPr/>
        <p:txBody>
          <a:bodyPr/>
          <a:p>
            <a:r>
              <a:rPr lang="en-US" altLang="en-US" sz="2400">
                <a:latin typeface="Times New Roman" panose="02020603050405020304" pitchFamily="18" charset="0"/>
                <a:cs typeface="Times New Roman" panose="02020603050405020304" pitchFamily="18" charset="0"/>
              </a:rPr>
              <a:t>Handles real-time transcription of audio content using AWS Transcribe and translation of text and captions via AWS Translate.</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Integrates seamlessly with messaging and call functionalities for effective and uninterrupted communication.</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Processes text inputs for instant translation and audio streams for live transcription, supporting multiple languages.</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Displays translated outputs on the interface and securely stores them in DynamoDB for future reference.</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Breaks linguistic barriers, enabling users to communicate effortlessly across diverse native languages.</a:t>
            </a:r>
            <a:endParaRPr lang="en-US"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solidFill>
                  <a:srgbClr val="FF0000"/>
                </a:solidFill>
                <a:latin typeface="Verdana" panose="020B0604030504040204" pitchFamily="34" charset="0"/>
                <a:cs typeface="Verdana" panose="020B0604030504040204" pitchFamily="34" charset="0"/>
              </a:rPr>
              <a:t>Data Flow Diagram</a:t>
            </a:r>
            <a:endParaRPr lang="en-IN" altLang="en-US" sz="3200" b="1">
              <a:solidFill>
                <a:srgbClr val="FF0000"/>
              </a:solidFill>
              <a:latin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p>
            <a:r>
              <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User Authentication and Profile Management</a:t>
            </a:r>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r>
              <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Real-Time Messaging</a:t>
            </a:r>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
        <p:nvSpPr>
          <p:cNvPr id="8" name="Rounded Rectangle 7"/>
          <p:cNvSpPr/>
          <p:nvPr/>
        </p:nvSpPr>
        <p:spPr>
          <a:xfrm>
            <a:off x="1440180" y="2426335"/>
            <a:ext cx="2028825" cy="808990"/>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9" name="Rounded Rectangle 8"/>
          <p:cNvSpPr/>
          <p:nvPr/>
        </p:nvSpPr>
        <p:spPr>
          <a:xfrm>
            <a:off x="5086350" y="2426335"/>
            <a:ext cx="2028825" cy="808990"/>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0" name="Rounded Rectangle 9"/>
          <p:cNvSpPr/>
          <p:nvPr/>
        </p:nvSpPr>
        <p:spPr>
          <a:xfrm>
            <a:off x="8732520" y="2426335"/>
            <a:ext cx="2028825" cy="808990"/>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cxnSp>
        <p:nvCxnSpPr>
          <p:cNvPr id="11" name="Straight Arrow Connector 10"/>
          <p:cNvCxnSpPr/>
          <p:nvPr/>
        </p:nvCxnSpPr>
        <p:spPr>
          <a:xfrm>
            <a:off x="3469005" y="2830830"/>
            <a:ext cx="16173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Straight Arrow Connector 11"/>
          <p:cNvCxnSpPr/>
          <p:nvPr/>
        </p:nvCxnSpPr>
        <p:spPr>
          <a:xfrm>
            <a:off x="7115175" y="2830830"/>
            <a:ext cx="16173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Text Box 12"/>
          <p:cNvSpPr txBox="1"/>
          <p:nvPr/>
        </p:nvSpPr>
        <p:spPr>
          <a:xfrm>
            <a:off x="2052955" y="2646680"/>
            <a:ext cx="803275" cy="368300"/>
          </a:xfrm>
          <a:prstGeom prst="rect">
            <a:avLst/>
          </a:prstGeom>
          <a:noFill/>
        </p:spPr>
        <p:txBody>
          <a:bodyPr wrap="square" rtlCol="0">
            <a:spAutoFit/>
          </a:bodyPr>
          <a:p>
            <a:r>
              <a:rPr lang="en-IN" altLang="en-US"/>
              <a:t>User</a:t>
            </a:r>
            <a:endParaRPr lang="en-IN" altLang="en-US"/>
          </a:p>
        </p:txBody>
      </p:sp>
      <p:sp>
        <p:nvSpPr>
          <p:cNvPr id="14" name="Text Box 13"/>
          <p:cNvSpPr txBox="1"/>
          <p:nvPr/>
        </p:nvSpPr>
        <p:spPr>
          <a:xfrm>
            <a:off x="5146040" y="2508250"/>
            <a:ext cx="1874520" cy="645160"/>
          </a:xfrm>
          <a:prstGeom prst="rect">
            <a:avLst/>
          </a:prstGeom>
          <a:noFill/>
        </p:spPr>
        <p:txBody>
          <a:bodyPr wrap="square" rtlCol="0">
            <a:spAutoFit/>
          </a:bodyPr>
          <a:p>
            <a:pPr algn="ctr"/>
            <a:r>
              <a:rPr lang="en-IN" altLang="en-US"/>
              <a:t>Firebase</a:t>
            </a:r>
            <a:endParaRPr lang="en-IN" altLang="en-US"/>
          </a:p>
          <a:p>
            <a:pPr algn="ctr"/>
            <a:r>
              <a:rPr lang="en-IN" altLang="en-US"/>
              <a:t>Authentication</a:t>
            </a:r>
            <a:endParaRPr lang="en-IN" altLang="en-US"/>
          </a:p>
        </p:txBody>
      </p:sp>
      <p:sp>
        <p:nvSpPr>
          <p:cNvPr id="15" name="Text Box 14"/>
          <p:cNvSpPr txBox="1"/>
          <p:nvPr/>
        </p:nvSpPr>
        <p:spPr>
          <a:xfrm>
            <a:off x="8952865" y="2646680"/>
            <a:ext cx="1588135" cy="368300"/>
          </a:xfrm>
          <a:prstGeom prst="rect">
            <a:avLst/>
          </a:prstGeom>
          <a:noFill/>
        </p:spPr>
        <p:txBody>
          <a:bodyPr wrap="square" rtlCol="0">
            <a:spAutoFit/>
          </a:bodyPr>
          <a:p>
            <a:r>
              <a:rPr lang="en-IN" altLang="en-US"/>
              <a:t>Dynamo DB</a:t>
            </a:r>
            <a:endParaRPr lang="en-IN" altLang="en-US"/>
          </a:p>
        </p:txBody>
      </p:sp>
      <p:sp>
        <p:nvSpPr>
          <p:cNvPr id="16" name="Rounded Rectangle 15"/>
          <p:cNvSpPr/>
          <p:nvPr/>
        </p:nvSpPr>
        <p:spPr>
          <a:xfrm>
            <a:off x="1069975" y="4255770"/>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7" name="Text Box 16"/>
          <p:cNvSpPr txBox="1"/>
          <p:nvPr/>
        </p:nvSpPr>
        <p:spPr>
          <a:xfrm>
            <a:off x="1530350" y="4440555"/>
            <a:ext cx="747395" cy="318135"/>
          </a:xfrm>
          <a:prstGeom prst="rect">
            <a:avLst/>
          </a:prstGeom>
          <a:noFill/>
        </p:spPr>
        <p:txBody>
          <a:bodyPr wrap="square" rtlCol="0">
            <a:noAutofit/>
          </a:bodyPr>
          <a:p>
            <a:r>
              <a:rPr lang="en-IN" altLang="en-US"/>
              <a:t>User</a:t>
            </a:r>
            <a:endParaRPr lang="en-IN" altLang="en-US"/>
          </a:p>
        </p:txBody>
      </p:sp>
      <p:sp>
        <p:nvSpPr>
          <p:cNvPr id="18" name="Rounded Rectangle 17"/>
          <p:cNvSpPr/>
          <p:nvPr/>
        </p:nvSpPr>
        <p:spPr>
          <a:xfrm>
            <a:off x="3253740" y="4140835"/>
            <a:ext cx="1668780" cy="1068070"/>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9" name="Text Box 18"/>
          <p:cNvSpPr txBox="1"/>
          <p:nvPr/>
        </p:nvSpPr>
        <p:spPr>
          <a:xfrm>
            <a:off x="3030855" y="4250690"/>
            <a:ext cx="2115185" cy="835660"/>
          </a:xfrm>
          <a:prstGeom prst="rect">
            <a:avLst/>
          </a:prstGeom>
          <a:noFill/>
        </p:spPr>
        <p:txBody>
          <a:bodyPr wrap="square" rtlCol="0">
            <a:noAutofit/>
          </a:bodyPr>
          <a:p>
            <a:pPr algn="ctr"/>
            <a:r>
              <a:rPr lang="en-IN" altLang="en-US"/>
              <a:t>AWS API Gateway WebSocket</a:t>
            </a:r>
            <a:endParaRPr lang="en-IN" altLang="en-US"/>
          </a:p>
        </p:txBody>
      </p:sp>
      <p:sp>
        <p:nvSpPr>
          <p:cNvPr id="20" name="Rounded Rectangle 19"/>
          <p:cNvSpPr/>
          <p:nvPr/>
        </p:nvSpPr>
        <p:spPr>
          <a:xfrm>
            <a:off x="5387975" y="4255770"/>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1" name="Text Box 20"/>
          <p:cNvSpPr txBox="1"/>
          <p:nvPr/>
        </p:nvSpPr>
        <p:spPr>
          <a:xfrm>
            <a:off x="5330190" y="4295775"/>
            <a:ext cx="1784985" cy="591820"/>
          </a:xfrm>
          <a:prstGeom prst="rect">
            <a:avLst/>
          </a:prstGeom>
          <a:noFill/>
        </p:spPr>
        <p:txBody>
          <a:bodyPr wrap="square" rtlCol="0">
            <a:noAutofit/>
          </a:bodyPr>
          <a:p>
            <a:pPr algn="ctr"/>
            <a:r>
              <a:rPr lang="en-IN" altLang="en-US"/>
              <a:t>AWS Lambda Process</a:t>
            </a:r>
            <a:endParaRPr lang="en-IN" altLang="en-US"/>
          </a:p>
        </p:txBody>
      </p:sp>
      <p:sp>
        <p:nvSpPr>
          <p:cNvPr id="22" name="Rounded Rectangle 21"/>
          <p:cNvSpPr/>
          <p:nvPr/>
        </p:nvSpPr>
        <p:spPr>
          <a:xfrm>
            <a:off x="7654290" y="4250690"/>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3" name="Text Box 22"/>
          <p:cNvSpPr txBox="1"/>
          <p:nvPr/>
        </p:nvSpPr>
        <p:spPr>
          <a:xfrm>
            <a:off x="7854950" y="4295775"/>
            <a:ext cx="1267460" cy="580390"/>
          </a:xfrm>
          <a:prstGeom prst="rect">
            <a:avLst/>
          </a:prstGeom>
          <a:noFill/>
        </p:spPr>
        <p:txBody>
          <a:bodyPr wrap="square" rtlCol="0">
            <a:noAutofit/>
          </a:bodyPr>
          <a:p>
            <a:pPr algn="ctr"/>
            <a:r>
              <a:rPr lang="en-IN" altLang="en-US"/>
              <a:t>AWS Translate</a:t>
            </a:r>
            <a:endParaRPr lang="en-IN" altLang="en-US"/>
          </a:p>
        </p:txBody>
      </p:sp>
      <p:sp>
        <p:nvSpPr>
          <p:cNvPr id="24" name="Rounded Rectangle 23"/>
          <p:cNvSpPr/>
          <p:nvPr/>
        </p:nvSpPr>
        <p:spPr>
          <a:xfrm>
            <a:off x="9920605" y="4250690"/>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5" name="Text Box 24"/>
          <p:cNvSpPr txBox="1"/>
          <p:nvPr/>
        </p:nvSpPr>
        <p:spPr>
          <a:xfrm>
            <a:off x="9937115" y="4373245"/>
            <a:ext cx="1652270" cy="580390"/>
          </a:xfrm>
          <a:prstGeom prst="rect">
            <a:avLst/>
          </a:prstGeom>
          <a:noFill/>
        </p:spPr>
        <p:txBody>
          <a:bodyPr wrap="square" rtlCol="0">
            <a:noAutofit/>
          </a:bodyPr>
          <a:p>
            <a:pPr algn="ctr"/>
            <a:r>
              <a:rPr lang="en-IN" altLang="en-US"/>
              <a:t>Dynamo DB</a:t>
            </a:r>
            <a:endParaRPr lang="en-IN" altLang="en-US"/>
          </a:p>
        </p:txBody>
      </p:sp>
      <p:cxnSp>
        <p:nvCxnSpPr>
          <p:cNvPr id="27" name="Straight Arrow Connector 26"/>
          <p:cNvCxnSpPr>
            <a:stCxn id="16" idx="3"/>
          </p:cNvCxnSpPr>
          <p:nvPr/>
        </p:nvCxnSpPr>
        <p:spPr>
          <a:xfrm>
            <a:off x="2738755" y="4605020"/>
            <a:ext cx="517525" cy="3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Straight Arrow Connector 28"/>
          <p:cNvCxnSpPr/>
          <p:nvPr/>
        </p:nvCxnSpPr>
        <p:spPr>
          <a:xfrm>
            <a:off x="4949825" y="4590415"/>
            <a:ext cx="410210" cy="12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Straight Arrow Connector 29"/>
          <p:cNvCxnSpPr>
            <a:endCxn id="22" idx="1"/>
          </p:cNvCxnSpPr>
          <p:nvPr/>
        </p:nvCxnSpPr>
        <p:spPr>
          <a:xfrm flipV="1">
            <a:off x="7084695" y="4599940"/>
            <a:ext cx="569595" cy="6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1" name="Straight Arrow Connector 30"/>
          <p:cNvCxnSpPr>
            <a:stCxn id="22" idx="3"/>
            <a:endCxn id="24" idx="1"/>
          </p:cNvCxnSpPr>
          <p:nvPr/>
        </p:nvCxnSpPr>
        <p:spPr>
          <a:xfrm>
            <a:off x="9323070" y="4599940"/>
            <a:ext cx="59753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latin typeface="Verdana" panose="020B0604030504040204" pitchFamily="34" charset="0"/>
                <a:cs typeface="Verdana" panose="020B0604030504040204" pitchFamily="34" charset="0"/>
                <a:sym typeface="+mn-ea"/>
              </a:rPr>
              <a:t>Data Flow Diagram</a:t>
            </a:r>
            <a:endParaRPr lang="en-US"/>
          </a:p>
        </p:txBody>
      </p:sp>
      <p:sp>
        <p:nvSpPr>
          <p:cNvPr id="3" name="Content Placeholder 2"/>
          <p:cNvSpPr>
            <a:spLocks noGrp="1"/>
          </p:cNvSpPr>
          <p:nvPr>
            <p:ph idx="1"/>
          </p:nvPr>
        </p:nvSpPr>
        <p:spPr/>
        <p:txBody>
          <a:bodyPr/>
          <a:p>
            <a:r>
              <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Audio and Video Communication</a:t>
            </a:r>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endParaRPr lang="en-IN" altLang="en-US" sz="2400" b="1"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endParaRPr lang="en-IN" altLang="en-US" sz="2400" b="1"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endParaRPr lang="en-IN" altLang="en-US" sz="2400" b="1"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r>
              <a:rPr lang="en-IN" altLang="en-US" sz="2400" noProof="0" dirty="0">
                <a:ln>
                  <a:noFill/>
                </a:ln>
                <a:effectLst/>
                <a:uLnTx/>
                <a:uFillTx/>
                <a:latin typeface="Times New Roman" panose="02020603050405020304" pitchFamily="18" charset="0"/>
                <a:cs typeface="Times New Roman" panose="02020603050405020304" pitchFamily="18" charset="0"/>
                <a:sym typeface="+mn-ea"/>
              </a:rPr>
              <a:t> Transcription and Translation Module</a:t>
            </a:r>
            <a:endParaRPr lang="en-IN" altLang="en-US" sz="24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endParaRPr>
          </a:p>
          <a:p>
            <a:pPr marL="0" indent="0">
              <a:buNone/>
            </a:pPr>
            <a:r>
              <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a:t>
            </a:r>
            <a:endParaRPr lang="en-IN" alt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endParaRPr lang="en-IN" altLang="en-US" sz="240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endParaRPr lang="en-IN" altLang="en-US" sz="240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
        <p:nvSpPr>
          <p:cNvPr id="16" name="Rounded Rectangle 15"/>
          <p:cNvSpPr/>
          <p:nvPr/>
        </p:nvSpPr>
        <p:spPr>
          <a:xfrm>
            <a:off x="1069975" y="261302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IN" altLang="en-US" sz="1800" b="0" i="0" u="none" strike="noStrike" cap="none" normalizeH="0" baseline="0" smtClean="0">
                <a:ln>
                  <a:noFill/>
                </a:ln>
                <a:solidFill>
                  <a:schemeClr val="tx1"/>
                </a:solidFill>
                <a:effectLst/>
                <a:latin typeface="Verdana" panose="020B0604030504040204" pitchFamily="34" charset="0"/>
              </a:rPr>
              <a:t> </a:t>
            </a:r>
            <a:endParaRPr kumimoji="0" lang="en-IN" altLang="en-US" sz="1800" b="0" i="0" u="none" strike="noStrike" cap="none" normalizeH="0" baseline="0" smtClean="0">
              <a:ln>
                <a:noFill/>
              </a:ln>
              <a:solidFill>
                <a:schemeClr val="tx1"/>
              </a:solidFill>
              <a:effectLst/>
              <a:latin typeface="Verdana" panose="020B0604030504040204" pitchFamily="34" charset="0"/>
            </a:endParaRPr>
          </a:p>
        </p:txBody>
      </p:sp>
      <p:sp>
        <p:nvSpPr>
          <p:cNvPr id="17" name="Text Box 16"/>
          <p:cNvSpPr txBox="1"/>
          <p:nvPr/>
        </p:nvSpPr>
        <p:spPr>
          <a:xfrm>
            <a:off x="1530350" y="2797810"/>
            <a:ext cx="747395" cy="318135"/>
          </a:xfrm>
          <a:prstGeom prst="rect">
            <a:avLst/>
          </a:prstGeom>
          <a:noFill/>
        </p:spPr>
        <p:txBody>
          <a:bodyPr wrap="square" rtlCol="0">
            <a:noAutofit/>
          </a:bodyPr>
          <a:p>
            <a:r>
              <a:rPr lang="en-IN" altLang="en-US"/>
              <a:t>User</a:t>
            </a:r>
            <a:endParaRPr lang="en-IN" altLang="en-US"/>
          </a:p>
        </p:txBody>
      </p:sp>
      <p:sp>
        <p:nvSpPr>
          <p:cNvPr id="18" name="Rounded Rectangle 17"/>
          <p:cNvSpPr/>
          <p:nvPr/>
        </p:nvSpPr>
        <p:spPr>
          <a:xfrm>
            <a:off x="3253740" y="2498090"/>
            <a:ext cx="1668780" cy="1068070"/>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9" name="Text Box 18"/>
          <p:cNvSpPr txBox="1"/>
          <p:nvPr/>
        </p:nvSpPr>
        <p:spPr>
          <a:xfrm>
            <a:off x="3030855" y="2680970"/>
            <a:ext cx="2115185" cy="624840"/>
          </a:xfrm>
          <a:prstGeom prst="rect">
            <a:avLst/>
          </a:prstGeom>
          <a:noFill/>
        </p:spPr>
        <p:txBody>
          <a:bodyPr wrap="square" rtlCol="0">
            <a:noAutofit/>
          </a:bodyPr>
          <a:p>
            <a:pPr algn="ctr"/>
            <a:r>
              <a:rPr lang="en-IN" altLang="en-US"/>
              <a:t>Start Call Process</a:t>
            </a:r>
            <a:endParaRPr lang="en-IN" altLang="en-US"/>
          </a:p>
        </p:txBody>
      </p:sp>
      <p:sp>
        <p:nvSpPr>
          <p:cNvPr id="20" name="Rounded Rectangle 19"/>
          <p:cNvSpPr/>
          <p:nvPr/>
        </p:nvSpPr>
        <p:spPr>
          <a:xfrm>
            <a:off x="5387975" y="261302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1" name="Text Box 20"/>
          <p:cNvSpPr txBox="1"/>
          <p:nvPr/>
        </p:nvSpPr>
        <p:spPr>
          <a:xfrm>
            <a:off x="5330190" y="2653030"/>
            <a:ext cx="1784985" cy="591820"/>
          </a:xfrm>
          <a:prstGeom prst="rect">
            <a:avLst/>
          </a:prstGeom>
          <a:noFill/>
        </p:spPr>
        <p:txBody>
          <a:bodyPr wrap="square" rtlCol="0">
            <a:noAutofit/>
          </a:bodyPr>
          <a:p>
            <a:pPr algn="ctr"/>
            <a:r>
              <a:rPr lang="en-IN" altLang="en-US"/>
              <a:t>AWS Transcribe</a:t>
            </a:r>
            <a:endParaRPr lang="en-IN" altLang="en-US"/>
          </a:p>
        </p:txBody>
      </p:sp>
      <p:sp>
        <p:nvSpPr>
          <p:cNvPr id="22" name="Rounded Rectangle 21"/>
          <p:cNvSpPr/>
          <p:nvPr/>
        </p:nvSpPr>
        <p:spPr>
          <a:xfrm>
            <a:off x="7654290" y="260794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3" name="Text Box 22"/>
          <p:cNvSpPr txBox="1"/>
          <p:nvPr/>
        </p:nvSpPr>
        <p:spPr>
          <a:xfrm>
            <a:off x="7854950" y="2653030"/>
            <a:ext cx="1267460" cy="580390"/>
          </a:xfrm>
          <a:prstGeom prst="rect">
            <a:avLst/>
          </a:prstGeom>
          <a:noFill/>
        </p:spPr>
        <p:txBody>
          <a:bodyPr wrap="square" rtlCol="0">
            <a:noAutofit/>
          </a:bodyPr>
          <a:p>
            <a:pPr algn="ctr"/>
            <a:r>
              <a:rPr lang="en-IN" altLang="en-US"/>
              <a:t>AWS Translate</a:t>
            </a:r>
            <a:endParaRPr lang="en-IN" altLang="en-US"/>
          </a:p>
        </p:txBody>
      </p:sp>
      <p:sp>
        <p:nvSpPr>
          <p:cNvPr id="24" name="Rounded Rectangle 23"/>
          <p:cNvSpPr/>
          <p:nvPr/>
        </p:nvSpPr>
        <p:spPr>
          <a:xfrm>
            <a:off x="9920605" y="260794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5" name="Text Box 24"/>
          <p:cNvSpPr txBox="1"/>
          <p:nvPr/>
        </p:nvSpPr>
        <p:spPr>
          <a:xfrm>
            <a:off x="9937115" y="2730500"/>
            <a:ext cx="1652270" cy="580390"/>
          </a:xfrm>
          <a:prstGeom prst="rect">
            <a:avLst/>
          </a:prstGeom>
          <a:noFill/>
        </p:spPr>
        <p:txBody>
          <a:bodyPr wrap="square" rtlCol="0">
            <a:noAutofit/>
          </a:bodyPr>
          <a:p>
            <a:pPr algn="ctr"/>
            <a:r>
              <a:rPr lang="en-IN" altLang="en-US"/>
              <a:t>Dynamo DB</a:t>
            </a:r>
            <a:endParaRPr lang="en-IN" altLang="en-US"/>
          </a:p>
        </p:txBody>
      </p:sp>
      <p:cxnSp>
        <p:nvCxnSpPr>
          <p:cNvPr id="7" name="Straight Arrow Connector 6"/>
          <p:cNvCxnSpPr>
            <a:stCxn id="16" idx="3"/>
          </p:cNvCxnSpPr>
          <p:nvPr/>
        </p:nvCxnSpPr>
        <p:spPr>
          <a:xfrm>
            <a:off x="2738755" y="2962275"/>
            <a:ext cx="517525" cy="3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Straight Arrow Connector 7"/>
          <p:cNvCxnSpPr/>
          <p:nvPr/>
        </p:nvCxnSpPr>
        <p:spPr>
          <a:xfrm>
            <a:off x="4949825" y="2947670"/>
            <a:ext cx="410210" cy="12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Straight Arrow Connector 8"/>
          <p:cNvCxnSpPr>
            <a:endCxn id="22" idx="1"/>
          </p:cNvCxnSpPr>
          <p:nvPr/>
        </p:nvCxnSpPr>
        <p:spPr>
          <a:xfrm flipV="1">
            <a:off x="7084695" y="2957195"/>
            <a:ext cx="569595" cy="6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Straight Arrow Connector 9"/>
          <p:cNvCxnSpPr>
            <a:stCxn id="22" idx="3"/>
            <a:endCxn id="24" idx="1"/>
          </p:cNvCxnSpPr>
          <p:nvPr/>
        </p:nvCxnSpPr>
        <p:spPr>
          <a:xfrm>
            <a:off x="9323070" y="2957195"/>
            <a:ext cx="59753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Rounded Rectangle 10"/>
          <p:cNvSpPr/>
          <p:nvPr/>
        </p:nvSpPr>
        <p:spPr>
          <a:xfrm>
            <a:off x="2251710" y="478726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2" name="Text Box 11"/>
          <p:cNvSpPr txBox="1"/>
          <p:nvPr/>
        </p:nvSpPr>
        <p:spPr>
          <a:xfrm>
            <a:off x="2712085" y="4972050"/>
            <a:ext cx="747395" cy="318135"/>
          </a:xfrm>
          <a:prstGeom prst="rect">
            <a:avLst/>
          </a:prstGeom>
          <a:noFill/>
        </p:spPr>
        <p:txBody>
          <a:bodyPr wrap="square" rtlCol="0">
            <a:noAutofit/>
          </a:bodyPr>
          <a:p>
            <a:r>
              <a:rPr lang="en-IN" altLang="en-US"/>
              <a:t>User</a:t>
            </a:r>
            <a:endParaRPr lang="en-IN" altLang="en-US"/>
          </a:p>
        </p:txBody>
      </p:sp>
      <p:cxnSp>
        <p:nvCxnSpPr>
          <p:cNvPr id="13" name="Straight Arrow Connector 12"/>
          <p:cNvCxnSpPr/>
          <p:nvPr/>
        </p:nvCxnSpPr>
        <p:spPr>
          <a:xfrm>
            <a:off x="3920490" y="5134610"/>
            <a:ext cx="517525" cy="3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Rounded Rectangle 14"/>
          <p:cNvSpPr/>
          <p:nvPr/>
        </p:nvSpPr>
        <p:spPr>
          <a:xfrm>
            <a:off x="4438015" y="478726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IN" altLang="en-US" sz="1800" b="0" i="0" u="none" strike="noStrike" cap="none" normalizeH="0" baseline="0" smtClean="0">
                <a:ln>
                  <a:noFill/>
                </a:ln>
                <a:solidFill>
                  <a:schemeClr val="tx1"/>
                </a:solidFill>
                <a:effectLst/>
                <a:latin typeface="Verdana" panose="020B0604030504040204" pitchFamily="34" charset="0"/>
              </a:rPr>
              <a:t> </a:t>
            </a:r>
            <a:endParaRPr kumimoji="0" lang="en-IN" altLang="en-US" sz="1800" b="0" i="0" u="none" strike="noStrike" cap="none" normalizeH="0" baseline="0" smtClean="0">
              <a:ln>
                <a:noFill/>
              </a:ln>
              <a:solidFill>
                <a:schemeClr val="tx1"/>
              </a:solidFill>
              <a:effectLst/>
              <a:latin typeface="Verdana" panose="020B0604030504040204" pitchFamily="34" charset="0"/>
            </a:endParaRPr>
          </a:p>
        </p:txBody>
      </p:sp>
      <p:sp>
        <p:nvSpPr>
          <p:cNvPr id="26" name="Text Box 25"/>
          <p:cNvSpPr txBox="1"/>
          <p:nvPr/>
        </p:nvSpPr>
        <p:spPr>
          <a:xfrm>
            <a:off x="4481195" y="4839335"/>
            <a:ext cx="1604645" cy="594360"/>
          </a:xfrm>
          <a:prstGeom prst="rect">
            <a:avLst/>
          </a:prstGeom>
          <a:noFill/>
        </p:spPr>
        <p:txBody>
          <a:bodyPr wrap="square" rtlCol="0">
            <a:noAutofit/>
          </a:bodyPr>
          <a:p>
            <a:pPr algn="ctr"/>
            <a:r>
              <a:rPr lang="en-IN" altLang="en-US">
                <a:sym typeface="+mn-ea"/>
              </a:rPr>
              <a:t>AWS Transcribe</a:t>
            </a:r>
            <a:endParaRPr lang="en-IN" altLang="en-US"/>
          </a:p>
          <a:p>
            <a:pPr algn="ctr"/>
            <a:endParaRPr lang="en-IN" altLang="en-US"/>
          </a:p>
        </p:txBody>
      </p:sp>
      <p:cxnSp>
        <p:nvCxnSpPr>
          <p:cNvPr id="34" name="Straight Arrow Connector 33"/>
          <p:cNvCxnSpPr/>
          <p:nvPr/>
        </p:nvCxnSpPr>
        <p:spPr>
          <a:xfrm>
            <a:off x="6129020" y="5131435"/>
            <a:ext cx="517525" cy="3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Rounded Rectangle 34"/>
          <p:cNvSpPr/>
          <p:nvPr/>
        </p:nvSpPr>
        <p:spPr>
          <a:xfrm>
            <a:off x="6689725" y="478726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36" name="Text Box 35"/>
          <p:cNvSpPr txBox="1"/>
          <p:nvPr/>
        </p:nvSpPr>
        <p:spPr>
          <a:xfrm>
            <a:off x="6890385" y="4832350"/>
            <a:ext cx="1267460" cy="580390"/>
          </a:xfrm>
          <a:prstGeom prst="rect">
            <a:avLst/>
          </a:prstGeom>
          <a:noFill/>
        </p:spPr>
        <p:txBody>
          <a:bodyPr wrap="square" rtlCol="0">
            <a:noAutofit/>
          </a:bodyPr>
          <a:p>
            <a:pPr algn="ctr"/>
            <a:r>
              <a:rPr lang="en-IN" altLang="en-US"/>
              <a:t>AWS Translate</a:t>
            </a:r>
            <a:endParaRPr lang="en-IN" altLang="en-US"/>
          </a:p>
        </p:txBody>
      </p:sp>
      <p:sp>
        <p:nvSpPr>
          <p:cNvPr id="37" name="Rounded Rectangle 36"/>
          <p:cNvSpPr/>
          <p:nvPr/>
        </p:nvSpPr>
        <p:spPr>
          <a:xfrm>
            <a:off x="8987790" y="4787265"/>
            <a:ext cx="1668780" cy="697865"/>
          </a:xfrm>
          <a:prstGeom prst="round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38" name="Text Box 37"/>
          <p:cNvSpPr txBox="1"/>
          <p:nvPr/>
        </p:nvSpPr>
        <p:spPr>
          <a:xfrm>
            <a:off x="9020810" y="4904740"/>
            <a:ext cx="1652270" cy="580390"/>
          </a:xfrm>
          <a:prstGeom prst="rect">
            <a:avLst/>
          </a:prstGeom>
          <a:noFill/>
        </p:spPr>
        <p:txBody>
          <a:bodyPr wrap="square" rtlCol="0">
            <a:noAutofit/>
          </a:bodyPr>
          <a:p>
            <a:pPr algn="ctr"/>
            <a:r>
              <a:rPr lang="en-IN" altLang="en-US"/>
              <a:t>Dynamo DB</a:t>
            </a:r>
            <a:endParaRPr lang="en-IN" altLang="en-US"/>
          </a:p>
        </p:txBody>
      </p:sp>
      <p:cxnSp>
        <p:nvCxnSpPr>
          <p:cNvPr id="39" name="Straight Arrow Connector 38"/>
          <p:cNvCxnSpPr/>
          <p:nvPr/>
        </p:nvCxnSpPr>
        <p:spPr>
          <a:xfrm>
            <a:off x="8374380" y="5134610"/>
            <a:ext cx="59753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 of First Module</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Implemented Firebase Authentication for secure and seamless Google sign-in, ensuring reliable user login and session management.</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Retrieved user details such as name, email, and profile picture, storing them securely in DynamoDB for persistence.</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Enabled users to set and update language preferences and profile information, ensuring a personalized experience.</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Synchronized user preferences and profile updates across devices for consistent functionality.</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Integrated Firebase Auth with DynamoDB to manage sessions and maintain secure data storage across sessions.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b="1" dirty="0">
                <a:solidFill>
                  <a:srgbClr val="FF0000"/>
                </a:solidFill>
                <a:sym typeface="+mn-ea"/>
              </a:rPr>
              <a:t>Results of First Module</a:t>
            </a:r>
            <a:endParaRPr lang="en-US" sz="3200"/>
          </a:p>
        </p:txBody>
      </p:sp>
      <p:sp>
        <p:nvSpPr>
          <p:cNvPr id="3" name="Content Placeholder 2"/>
          <p:cNvSpPr>
            <a:spLocks noGrp="1"/>
          </p:cNvSpPr>
          <p:nvPr>
            <p:ph idx="1"/>
          </p:nvPr>
        </p:nvSpPr>
        <p:spPr/>
        <p:txBody>
          <a:bodyPr/>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Successful Google sign-ins were achieved with seamless account creation and login.</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User details and language preferences were accurately stored and retrieved from DynamoDB.</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Profile management worked effectively, allowing users to update their details in real time.</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session management system ensured users stayed logged in, providing a smooth experience.</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Overall, the module provided a secure, efficient, and personalized user experience.</a:t>
            </a:r>
            <a:endParaRPr lang="en-US" sz="2400"/>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The first phase of the serverless real-time chat application was successfully implemented, establishing a secure and scalable platform. Key features, such as User Authentication and Profile Management, were integrated using Firebase and DynamoDB, ensuring a smooth onboarding process and personalized user experiences. The Real-Time Messaging module was developed with AWS API Gateway and WebSocket, enabling seamless communication. Additionally, the initial setup of the Transcription and Translation module highlighted the application’s potential to break language barriers. Overall, the first phase demonstrated the feasibility of the project in facilitating global and inclusive communication.</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FF0000"/>
                </a:solidFill>
                <a:sym typeface="+mn-ea"/>
              </a:rPr>
              <a:t>Work for Phase II</a:t>
            </a:r>
            <a:endParaRPr lang="en-US"/>
          </a:p>
        </p:txBody>
      </p:sp>
      <p:sp>
        <p:nvSpPr>
          <p:cNvPr id="3" name="Content Placeholder 2"/>
          <p:cNvSpPr>
            <a:spLocks noGrp="1"/>
          </p:cNvSpPr>
          <p:nvPr>
            <p:ph idx="1"/>
          </p:nvPr>
        </p:nvSpPr>
        <p:spPr/>
        <p:txBody>
          <a:bodyPr/>
          <a:p>
            <a:r>
              <a:rPr lang="en-US" altLang="en-US" sz="2400">
                <a:latin typeface="Times New Roman" panose="02020603050405020304" pitchFamily="18" charset="0"/>
                <a:cs typeface="Times New Roman" panose="02020603050405020304" pitchFamily="18" charset="0"/>
              </a:rPr>
              <a:t>Implement advanced message delivery mechanisms, such as read receipts and typing indicators.</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Integrate WebRTC to support high-quality real-time video and audio calls.</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Implement live transcription and captioning features for accessibility.</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Optimize language translation to support more languages and reduce latency.</a:t>
            </a:r>
            <a:endParaRPr lang="en-US"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P. Kumar and Sheila Anand,”An Approach To Optimize Workflow Scheduling For Cloud Computing Environment”,Journal of Theoretical and Applied Information Technology,Vol.57,No 3,pp-617-623, 2013</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Kumar P , Vinodh Kumar S , Priya L(2022), QoS based Classical Trust Management System for the Evaluation of the Trustworthiness of a Cloud Resource, Inventive Systems and Control, Lecture Notes in Networks and </a:t>
            </a:r>
            <a:r>
              <a:rPr lang="en-US" altLang="en-US" sz="2400">
                <a:latin typeface="Times New Roman" panose="02020603050405020304" pitchFamily="18" charset="0"/>
                <a:cs typeface="Times New Roman" panose="02020603050405020304" pitchFamily="18" charset="0"/>
                <a:sym typeface="+mn-ea"/>
              </a:rPr>
              <a:t>Systems, Springer, vol. 436, pp 323-344, ISSN 2367-3370, August 2022.</a:t>
            </a:r>
            <a:endParaRPr lang="en-US" altLang="en-US" sz="2400">
              <a:latin typeface="Times New Roman" panose="02020603050405020304" pitchFamily="18" charset="0"/>
              <a:cs typeface="Times New Roman" panose="02020603050405020304" pitchFamily="18" charset="0"/>
              <a:sym typeface="+mn-e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M. Roberts and M. Ward, "Building real-time applications on AWS: Leveraging Lambda and API Gateway for scalable messaging," IEEE Trans. Cloud Comput., vol. 10, no. 4, pp. 1156-1165, Nov. 2022.</a:t>
            </a:r>
            <a:b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FF0000"/>
                </a:solidFill>
                <a:sym typeface="+mn-ea"/>
              </a:rPr>
              <a:t>References</a:t>
            </a:r>
            <a:endParaRPr lang="en-US"/>
          </a:p>
        </p:txBody>
      </p:sp>
      <p:sp>
        <p:nvSpPr>
          <p:cNvPr id="3" name="Content Placeholder 2"/>
          <p:cNvSpPr>
            <a:spLocks noGrp="1"/>
          </p:cNvSpPr>
          <p:nvPr>
            <p:ph idx="1"/>
          </p:nvPr>
        </p:nvSpPr>
        <p:spPr/>
        <p:txBody>
          <a:bodyPr/>
          <a:p>
            <a:r>
              <a:rPr lang="en-US" altLang="en-US" sz="2400">
                <a:latin typeface="Times New Roman" panose="02020603050405020304" pitchFamily="18" charset="0"/>
                <a:cs typeface="Times New Roman" panose="02020603050405020304" pitchFamily="18" charset="0"/>
              </a:rPr>
              <a:t>A. Williams, "WebRTC and AWS Transcribe integration for real-time  translation in serverless applications,"  IEEE Commun. Mag., vol. 58, no. 7, pp. 24- 31, July 2021.</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S. Ramirez and L. Gupta, "Exploring serverless architectures in cloud computing: The case of AWS for real-time data processing," IEEE Access, vol. 8, pp. 75434-75446, June 2020.</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Y. Zhang, K. Lee, and H. Kim, "Database optimizations for serverless applications on AWS: A study on DynamoDB efficiency," IEEE Trans. Cloud Comput., vol. 12, no. 3, pp. 941-952, Mar. 2023.</a:t>
            </a:r>
            <a:endParaRPr lang="en-US"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TITLE:</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Serverless real time chat web application with automated language translation</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	</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Dr. V. Murali Bhaskaran M.E., Ph.D.,</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371600" marR="0" lvl="3" indent="4572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Dr. P. Kumar M.E., Ph.D.,</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371600" marR="0" lvl="3" indent="4572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Manthraa A</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371600" marR="0" lvl="3" indent="4572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Pradeep 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STATUS: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Yet to Publish</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7" name="Text Box 6"/>
          <p:cNvSpPr txBox="1"/>
          <p:nvPr/>
        </p:nvSpPr>
        <p:spPr>
          <a:xfrm>
            <a:off x="4334510" y="1981200"/>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Language difficulties make it difficult to communicate effectively in a variety of international contexts, which presents problems in humanitarian, educational, and professional contexts.</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Real-time translation capabilities, scalability, and smooth integration are frequently absent from current options</a:t>
            </a:r>
            <a:r>
              <a:rPr lang="en-US" altLang="en-US"/>
              <a:t>.</a:t>
            </a:r>
            <a:endParaRPr lang="en-US" altLang="en-US"/>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project aims to leverage cutting-edge cloud technologies to enable real-time multilingual communication, fostering inclusivity and collaboration on a global scale.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Second Review</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Design a serverless, real-time chat application with a scalable and cost-efficient architecture.</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Integrate real-time translation for text, audio, and video communication to eliminate language barriers.</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Improve accessibility by providing live captioning for audio and video calls, catering to users with hearing impairments.</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Utilize AWS services to enhance performance, ensuring low latency and a smooth user experience.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a:xfrm>
            <a:off x="711201" y="80645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lang="en-US" altLang="en-US"/>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lang="en-US" altLang="en-US"/>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US" altLang="en-US" sz="2400">
                <a:latin typeface="Times New Roman" panose="02020603050405020304" pitchFamily="18" charset="0"/>
                <a:cs typeface="Times New Roman" panose="02020603050405020304" pitchFamily="18" charset="0"/>
              </a:rPr>
              <a:t>This project introduces a serverless, real-time chat application designed to overcome language barriers and promote global inclusivity. Utilizing AWS technologies, it incorporates API Gateway WebSocket for connection management, AWS Lambda for event-driven processing, and DynamoDB for optimized data handling. Key features include real-time message translation, live captioning for audio and video calls, and language transcription enabled by AWS Translate and Transcribe. The system facilitates seamless multilingual communication, making it indispensable for professional, educational, and humanitarian applications. Built for scalability and low latency, it reimagines effective and inclusive global communication.</a:t>
            </a:r>
            <a:endParaRPr lang="en-US"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pic>
        <p:nvPicPr>
          <p:cNvPr id="8" name="Content Placeholder 7" descr="ARCH"/>
          <p:cNvPicPr>
            <a:picLocks noChangeAspect="1"/>
          </p:cNvPicPr>
          <p:nvPr>
            <p:ph idx="1"/>
          </p:nvPr>
        </p:nvPicPr>
        <p:blipFill>
          <a:blip r:embed="rId1"/>
          <a:stretch>
            <a:fillRect/>
          </a:stretch>
        </p:blipFill>
        <p:spPr>
          <a:xfrm>
            <a:off x="2825750" y="1828800"/>
            <a:ext cx="6539865" cy="1925320"/>
          </a:xfrm>
          <a:prstGeom prst="rect">
            <a:avLst/>
          </a:prstGeom>
        </p:spPr>
      </p:pic>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pic>
        <p:nvPicPr>
          <p:cNvPr id="9" name="Picture 8" descr="transcribe-translate-arch"/>
          <p:cNvPicPr>
            <a:picLocks noChangeAspect="1"/>
          </p:cNvPicPr>
          <p:nvPr/>
        </p:nvPicPr>
        <p:blipFill>
          <a:blip r:embed="rId2"/>
          <a:stretch>
            <a:fillRect/>
          </a:stretch>
        </p:blipFill>
        <p:spPr>
          <a:xfrm>
            <a:off x="3082290" y="3933190"/>
            <a:ext cx="6026785" cy="2066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User Authentication and Profile Management</a:t>
            </a: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Real-Time Messaging</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Audio and Video Communication</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Transcription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and </a:t>
            </a: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Translation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Module</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noProof="0" dirty="0">
                <a:ln>
                  <a:noFill/>
                </a:ln>
                <a:solidFill>
                  <a:srgbClr val="FF0000"/>
                </a:solidFill>
                <a:effectLst/>
                <a:uLnTx/>
                <a:uFillTx/>
                <a:ea typeface="+mn-ea"/>
                <a:cs typeface="+mj-lt"/>
                <a:sym typeface="+mn-ea"/>
              </a:rPr>
              <a:t>User Authentication and Profile Management</a:t>
            </a:r>
            <a:endParaRPr lang="en-IN" altLang="en-US" sz="3200" b="1" noProof="0" dirty="0">
              <a:ln>
                <a:noFill/>
              </a:ln>
              <a:solidFill>
                <a:srgbClr val="FF0000"/>
              </a:solidFill>
              <a:effectLst/>
              <a:uLnTx/>
              <a:uFillTx/>
              <a:ea typeface="+mn-ea"/>
              <a:cs typeface="+mj-lt"/>
              <a:sym typeface="+mn-ea"/>
            </a:endParaRPr>
          </a:p>
        </p:txBody>
      </p:sp>
      <p:sp>
        <p:nvSpPr>
          <p:cNvPr id="3" name="Content Placeholder 2"/>
          <p:cNvSpPr>
            <a:spLocks noGrp="1"/>
          </p:cNvSpPr>
          <p:nvPr>
            <p:ph idx="1"/>
          </p:nvPr>
        </p:nvSpPr>
        <p:spPr>
          <a:xfrm>
            <a:off x="766446" y="1894840"/>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This module handles secure user sign-up and login with Firebase Google Authentication, allowing users to log in using their Google accounts.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User details like name, email, and profile picture are stored in DynamoDB, along with language preferences for a personalized experience. </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Firebase ensures session validation and secure access, eliminating manual credential handling and reducing unauthorized access risks.</a:t>
            </a:r>
            <a:endParaRPr lang="en-US" altLang="en-US" sz="240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a:latin typeface="Times New Roman" panose="02020603050405020304" pitchFamily="18" charset="0"/>
                <a:cs typeface="Times New Roman" panose="02020603050405020304" pitchFamily="18" charset="0"/>
              </a:rPr>
              <a:t>Users can update profiles and preferences in real-time, providing seamless onboarding and secure interaction across the platform.</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rPr>
              <a:t>Real-Time Messaging</a:t>
            </a:r>
            <a:endParaRPr lang="en-IN" altLang="en-US" sz="32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endParaRPr>
          </a:p>
        </p:txBody>
      </p:sp>
      <p:sp>
        <p:nvSpPr>
          <p:cNvPr id="3" name="Content Placeholder 2"/>
          <p:cNvSpPr>
            <a:spLocks noGrp="1"/>
          </p:cNvSpPr>
          <p:nvPr>
            <p:ph idx="1"/>
          </p:nvPr>
        </p:nvSpPr>
        <p:spPr/>
        <p:txBody>
          <a:bodyPr/>
          <a:p>
            <a:r>
              <a:rPr lang="en-US" altLang="en-US" sz="2400">
                <a:latin typeface="Times New Roman" panose="02020603050405020304" pitchFamily="18" charset="0"/>
                <a:cs typeface="Times New Roman" panose="02020603050405020304" pitchFamily="18" charset="0"/>
              </a:rPr>
              <a:t>Facilitates real-time message exchange using AWS API Gateway WebSocket for persistent connections and AWS Lambda for processing.</a:t>
            </a: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Integrates AWS Translate to automatically convert messages into the recipient's preferred language, ensuring inclusive communication.</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Stores translated messages in DynamoDB and retrieves chat history on demand for seamless user experience.</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Provides low-latency messaging with notification support, enabling smooth and efficient interaction across diverse languages.</a:t>
            </a:r>
            <a:endParaRPr lang="en-US" alt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rPr>
              <a:t>Audio and Video Communication</a:t>
            </a:r>
            <a:endParaRPr lang="en-IN" altLang="en-US" sz="3200" b="1" noProof="0" dirty="0">
              <a:ln>
                <a:noFill/>
              </a:ln>
              <a:solidFill>
                <a:srgbClr val="FF0000"/>
              </a:solidFill>
              <a:effectLst/>
              <a:uLnTx/>
              <a:uFillTx/>
              <a:latin typeface="Verdana" panose="020B0604030504040204" pitchFamily="34" charset="0"/>
              <a:ea typeface="+mn-ea"/>
              <a:cs typeface="Verdana" panose="020B0604030504040204" pitchFamily="34" charset="0"/>
              <a:sym typeface="+mn-ea"/>
            </a:endParaRPr>
          </a:p>
        </p:txBody>
      </p:sp>
      <p:sp>
        <p:nvSpPr>
          <p:cNvPr id="3" name="Content Placeholder 2"/>
          <p:cNvSpPr>
            <a:spLocks noGrp="1"/>
          </p:cNvSpPr>
          <p:nvPr>
            <p:ph idx="1"/>
          </p:nvPr>
        </p:nvSpPr>
        <p:spPr/>
        <p:txBody>
          <a:bodyPr/>
          <a:p>
            <a:r>
              <a:rPr lang="en-US" altLang="en-US" sz="2400">
                <a:latin typeface="Times New Roman" panose="02020603050405020304" pitchFamily="18" charset="0"/>
                <a:cs typeface="Times New Roman" panose="02020603050405020304" pitchFamily="18" charset="0"/>
              </a:rPr>
              <a:t>Enables users to initiate and participate in audio and video calls, ensuring high-quality transmission with minimal delays.</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Uses AWS Transcribe to process audio streams and generate real-time captions, converting speech into text.</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Translates captions into the user’s preferred language via AWS Translate, enhancing communication across languages.</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Improves accessibility for users with hearing impairments or those speaking different languages, fostering inclusivity.</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Securely stores session details, including captions, in DynamoDB for future access if needed, ensuring data reliability.</a:t>
            </a:r>
            <a:endParaRPr lang="en-US" alt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Second Review</a:t>
            </a:r>
            <a:endParaRPr lang="en-US"/>
          </a:p>
        </p:txBody>
      </p:sp>
      <p:sp>
        <p:nvSpPr>
          <p:cNvPr id="5" name="Footer Placeholder 4"/>
          <p:cNvSpPr>
            <a:spLocks noGrp="1"/>
          </p:cNvSpPr>
          <p:nvPr>
            <p:ph type="ftr" sz="quarter" idx="11"/>
          </p:nvPr>
        </p:nvSpPr>
        <p:spPr/>
        <p:txBody>
          <a:bodyPr/>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9322</Words>
  <Application>WPS Presentation</Application>
  <PresentationFormat>Widescreen</PresentationFormat>
  <Paragraphs>305</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Verdana</vt:lpstr>
      <vt:lpstr>Times New Roman</vt:lpstr>
      <vt:lpstr>Verdana</vt:lpstr>
      <vt:lpstr>Microsoft YaHei</vt:lpstr>
      <vt:lpstr>Arial Unicode MS</vt:lpstr>
      <vt:lpstr>Calibri</vt:lpstr>
      <vt:lpstr>Profile</vt:lpstr>
      <vt:lpstr>PowerPoint 演示文稿</vt:lpstr>
      <vt:lpstr>Problem Statement and Motivation</vt:lpstr>
      <vt:lpstr>Objectives</vt:lpstr>
      <vt:lpstr>Abstract</vt:lpstr>
      <vt:lpstr>System Architecture</vt:lpstr>
      <vt:lpstr>List of Modules</vt:lpstr>
      <vt:lpstr>User Authentication and Profile Management</vt:lpstr>
      <vt:lpstr>Real-Time Messaging</vt:lpstr>
      <vt:lpstr>Audio and Video Communication</vt:lpstr>
      <vt:lpstr>Transcription and Translation Module</vt:lpstr>
      <vt:lpstr>Data Flow Diagram</vt:lpstr>
      <vt:lpstr>Data Flow Diagram</vt:lpstr>
      <vt:lpstr>Implementation of First Module</vt:lpstr>
      <vt:lpstr>Results of First Module</vt:lpstr>
      <vt:lpstr>Conclusion </vt:lpstr>
      <vt:lpstr>Work for Phase II</vt:lpstr>
      <vt:lpstr>References</vt:lpstr>
      <vt:lpstr>References</vt:lpstr>
      <vt:lpstr>Paper Publication Status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S.pradeep S.pradeep</cp:lastModifiedBy>
  <cp:revision>10</cp:revision>
  <dcterms:created xsi:type="dcterms:W3CDTF">2023-08-03T04:32:00Z</dcterms:created>
  <dcterms:modified xsi:type="dcterms:W3CDTF">2024-11-26T14:44:45Z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F100BEAA0DC44A46A04683FA26E9E6E1_12</vt:lpwstr>
  </property>
  <property fmtid="{D5CDD505-2E9C-101B-9397-08002B2CF9AE}" pid="3" name="KSOProductBuildVer">
    <vt:lpwstr>1033-12.2.0.18911</vt:lpwstr>
  </property>
</Properties>
</file>