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1"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75DFF-1315-4EB9-A6F3-3D201C5FD6D8}" v="277" dt="2023-10-18T05:26:54.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0" d="100"/>
          <a:sy n="80" d="100"/>
        </p:scale>
        <p:origin x="6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na p" userId="3358917a6888491b" providerId="LiveId" clId="{BF475DFF-1315-4EB9-A6F3-3D201C5FD6D8}"/>
    <pc:docChg chg="modSld sldOrd">
      <pc:chgData name="Kanna p" userId="3358917a6888491b" providerId="LiveId" clId="{BF475DFF-1315-4EB9-A6F3-3D201C5FD6D8}" dt="2023-10-18T05:26:54.396" v="276"/>
      <pc:docMkLst>
        <pc:docMk/>
      </pc:docMkLst>
      <pc:sldChg chg="addSp delSp modSp ord setBg">
        <pc:chgData name="Kanna p" userId="3358917a6888491b" providerId="LiveId" clId="{BF475DFF-1315-4EB9-A6F3-3D201C5FD6D8}" dt="2023-10-18T04:55:19.507" v="190" actId="14100"/>
        <pc:sldMkLst>
          <pc:docMk/>
          <pc:sldMk cId="645243439" sldId="256"/>
        </pc:sldMkLst>
        <pc:picChg chg="del mod">
          <ac:chgData name="Kanna p" userId="3358917a6888491b" providerId="LiveId" clId="{BF475DFF-1315-4EB9-A6F3-3D201C5FD6D8}" dt="2023-10-18T04:32:32.613" v="6" actId="478"/>
          <ac:picMkLst>
            <pc:docMk/>
            <pc:sldMk cId="645243439" sldId="256"/>
            <ac:picMk id="4" creationId="{B48F2242-E363-8AB2-0EED-0B43A828686A}"/>
          </ac:picMkLst>
        </pc:picChg>
        <pc:picChg chg="mod">
          <ac:chgData name="Kanna p" userId="3358917a6888491b" providerId="LiveId" clId="{BF475DFF-1315-4EB9-A6F3-3D201C5FD6D8}" dt="2023-10-18T04:51:58.388" v="100"/>
          <ac:picMkLst>
            <pc:docMk/>
            <pc:sldMk cId="645243439" sldId="256"/>
            <ac:picMk id="6" creationId="{2A059C33-E372-B478-BF83-B977A60FDB53}"/>
          </ac:picMkLst>
        </pc:picChg>
        <pc:picChg chg="add del mod">
          <ac:chgData name="Kanna p" userId="3358917a6888491b" providerId="LiveId" clId="{BF475DFF-1315-4EB9-A6F3-3D201C5FD6D8}" dt="2023-10-18T04:32:32.613" v="6" actId="478"/>
          <ac:picMkLst>
            <pc:docMk/>
            <pc:sldMk cId="645243439" sldId="256"/>
            <ac:picMk id="1026" creationId="{D118D229-69D8-70E0-D6FE-8D4B75F698C3}"/>
          </ac:picMkLst>
        </pc:picChg>
        <pc:picChg chg="add del mod">
          <ac:chgData name="Kanna p" userId="3358917a6888491b" providerId="LiveId" clId="{BF475DFF-1315-4EB9-A6F3-3D201C5FD6D8}" dt="2023-10-18T04:44:29.604" v="79" actId="478"/>
          <ac:picMkLst>
            <pc:docMk/>
            <pc:sldMk cId="645243439" sldId="256"/>
            <ac:picMk id="1028" creationId="{736384D9-17C7-32B7-526F-38572DC07138}"/>
          </ac:picMkLst>
        </pc:picChg>
        <pc:picChg chg="add mod">
          <ac:chgData name="Kanna p" userId="3358917a6888491b" providerId="LiveId" clId="{BF475DFF-1315-4EB9-A6F3-3D201C5FD6D8}" dt="2023-10-18T04:55:19.507" v="190" actId="14100"/>
          <ac:picMkLst>
            <pc:docMk/>
            <pc:sldMk cId="645243439" sldId="256"/>
            <ac:picMk id="1030" creationId="{61C79B5E-BA88-E5CF-5397-02DD0A8C6961}"/>
          </ac:picMkLst>
        </pc:picChg>
      </pc:sldChg>
      <pc:sldChg chg="setBg">
        <pc:chgData name="Kanna p" userId="3358917a6888491b" providerId="LiveId" clId="{BF475DFF-1315-4EB9-A6F3-3D201C5FD6D8}" dt="2023-10-18T05:26:54.396" v="276"/>
        <pc:sldMkLst>
          <pc:docMk/>
          <pc:sldMk cId="2410809962" sldId="26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C3FA-0078-7590-3264-1CA193DAD149}"/>
              </a:ext>
            </a:extLst>
          </p:cNvPr>
          <p:cNvSpPr>
            <a:spLocks noGrp="1"/>
          </p:cNvSpPr>
          <p:nvPr>
            <p:ph type="title"/>
          </p:nvPr>
        </p:nvSpPr>
        <p:spPr>
          <a:xfrm>
            <a:off x="913775" y="618517"/>
            <a:ext cx="10364451" cy="2655601"/>
          </a:xfrm>
        </p:spPr>
        <p:txBody>
          <a:bodyPr/>
          <a:lstStyle/>
          <a:p>
            <a:r>
              <a:rPr lang="en-US" sz="3600" b="1" dirty="0">
                <a:latin typeface="Times New Roman" panose="02020603050405020304" pitchFamily="18" charset="0"/>
                <a:cs typeface="Times New Roman" panose="02020603050405020304" pitchFamily="18" charset="0"/>
              </a:rPr>
              <a:t>ATM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a:t>
            </a:r>
            <a:r>
              <a:rPr lang="en-US" sz="3600" b="1" u="sng" dirty="0">
                <a:latin typeface="Times New Roman" panose="02020603050405020304" pitchFamily="18" charset="0"/>
                <a:cs typeface="Times New Roman" panose="02020603050405020304" pitchFamily="18" charset="0"/>
              </a:rPr>
              <a:t>Automated Teller Machine</a:t>
            </a:r>
            <a:r>
              <a:rPr lang="en-US" sz="3600" b="1" dirty="0">
                <a:latin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A735B885-67CE-BBAC-2B8D-B5792C591EAD}"/>
              </a:ext>
            </a:extLst>
          </p:cNvPr>
          <p:cNvSpPr>
            <a:spLocks noGrp="1"/>
          </p:cNvSpPr>
          <p:nvPr>
            <p:ph sz="quarter" idx="13"/>
          </p:nvPr>
        </p:nvSpPr>
        <p:spPr>
          <a:xfrm>
            <a:off x="2002970" y="3744686"/>
            <a:ext cx="9274629" cy="281577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                                                           Name                                            Roll no          </a:t>
            </a:r>
          </a:p>
          <a:p>
            <a:pPr marL="0" indent="0">
              <a:buNone/>
            </a:pPr>
            <a:r>
              <a:rPr lang="en-US" sz="1800" b="1" dirty="0">
                <a:latin typeface="Times New Roman" panose="02020603050405020304" pitchFamily="18" charset="0"/>
                <a:cs typeface="Times New Roman" panose="02020603050405020304" pitchFamily="18" charset="0"/>
              </a:rPr>
              <a:t>			G </a:t>
            </a:r>
            <a:r>
              <a:rPr lang="en-US" sz="1800" b="1" dirty="0" err="1">
                <a:latin typeface="Times New Roman" panose="02020603050405020304" pitchFamily="18" charset="0"/>
                <a:cs typeface="Times New Roman" panose="02020603050405020304" pitchFamily="18" charset="0"/>
              </a:rPr>
              <a:t>G</a:t>
            </a:r>
            <a:r>
              <a:rPr lang="en-US" sz="1800" b="1" dirty="0">
                <a:latin typeface="Times New Roman" panose="02020603050405020304" pitchFamily="18" charset="0"/>
                <a:cs typeface="Times New Roman" panose="02020603050405020304" pitchFamily="18" charset="0"/>
              </a:rPr>
              <a:t> S Pradeep Reddy			21A91a05j5</a:t>
            </a:r>
          </a:p>
          <a:p>
            <a:pPr marL="0" indent="0">
              <a:buNone/>
            </a:pPr>
            <a:r>
              <a:rPr lang="en-US" sz="18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81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6F11-E10E-DDFC-74E5-BF34E5D5B9AA}"/>
              </a:ext>
            </a:extLst>
          </p:cNvPr>
          <p:cNvSpPr>
            <a:spLocks noGrp="1"/>
          </p:cNvSpPr>
          <p:nvPr>
            <p:ph type="title"/>
          </p:nvPr>
        </p:nvSpPr>
        <p:spPr>
          <a:xfrm>
            <a:off x="913775" y="618518"/>
            <a:ext cx="10364451" cy="16525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68112109-AA52-045F-F871-66EF91C47EE7}"/>
              </a:ext>
            </a:extLst>
          </p:cNvPr>
          <p:cNvSpPr>
            <a:spLocks noGrp="1"/>
          </p:cNvSpPr>
          <p:nvPr>
            <p:ph sz="quarter" idx="13"/>
          </p:nvPr>
        </p:nvSpPr>
        <p:spPr>
          <a:xfrm>
            <a:off x="1135158" y="783772"/>
            <a:ext cx="9753600" cy="5642428"/>
          </a:xfrm>
        </p:spPr>
        <p:txBody>
          <a:bodyPr>
            <a:normAutofit/>
          </a:bodyPr>
          <a:lstStyle/>
          <a:p>
            <a:pPr algn="just"/>
            <a:r>
              <a:rPr lang="en-US" sz="1800" b="1" cap="none" dirty="0">
                <a:latin typeface="Times New Roman" panose="02020603050405020304" pitchFamily="18" charset="0"/>
                <a:cs typeface="Times New Roman" panose="02020603050405020304" pitchFamily="18" charset="0"/>
              </a:rPr>
              <a:t>Transaction module:</a:t>
            </a:r>
          </a:p>
          <a:p>
            <a:pPr lvl="1" algn="just"/>
            <a:r>
              <a:rPr lang="en-US" b="1" cap="none" dirty="0">
                <a:latin typeface="Times New Roman" panose="02020603050405020304" pitchFamily="18" charset="0"/>
                <a:cs typeface="Times New Roman" panose="02020603050405020304" pitchFamily="18" charset="0"/>
              </a:rPr>
              <a:t>Withdrawal:</a:t>
            </a:r>
          </a:p>
          <a:p>
            <a:pPr marL="800100" lvl="1" indent="-342900" algn="just">
              <a:buFont typeface="+mj-lt"/>
              <a:buAutoNum type="arabicPeriod"/>
            </a:pPr>
            <a:r>
              <a:rPr lang="en-US" cap="none" dirty="0">
                <a:latin typeface="Times New Roman" panose="02020603050405020304" pitchFamily="18" charset="0"/>
                <a:cs typeface="Times New Roman" panose="02020603050405020304" pitchFamily="18" charset="0"/>
              </a:rPr>
              <a:t>Manages the withdrawal functionality, including input validation and balance updates.</a:t>
            </a:r>
          </a:p>
          <a:p>
            <a:pPr marL="800100" lvl="1" indent="-342900" algn="just">
              <a:buFont typeface="+mj-lt"/>
              <a:buAutoNum type="arabicPeriod"/>
            </a:pPr>
            <a:r>
              <a:rPr lang="en-US" cap="none" dirty="0">
                <a:latin typeface="Times New Roman" panose="02020603050405020304" pitchFamily="18" charset="0"/>
                <a:cs typeface="Times New Roman" panose="02020603050405020304" pitchFamily="18" charset="0"/>
              </a:rPr>
              <a:t>Communicates with the account data management module to save changes.</a:t>
            </a:r>
          </a:p>
          <a:p>
            <a:pPr lvl="1" algn="just"/>
            <a:r>
              <a:rPr lang="en-US" b="1" cap="none" dirty="0">
                <a:latin typeface="Times New Roman" panose="02020603050405020304" pitchFamily="18" charset="0"/>
                <a:cs typeface="Times New Roman" panose="02020603050405020304" pitchFamily="18" charset="0"/>
              </a:rPr>
              <a:t>Balance inquiry:</a:t>
            </a:r>
            <a:endParaRPr lang="en-US" cap="none"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cap="none" dirty="0">
                <a:latin typeface="Times New Roman" panose="02020603050405020304" pitchFamily="18" charset="0"/>
                <a:cs typeface="Times New Roman" panose="02020603050405020304" pitchFamily="18" charset="0"/>
              </a:rPr>
              <a:t>Allows users to check their account balance.</a:t>
            </a:r>
          </a:p>
          <a:p>
            <a:pPr marL="800100" lvl="1" indent="-342900" algn="just">
              <a:buFont typeface="+mj-lt"/>
              <a:buAutoNum type="arabicPeriod"/>
            </a:pPr>
            <a:r>
              <a:rPr lang="en-US" cap="none" dirty="0">
                <a:latin typeface="Times New Roman" panose="02020603050405020304" pitchFamily="18" charset="0"/>
                <a:cs typeface="Times New Roman" panose="02020603050405020304" pitchFamily="18" charset="0"/>
              </a:rPr>
              <a:t>Retrieves and displays the account balance from the data management module.</a:t>
            </a:r>
          </a:p>
          <a:p>
            <a:pPr lvl="1" algn="just"/>
            <a:r>
              <a:rPr lang="en-US" b="1" i="0" cap="none" dirty="0">
                <a:effectLst/>
                <a:latin typeface="Times New Roman" panose="02020603050405020304" pitchFamily="18" charset="0"/>
                <a:cs typeface="Times New Roman" panose="02020603050405020304" pitchFamily="18" charset="0"/>
              </a:rPr>
              <a:t>Deposit:</a:t>
            </a:r>
            <a:r>
              <a:rPr lang="en-US" b="0" i="0" cap="none" dirty="0">
                <a:effectLst/>
                <a:latin typeface="Times New Roman" panose="02020603050405020304" pitchFamily="18" charset="0"/>
                <a:cs typeface="Times New Roman" panose="02020603050405020304" pitchFamily="18" charset="0"/>
              </a:rPr>
              <a:t> </a:t>
            </a:r>
          </a:p>
          <a:p>
            <a:pPr marL="800100" lvl="1" indent="-342900" algn="just">
              <a:buFont typeface="+mj-lt"/>
              <a:buAutoNum type="arabicPeriod"/>
            </a:pPr>
            <a:r>
              <a:rPr lang="en-US" b="0" i="0" cap="none" dirty="0">
                <a:effectLst/>
                <a:latin typeface="Times New Roman" panose="02020603050405020304" pitchFamily="18" charset="0"/>
                <a:cs typeface="Times New Roman" panose="02020603050405020304" pitchFamily="18" charset="0"/>
              </a:rPr>
              <a:t>manages the deposit operation, updating the account balance when money is deposited.</a:t>
            </a:r>
          </a:p>
          <a:p>
            <a:pPr lvl="1" algn="just"/>
            <a:r>
              <a:rPr lang="en-US" b="1" i="0" cap="none" dirty="0">
                <a:effectLst/>
                <a:latin typeface="Times New Roman" panose="02020603050405020304" pitchFamily="18" charset="0"/>
                <a:cs typeface="Times New Roman" panose="02020603050405020304" pitchFamily="18" charset="0"/>
              </a:rPr>
              <a:t>Transfer:</a:t>
            </a:r>
            <a:r>
              <a:rPr lang="en-US" b="0" i="0" cap="none" dirty="0">
                <a:effectLst/>
                <a:latin typeface="Times New Roman" panose="02020603050405020304" pitchFamily="18" charset="0"/>
                <a:cs typeface="Times New Roman" panose="02020603050405020304" pitchFamily="18" charset="0"/>
              </a:rPr>
              <a:t> </a:t>
            </a:r>
          </a:p>
          <a:p>
            <a:pPr marL="800100" lvl="1" indent="-342900" algn="just">
              <a:buFont typeface="+mj-lt"/>
              <a:buAutoNum type="arabicPeriod"/>
            </a:pPr>
            <a:r>
              <a:rPr lang="en-US" b="0" i="0" cap="none" dirty="0">
                <a:effectLst/>
                <a:latin typeface="Times New Roman" panose="02020603050405020304" pitchFamily="18" charset="0"/>
                <a:cs typeface="Times New Roman" panose="02020603050405020304" pitchFamily="18" charset="0"/>
              </a:rPr>
              <a:t>facilitates the transfer of funds between accounts, validating the transfer and updating balances accordingly.</a:t>
            </a:r>
          </a:p>
          <a:p>
            <a:pPr marL="800100" lvl="1" indent="-342900">
              <a:buFont typeface="+mj-lt"/>
              <a:buAutoNum type="arabicPeriod"/>
            </a:pPr>
            <a:endParaRPr lang="en-US" b="0" i="0" cap="none" dirty="0">
              <a:effectLst/>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b="0" i="0" cap="none" dirty="0">
              <a:effectLst/>
              <a:latin typeface="Times New Roman" panose="02020603050405020304" pitchFamily="18" charset="0"/>
              <a:cs typeface="Times New Roman" panose="02020603050405020304" pitchFamily="18" charset="0"/>
            </a:endParaRPr>
          </a:p>
          <a:p>
            <a:pPr lvl="1"/>
            <a:endParaRPr lang="en-US" b="0" i="0" cap="none" dirty="0">
              <a:effectLst/>
              <a:latin typeface="Times New Roman" panose="02020603050405020304" pitchFamily="18" charset="0"/>
              <a:cs typeface="Times New Roman" panose="02020603050405020304" pitchFamily="18" charset="0"/>
            </a:endParaRPr>
          </a:p>
          <a:p>
            <a:pPr marL="457200" lvl="1" indent="0">
              <a:buNone/>
            </a:pPr>
            <a:endParaRPr lang="en-US" cap="none"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cap="none"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b="0" i="0" cap="none" dirty="0">
              <a:effectLst/>
              <a:latin typeface="Times New Roman" panose="02020603050405020304" pitchFamily="18" charset="0"/>
              <a:cs typeface="Times New Roman" panose="02020603050405020304" pitchFamily="18" charset="0"/>
            </a:endParaRPr>
          </a:p>
          <a:p>
            <a:pPr lvl="2"/>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27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8558-6149-67B9-7D57-605CBCA55C08}"/>
              </a:ext>
            </a:extLst>
          </p:cNvPr>
          <p:cNvSpPr>
            <a:spLocks noGrp="1"/>
          </p:cNvSpPr>
          <p:nvPr>
            <p:ph type="title"/>
          </p:nvPr>
        </p:nvSpPr>
        <p:spPr>
          <a:xfrm>
            <a:off x="913775" y="618518"/>
            <a:ext cx="10364451" cy="101150"/>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529AD394-4E92-D563-D0E5-FCA1AECDE88C}"/>
              </a:ext>
            </a:extLst>
          </p:cNvPr>
          <p:cNvSpPr>
            <a:spLocks noGrp="1"/>
          </p:cNvSpPr>
          <p:nvPr>
            <p:ph sz="quarter" idx="13"/>
          </p:nvPr>
        </p:nvSpPr>
        <p:spPr>
          <a:xfrm>
            <a:off x="913774" y="812800"/>
            <a:ext cx="10363826" cy="4978399"/>
          </a:xfrm>
        </p:spPr>
        <p:txBody>
          <a:bodyPr>
            <a:normAutofit/>
          </a:bodyPr>
          <a:lstStyle/>
          <a:p>
            <a:pPr algn="just"/>
            <a:r>
              <a:rPr lang="en-US" sz="1800" b="1" cap="none" dirty="0">
                <a:latin typeface="Times New Roman" panose="02020603050405020304" pitchFamily="18" charset="0"/>
                <a:cs typeface="Times New Roman" panose="02020603050405020304" pitchFamily="18" charset="0"/>
              </a:rPr>
              <a:t>Change pin module:</a:t>
            </a:r>
          </a:p>
          <a:p>
            <a:pPr marL="342900" indent="-342900" algn="just">
              <a:buFont typeface="+mj-lt"/>
              <a:buAutoNum type="arabicPeriod"/>
            </a:pPr>
            <a:r>
              <a:rPr lang="en-US" sz="1800" cap="none" dirty="0">
                <a:latin typeface="Times New Roman" panose="02020603050405020304" pitchFamily="18" charset="0"/>
                <a:cs typeface="Times New Roman" panose="02020603050405020304" pitchFamily="18" charset="0"/>
              </a:rPr>
              <a:t>Enables users to change their pins.</a:t>
            </a:r>
          </a:p>
          <a:p>
            <a:pPr marL="342900" indent="-342900" algn="just">
              <a:buFont typeface="+mj-lt"/>
              <a:buAutoNum type="arabicPeriod"/>
            </a:pPr>
            <a:r>
              <a:rPr lang="en-US" sz="1800" cap="none" dirty="0">
                <a:latin typeface="Times New Roman" panose="02020603050405020304" pitchFamily="18" charset="0"/>
                <a:cs typeface="Times New Roman" panose="02020603050405020304" pitchFamily="18" charset="0"/>
              </a:rPr>
              <a:t>Communicates with the account data management module to save new pins.</a:t>
            </a:r>
            <a:endParaRPr lang="en-US" sz="1800" b="1" cap="none" dirty="0">
              <a:latin typeface="Times New Roman" panose="02020603050405020304" pitchFamily="18" charset="0"/>
              <a:cs typeface="Times New Roman" panose="02020603050405020304" pitchFamily="18" charset="0"/>
            </a:endParaRPr>
          </a:p>
          <a:p>
            <a:r>
              <a:rPr lang="en-US" sz="1800" b="1" cap="none" dirty="0">
                <a:latin typeface="Times New Roman" panose="02020603050405020304" pitchFamily="18" charset="0"/>
                <a:cs typeface="Times New Roman" panose="02020603050405020304" pitchFamily="18" charset="0"/>
              </a:rPr>
              <a:t>Logout Module:</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Handles user logout, resetting the session and returning to the login screen.</a:t>
            </a:r>
            <a:endParaRPr lang="en-US" sz="1800" b="1" cap="none" dirty="0">
              <a:latin typeface="Times New Roman" panose="02020603050405020304" pitchFamily="18" charset="0"/>
              <a:cs typeface="Times New Roman" panose="02020603050405020304" pitchFamily="18" charset="0"/>
            </a:endParaRPr>
          </a:p>
          <a:p>
            <a:r>
              <a:rPr lang="en-IN" sz="1800" b="1" cap="none" dirty="0">
                <a:latin typeface="Times New Roman" panose="02020603050405020304" pitchFamily="18" charset="0"/>
                <a:cs typeface="Times New Roman" panose="02020603050405020304" pitchFamily="18" charset="0"/>
              </a:rPr>
              <a:t>Voice Assistant Module:</a:t>
            </a:r>
          </a:p>
          <a:p>
            <a:pPr marL="342900" indent="-342900">
              <a:buFont typeface="+mj-lt"/>
              <a:buAutoNum type="arabicPeriod"/>
            </a:pPr>
            <a:r>
              <a:rPr lang="en-US" sz="1800" b="0" i="0" cap="none" dirty="0">
                <a:effectLst/>
                <a:latin typeface="Times New Roman" panose="02020603050405020304" pitchFamily="18" charset="0"/>
                <a:cs typeface="Times New Roman" panose="02020603050405020304" pitchFamily="18" charset="0"/>
              </a:rPr>
              <a:t>The voice assistant module in the ATM GUI project utilizes the free </a:t>
            </a:r>
            <a:r>
              <a:rPr lang="en-US" sz="1800" b="0" i="0" cap="none" dirty="0" err="1">
                <a:effectLst/>
                <a:latin typeface="Times New Roman" panose="02020603050405020304" pitchFamily="18" charset="0"/>
                <a:cs typeface="Times New Roman" panose="02020603050405020304" pitchFamily="18" charset="0"/>
              </a:rPr>
              <a:t>tts</a:t>
            </a:r>
            <a:r>
              <a:rPr lang="en-US" sz="1800" b="0" i="0" cap="none" dirty="0">
                <a:effectLst/>
                <a:latin typeface="Times New Roman" panose="02020603050405020304" pitchFamily="18" charset="0"/>
                <a:cs typeface="Times New Roman" panose="02020603050405020304" pitchFamily="18" charset="0"/>
              </a:rPr>
              <a:t> library to convert text into natural speech.</a:t>
            </a:r>
          </a:p>
          <a:p>
            <a:pPr marL="342900" indent="-342900">
              <a:buFont typeface="+mj-lt"/>
              <a:buAutoNum type="arabicPeriod"/>
            </a:pPr>
            <a:r>
              <a:rPr lang="en-US" sz="1800" b="0" i="0" cap="none" dirty="0">
                <a:effectLst/>
                <a:latin typeface="Times New Roman" panose="02020603050405020304" pitchFamily="18" charset="0"/>
                <a:cs typeface="Times New Roman" panose="02020603050405020304" pitchFamily="18" charset="0"/>
              </a:rPr>
              <a:t>It plays a key role in making the atm system user-friendly by combining visual and auditory feedback.</a:t>
            </a:r>
          </a:p>
          <a:p>
            <a:pPr marL="342900" indent="-342900">
              <a:buFont typeface="+mj-lt"/>
              <a:buAutoNum type="arabicPeriod"/>
            </a:pPr>
            <a:endParaRPr lang="en-IN" sz="18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52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BD2E-6D26-AB7D-3308-8252C0A05CA1}"/>
              </a:ext>
            </a:extLst>
          </p:cNvPr>
          <p:cNvSpPr>
            <a:spLocks noGrp="1"/>
          </p:cNvSpPr>
          <p:nvPr>
            <p:ph type="title"/>
          </p:nvPr>
        </p:nvSpPr>
        <p:spPr>
          <a:xfrm>
            <a:off x="913775" y="1"/>
            <a:ext cx="2830911" cy="1349830"/>
          </a:xfrm>
        </p:spPr>
        <p:txBody>
          <a:bodyPr>
            <a:normAutofit/>
          </a:bodyPr>
          <a:lstStyle/>
          <a:p>
            <a:r>
              <a:rPr lang="en-IN" sz="2400" b="1" u="sng" cap="none" dirty="0">
                <a:latin typeface="Times New Roman" panose="02020603050405020304" pitchFamily="18" charset="0"/>
                <a:cs typeface="Times New Roman" panose="02020603050405020304" pitchFamily="18" charset="0"/>
              </a:rPr>
              <a:t>Implementation:</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A22937-F735-F37B-5CCF-FE7652340746}"/>
              </a:ext>
            </a:extLst>
          </p:cNvPr>
          <p:cNvSpPr>
            <a:spLocks noGrp="1"/>
          </p:cNvSpPr>
          <p:nvPr>
            <p:ph sz="quarter" idx="13"/>
          </p:nvPr>
        </p:nvSpPr>
        <p:spPr>
          <a:xfrm>
            <a:off x="1378855" y="829733"/>
            <a:ext cx="10398277" cy="6096000"/>
          </a:xfrm>
        </p:spPr>
        <p:txBody>
          <a:bodyPr>
            <a:normAutofit/>
          </a:bodyPr>
          <a:lstStyle/>
          <a:p>
            <a:r>
              <a:rPr lang="en-US" sz="1800" b="1" cap="none" dirty="0">
                <a:latin typeface="Times New Roman" panose="02020603050405020304" pitchFamily="18" charset="0"/>
                <a:cs typeface="Times New Roman" panose="02020603050405020304" pitchFamily="18" charset="0"/>
              </a:rPr>
              <a:t>Logging in</a:t>
            </a:r>
            <a:r>
              <a:rPr lang="en-US" sz="1800" cap="none" dirty="0">
                <a:latin typeface="Times New Roman" panose="02020603050405020304" pitchFamily="18" charset="0"/>
                <a:cs typeface="Times New Roman" panose="02020603050405020304" pitchFamily="18" charset="0"/>
              </a:rPr>
              <a:t>:</a:t>
            </a:r>
          </a:p>
          <a:p>
            <a:pPr marL="457200" lvl="1" indent="0" algn="just">
              <a:buNone/>
            </a:pPr>
            <a:r>
              <a:rPr lang="en-US" cap="none" dirty="0">
                <a:latin typeface="Times New Roman" panose="02020603050405020304" pitchFamily="18" charset="0"/>
                <a:cs typeface="Times New Roman" panose="02020603050405020304" pitchFamily="18" charset="0"/>
              </a:rPr>
              <a:t>When you start the program, it shows a screen where you need to enter your account number and a secret pin. This is like the login step for your bank account. After successful login  you will get a voice message. </a:t>
            </a:r>
          </a:p>
          <a:p>
            <a:r>
              <a:rPr lang="en-US" sz="1800" b="1" cap="none" dirty="0">
                <a:latin typeface="Times New Roman" panose="02020603050405020304" pitchFamily="18" charset="0"/>
                <a:cs typeface="Times New Roman" panose="02020603050405020304" pitchFamily="18" charset="0"/>
              </a:rPr>
              <a:t>Checking details: </a:t>
            </a:r>
          </a:p>
          <a:p>
            <a:pPr marL="457200" lvl="1" indent="0" algn="just">
              <a:buNone/>
            </a:pPr>
            <a:r>
              <a:rPr lang="en-US" cap="none" dirty="0">
                <a:latin typeface="Times New Roman" panose="02020603050405020304" pitchFamily="18" charset="0"/>
                <a:cs typeface="Times New Roman" panose="02020603050405020304" pitchFamily="18" charset="0"/>
              </a:rPr>
              <a:t>The program checks if the account number and pin you entered match the ones it has in its memory. If they match, you're allowed to access your account; if not, you get an error message</a:t>
            </a:r>
            <a:r>
              <a:rPr lang="en-US" sz="1600" cap="none" dirty="0">
                <a:latin typeface="Times New Roman" panose="02020603050405020304" pitchFamily="18" charset="0"/>
                <a:cs typeface="Times New Roman" panose="02020603050405020304" pitchFamily="18" charset="0"/>
              </a:rPr>
              <a:t>.</a:t>
            </a:r>
          </a:p>
          <a:p>
            <a:r>
              <a:rPr lang="en-US" sz="1800" b="1" cap="none" dirty="0">
                <a:latin typeface="Times New Roman" panose="02020603050405020304" pitchFamily="18" charset="0"/>
                <a:cs typeface="Times New Roman" panose="02020603050405020304" pitchFamily="18" charset="0"/>
              </a:rPr>
              <a:t>Main menu: </a:t>
            </a:r>
          </a:p>
          <a:p>
            <a:pPr marL="457200" lvl="1" indent="0">
              <a:buNone/>
            </a:pPr>
            <a:r>
              <a:rPr lang="en-US" cap="none" dirty="0">
                <a:latin typeface="Times New Roman" panose="02020603050405020304" pitchFamily="18" charset="0"/>
                <a:cs typeface="Times New Roman" panose="02020603050405020304" pitchFamily="18" charset="0"/>
              </a:rPr>
              <a:t>once you're logged in, you see a menu with options like “withdraw,” “check balance,” “Transfer,” “change pin,” and “logout.”</a:t>
            </a:r>
          </a:p>
          <a:p>
            <a:r>
              <a:rPr lang="en-US" sz="1800" b="1" cap="none" dirty="0">
                <a:latin typeface="Times New Roman" panose="02020603050405020304" pitchFamily="18" charset="0"/>
                <a:cs typeface="Times New Roman" panose="02020603050405020304" pitchFamily="18" charset="0"/>
              </a:rPr>
              <a:t>Checking balance</a:t>
            </a:r>
            <a:r>
              <a:rPr lang="en-US" sz="1800" cap="none" dirty="0">
                <a:latin typeface="Times New Roman" panose="02020603050405020304" pitchFamily="18" charset="0"/>
                <a:cs typeface="Times New Roman" panose="02020603050405020304" pitchFamily="18" charset="0"/>
              </a:rPr>
              <a:t>:</a:t>
            </a:r>
          </a:p>
          <a:p>
            <a:pPr marL="457200" lvl="1" indent="0">
              <a:buNone/>
            </a:pPr>
            <a:r>
              <a:rPr lang="en-US" cap="none" dirty="0">
                <a:latin typeface="Times New Roman" panose="02020603050405020304" pitchFamily="18" charset="0"/>
                <a:cs typeface="Times New Roman" panose="02020603050405020304" pitchFamily="18" charset="0"/>
              </a:rPr>
              <a:t>If you select "check balance," the program shows you how much money is left in your account . You will get a voice message as “your current balance is some rupees”</a:t>
            </a:r>
          </a:p>
          <a:p>
            <a:r>
              <a:rPr lang="en-US" sz="1800" b="1" cap="none" dirty="0">
                <a:latin typeface="Times New Roman" panose="02020603050405020304" pitchFamily="18" charset="0"/>
                <a:cs typeface="Times New Roman" panose="02020603050405020304" pitchFamily="18" charset="0"/>
              </a:rPr>
              <a:t>Tranfer Money:</a:t>
            </a:r>
          </a:p>
          <a:p>
            <a:pPr marL="457200" lvl="1" indent="0">
              <a:buNone/>
            </a:pPr>
            <a:r>
              <a:rPr lang="en-US" cap="none" dirty="0">
                <a:latin typeface="Times New Roman" panose="02020603050405020304" pitchFamily="18" charset="0"/>
                <a:cs typeface="Times New Roman" panose="02020603050405020304" pitchFamily="18" charset="0"/>
              </a:rPr>
              <a:t>If you select “transfer”,The program shows to which account you want to send the money and how much amount of money will be sent    </a:t>
            </a:r>
            <a:r>
              <a:rPr lang="en-US" sz="1600" cap="none" dirty="0">
                <a:latin typeface="Times New Roman" panose="02020603050405020304" pitchFamily="18" charset="0"/>
                <a:cs typeface="Times New Roman" panose="02020603050405020304" pitchFamily="18" charset="0"/>
              </a:rPr>
              <a:t>.</a:t>
            </a:r>
            <a:endParaRPr lang="en-IN" sz="16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42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230A-BF12-B2C3-A73E-240666056FAE}"/>
              </a:ext>
            </a:extLst>
          </p:cNvPr>
          <p:cNvSpPr>
            <a:spLocks noGrp="1"/>
          </p:cNvSpPr>
          <p:nvPr>
            <p:ph type="title"/>
          </p:nvPr>
        </p:nvSpPr>
        <p:spPr>
          <a:xfrm>
            <a:off x="913775" y="618517"/>
            <a:ext cx="10364451"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A6D7BB35-6CA6-472F-B29A-0C84D9FA9273}"/>
              </a:ext>
            </a:extLst>
          </p:cNvPr>
          <p:cNvSpPr>
            <a:spLocks noGrp="1"/>
          </p:cNvSpPr>
          <p:nvPr>
            <p:ph sz="quarter" idx="13"/>
          </p:nvPr>
        </p:nvSpPr>
        <p:spPr>
          <a:xfrm>
            <a:off x="1292396" y="787400"/>
            <a:ext cx="9985829" cy="5314926"/>
          </a:xfrm>
        </p:spPr>
        <p:txBody>
          <a:bodyPr>
            <a:normAutofit/>
          </a:bodyPr>
          <a:lstStyle/>
          <a:p>
            <a:pPr algn="just"/>
            <a:r>
              <a:rPr lang="en-US" sz="1800" b="1" cap="none" dirty="0">
                <a:latin typeface="Times New Roman" panose="02020603050405020304" pitchFamily="18" charset="0"/>
                <a:cs typeface="Times New Roman" panose="02020603050405020304" pitchFamily="18" charset="0"/>
              </a:rPr>
              <a:t>Withdrawing money:</a:t>
            </a:r>
          </a:p>
          <a:p>
            <a:pPr marL="457200" lvl="1" indent="0" algn="just">
              <a:buNone/>
            </a:pPr>
            <a:r>
              <a:rPr lang="en-US" cap="none" dirty="0">
                <a:latin typeface="Times New Roman" panose="02020603050405020304" pitchFamily="18" charset="0"/>
                <a:cs typeface="Times New Roman" panose="02020603050405020304" pitchFamily="18" charset="0"/>
              </a:rPr>
              <a:t>If you choose "withdraw," you can enter how much money you want to take out. The program checks if you have enough money in your account and if the amount you want to withdraw is valid. If it is the Program gives you the money and updates your account balance.</a:t>
            </a:r>
          </a:p>
          <a:p>
            <a:pPr algn="just"/>
            <a:r>
              <a:rPr lang="en-US" sz="1800" b="1" cap="none" dirty="0">
                <a:latin typeface="Times New Roman" panose="02020603050405020304" pitchFamily="18" charset="0"/>
                <a:cs typeface="Times New Roman" panose="02020603050405020304" pitchFamily="18" charset="0"/>
              </a:rPr>
              <a:t>Deposit money:</a:t>
            </a:r>
          </a:p>
          <a:p>
            <a:pPr marL="457200" lvl="1" indent="0" algn="just">
              <a:buNone/>
            </a:pPr>
            <a:r>
              <a:rPr lang="en-US" cap="none" dirty="0">
                <a:latin typeface="Times New Roman" panose="02020603050405020304" pitchFamily="18" charset="0"/>
                <a:cs typeface="Times New Roman" panose="02020603050405020304" pitchFamily="18" charset="0"/>
              </a:rPr>
              <a:t>If you choose “deposit,” you can enter how much money you want to </a:t>
            </a:r>
            <a:r>
              <a:rPr lang="en-US" cap="none" dirty="0" err="1">
                <a:latin typeface="Times New Roman" panose="02020603050405020304" pitchFamily="18" charset="0"/>
                <a:cs typeface="Times New Roman" panose="02020603050405020304" pitchFamily="18" charset="0"/>
              </a:rPr>
              <a:t>deposit.The</a:t>
            </a:r>
            <a:r>
              <a:rPr lang="en-US" cap="none" dirty="0">
                <a:latin typeface="Times New Roman" panose="02020603050405020304" pitchFamily="18" charset="0"/>
                <a:cs typeface="Times New Roman" panose="02020603050405020304" pitchFamily="18" charset="0"/>
              </a:rPr>
              <a:t> deposited money will be updated in the current balance</a:t>
            </a:r>
          </a:p>
          <a:p>
            <a:pPr algn="just"/>
            <a:r>
              <a:rPr lang="en-US" sz="1800" b="1" cap="none" dirty="0">
                <a:latin typeface="Times New Roman" panose="02020603050405020304" pitchFamily="18" charset="0"/>
                <a:cs typeface="Times New Roman" panose="02020603050405020304" pitchFamily="18" charset="0"/>
              </a:rPr>
              <a:t>Changing pin:</a:t>
            </a:r>
          </a:p>
          <a:p>
            <a:pPr marL="457200" lvl="1" indent="0" algn="just">
              <a:buNone/>
            </a:pPr>
            <a:r>
              <a:rPr lang="en-US" cap="none" dirty="0">
                <a:latin typeface="Times New Roman" panose="02020603050405020304" pitchFamily="18" charset="0"/>
                <a:cs typeface="Times New Roman" panose="02020603050405020304" pitchFamily="18" charset="0"/>
              </a:rPr>
              <a:t>You can also change your secret PIN by choosing "change PIN." The program will ask you for a new PIN. After entering the new pin, The pin will be updated.</a:t>
            </a:r>
            <a:endParaRPr lang="en-US" b="1" cap="none" dirty="0">
              <a:latin typeface="Times New Roman" panose="02020603050405020304" pitchFamily="18" charset="0"/>
              <a:cs typeface="Times New Roman" panose="02020603050405020304" pitchFamily="18" charset="0"/>
            </a:endParaRPr>
          </a:p>
          <a:p>
            <a:pPr algn="just"/>
            <a:r>
              <a:rPr lang="en-US" sz="1800" b="1" cap="none" dirty="0">
                <a:latin typeface="Times New Roman" panose="02020603050405020304" pitchFamily="18" charset="0"/>
                <a:cs typeface="Times New Roman" panose="02020603050405020304" pitchFamily="18" charset="0"/>
              </a:rPr>
              <a:t>Logging out: </a:t>
            </a:r>
          </a:p>
          <a:p>
            <a:pPr marL="457200" lvl="1" indent="0" algn="just">
              <a:buNone/>
            </a:pPr>
            <a:r>
              <a:rPr lang="en-US" cap="none" dirty="0">
                <a:latin typeface="Times New Roman" panose="02020603050405020304" pitchFamily="18" charset="0"/>
                <a:cs typeface="Times New Roman" panose="02020603050405020304" pitchFamily="18" charset="0"/>
              </a:rPr>
              <a:t>At any time, you can choose to log out of your account. This means you're finished with your banking Session.</a:t>
            </a:r>
          </a:p>
          <a:p>
            <a:pPr marL="0" indent="0" algn="just">
              <a:buNone/>
            </a:pP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24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55DBE0-E74A-67B2-54F5-33C65B27B6A1}"/>
              </a:ext>
            </a:extLst>
          </p:cNvPr>
          <p:cNvSpPr>
            <a:spLocks noGrp="1"/>
          </p:cNvSpPr>
          <p:nvPr>
            <p:ph type="title"/>
          </p:nvPr>
        </p:nvSpPr>
        <p:spPr>
          <a:xfrm>
            <a:off x="913775" y="618518"/>
            <a:ext cx="1372225" cy="514957"/>
          </a:xfrm>
        </p:spPr>
        <p:txBody>
          <a:bodyPr>
            <a:normAutofit/>
          </a:bodyPr>
          <a:lstStyle/>
          <a:p>
            <a:r>
              <a:rPr lang="en-US" sz="2400" b="1" u="sng" cap="none" dirty="0">
                <a:latin typeface="Times New Roman" panose="02020603050405020304" pitchFamily="18" charset="0"/>
                <a:cs typeface="Times New Roman" panose="02020603050405020304" pitchFamily="18" charset="0"/>
              </a:rPr>
              <a:t>Output</a:t>
            </a:r>
            <a:r>
              <a:rPr lang="en-US" sz="2400" b="1" u="sng" dirty="0"/>
              <a:t> </a:t>
            </a:r>
            <a:endParaRPr lang="en-IN" sz="2400" b="1" u="sng" dirty="0"/>
          </a:p>
        </p:txBody>
      </p:sp>
      <p:pic>
        <p:nvPicPr>
          <p:cNvPr id="8" name="Content Placeholder 7">
            <a:extLst>
              <a:ext uri="{FF2B5EF4-FFF2-40B4-BE49-F238E27FC236}">
                <a16:creationId xmlns:a16="http://schemas.microsoft.com/office/drawing/2014/main" id="{0E70040E-CF25-9698-2836-274E28FA038F}"/>
              </a:ext>
            </a:extLst>
          </p:cNvPr>
          <p:cNvPicPr>
            <a:picLocks noGrp="1" noChangeAspect="1"/>
          </p:cNvPicPr>
          <p:nvPr>
            <p:ph sz="quarter" idx="13"/>
          </p:nvPr>
        </p:nvPicPr>
        <p:blipFill>
          <a:blip r:embed="rId2"/>
          <a:stretch>
            <a:fillRect/>
          </a:stretch>
        </p:blipFill>
        <p:spPr>
          <a:xfrm>
            <a:off x="942350" y="1642381"/>
            <a:ext cx="5106025" cy="3381829"/>
          </a:xfrm>
        </p:spPr>
      </p:pic>
      <p:pic>
        <p:nvPicPr>
          <p:cNvPr id="6" name="Content Placeholder 5">
            <a:extLst>
              <a:ext uri="{FF2B5EF4-FFF2-40B4-BE49-F238E27FC236}">
                <a16:creationId xmlns:a16="http://schemas.microsoft.com/office/drawing/2014/main" id="{856AD4D7-BCC8-BEAB-CAEE-524A387EB59B}"/>
              </a:ext>
            </a:extLst>
          </p:cNvPr>
          <p:cNvPicPr>
            <a:picLocks noGrp="1" noChangeAspect="1"/>
          </p:cNvPicPr>
          <p:nvPr>
            <p:ph sz="quarter" idx="14"/>
          </p:nvPr>
        </p:nvPicPr>
        <p:blipFill>
          <a:blip r:embed="rId3"/>
          <a:stretch>
            <a:fillRect/>
          </a:stretch>
        </p:blipFill>
        <p:spPr>
          <a:xfrm>
            <a:off x="6332102" y="1621894"/>
            <a:ext cx="4785596" cy="3424237"/>
          </a:xfrm>
        </p:spPr>
      </p:pic>
    </p:spTree>
    <p:extLst>
      <p:ext uri="{BB962C8B-B14F-4D97-AF65-F5344CB8AC3E}">
        <p14:creationId xmlns:p14="http://schemas.microsoft.com/office/powerpoint/2010/main" val="385874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8F1E71-9785-EA5B-9CE0-BEC2FD36E1E2}"/>
              </a:ext>
            </a:extLst>
          </p:cNvPr>
          <p:cNvSpPr>
            <a:spLocks noGrp="1"/>
          </p:cNvSpPr>
          <p:nvPr>
            <p:ph type="title"/>
          </p:nvPr>
        </p:nvSpPr>
        <p:spPr>
          <a:xfrm>
            <a:off x="913774" y="1249676"/>
            <a:ext cx="10364452" cy="3989074"/>
          </a:xfrm>
        </p:spPr>
        <p:txBody>
          <a:bodyPr>
            <a:normAutofit/>
          </a:bodyPr>
          <a:lstStyle/>
          <a:p>
            <a:r>
              <a:rPr lang="en-US" sz="4800" dirty="0">
                <a:latin typeface="Times New Roman" panose="02020603050405020304" pitchFamily="18" charset="0"/>
                <a:cs typeface="Times New Roman" panose="02020603050405020304" pitchFamily="18" charset="0"/>
              </a:rPr>
              <a:t>THANKYOU!</a:t>
            </a:r>
            <a:endParaRPr lang="en-IN" sz="48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690ED951-6C98-0D14-FDD4-651D23888A1E}"/>
              </a:ext>
            </a:extLst>
          </p:cNvPr>
          <p:cNvSpPr>
            <a:spLocks noGrp="1"/>
          </p:cNvSpPr>
          <p:nvPr>
            <p:ph type="body" sz="half" idx="2"/>
          </p:nvPr>
        </p:nvSpPr>
        <p:spPr>
          <a:xfrm flipV="1">
            <a:off x="913775" y="5791200"/>
            <a:ext cx="10364452" cy="45719"/>
          </a:xfrm>
        </p:spPr>
        <p:txBody>
          <a:bodyPr>
            <a:normAutofit fontScale="25000" lnSpcReduction="20000"/>
          </a:bodyPr>
          <a:lstStyle/>
          <a:p>
            <a:r>
              <a:rPr lang="en-US" dirty="0"/>
              <a:t> </a:t>
            </a:r>
            <a:endParaRPr lang="en-IN" dirty="0"/>
          </a:p>
        </p:txBody>
      </p:sp>
    </p:spTree>
    <p:extLst>
      <p:ext uri="{BB962C8B-B14F-4D97-AF65-F5344CB8AC3E}">
        <p14:creationId xmlns:p14="http://schemas.microsoft.com/office/powerpoint/2010/main" val="239191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F856-806B-6C9D-BF8E-E2A740D62CD5}"/>
              </a:ext>
            </a:extLst>
          </p:cNvPr>
          <p:cNvSpPr>
            <a:spLocks noGrp="1"/>
          </p:cNvSpPr>
          <p:nvPr>
            <p:ph type="title"/>
          </p:nvPr>
        </p:nvSpPr>
        <p:spPr>
          <a:xfrm>
            <a:off x="973042" y="192994"/>
            <a:ext cx="1684281" cy="1385661"/>
          </a:xfrm>
        </p:spPr>
        <p:txBody>
          <a:bodyPr>
            <a:normAutofit/>
          </a:bodyPr>
          <a:lstStyle/>
          <a:p>
            <a:r>
              <a:rPr lang="en-US" sz="2400" b="1" u="sng" cap="none" dirty="0">
                <a:latin typeface="Times New Roman" panose="02020603050405020304" pitchFamily="18" charset="0"/>
                <a:cs typeface="Times New Roman" panose="02020603050405020304" pitchFamily="18" charset="0"/>
              </a:rPr>
              <a:t>Abstract:</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51F23-1DC2-70C6-F2AA-B91B54087D17}"/>
              </a:ext>
            </a:extLst>
          </p:cNvPr>
          <p:cNvSpPr>
            <a:spLocks noGrp="1"/>
          </p:cNvSpPr>
          <p:nvPr>
            <p:ph sz="quarter" idx="13"/>
          </p:nvPr>
        </p:nvSpPr>
        <p:spPr>
          <a:xfrm>
            <a:off x="1074057" y="1162050"/>
            <a:ext cx="10537371" cy="4810125"/>
          </a:xfrm>
        </p:spPr>
        <p:txBody>
          <a:bodyPr>
            <a:normAutofit/>
          </a:bodyPr>
          <a:lstStyle/>
          <a:p>
            <a:pPr marL="0" indent="0" algn="just">
              <a:buNone/>
            </a:pPr>
            <a:r>
              <a:rPr lang="en-US" sz="1800" cap="none" dirty="0">
                <a:latin typeface="Times New Roman" panose="02020603050405020304" pitchFamily="18" charset="0"/>
                <a:cs typeface="Times New Roman" panose="02020603050405020304" pitchFamily="18" charset="0"/>
              </a:rPr>
              <a:t>The provided application is an “ATM (automated teller machine)” GUI application implemented in java using swing. It simulates the functionality of an ATM system, allowing users to log in, check their account balance, withdraw funds, change their PIN, and logout. The GUI is designed with a user-friendly interface, and it includes error handling and validation for user inputs. Key components and features include a login panel for entering the account number and PIN, a post-login panel with buttons for ATM operations, such as withdraw, check balance, change PIN, deposit money, transfer money and logout. The check balance button displays the current account balance, the withdraw button allows users to enter withdrawal amounts and validates them against the account balance, the change PIN button lets users set a new PIN, and there's comprehensive error handling for invalid login attempts, incorrect withdrawal amounts, and invalid input formats. </a:t>
            </a:r>
            <a:r>
              <a:rPr lang="en-US" sz="1800" b="0" i="0" cap="none" dirty="0">
                <a:effectLst/>
                <a:latin typeface="Times New Roman" panose="02020603050405020304" pitchFamily="18" charset="0"/>
                <a:cs typeface="Times New Roman" panose="02020603050405020304" pitchFamily="18" charset="0"/>
              </a:rPr>
              <a:t>The project integrates the “freetts” library for text-to-speech capabilities, ensuring spoken feedback and guidance</a:t>
            </a:r>
            <a:r>
              <a:rPr lang="en-US" sz="1800" cap="none" dirty="0">
                <a:latin typeface="Söhne"/>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In this project, account data is managed and persisted using a CSV file. The CSV file format is used to store account numbers, pins, and account balances, which are loaded into the program upon startup and updated as transactions occur.</a:t>
            </a:r>
            <a:endParaRPr lang="en-IN" sz="1800" cap="none" dirty="0">
              <a:latin typeface="Times New Roman" panose="02020603050405020304" pitchFamily="18" charset="0"/>
              <a:cs typeface="Times New Roman" panose="02020603050405020304" pitchFamily="18" charset="0"/>
            </a:endParaRPr>
          </a:p>
          <a:p>
            <a:pPr marL="0" indent="0" algn="just">
              <a:buNone/>
            </a:pPr>
            <a:endParaRPr lang="en-IN" sz="19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2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71F0-D2ED-534C-578E-B76E28517D5D}"/>
              </a:ext>
            </a:extLst>
          </p:cNvPr>
          <p:cNvSpPr>
            <a:spLocks noGrp="1"/>
          </p:cNvSpPr>
          <p:nvPr>
            <p:ph type="title"/>
          </p:nvPr>
        </p:nvSpPr>
        <p:spPr>
          <a:xfrm>
            <a:off x="194733" y="348343"/>
            <a:ext cx="3695097" cy="1001487"/>
          </a:xfrm>
        </p:spPr>
        <p:txBody>
          <a:bodyPr>
            <a:normAutofit/>
          </a:bodyPr>
          <a:lstStyle/>
          <a:p>
            <a:r>
              <a:rPr lang="en-US" sz="2400" b="1" u="sng" cap="none" dirty="0">
                <a:latin typeface="Times New Roman" panose="02020603050405020304" pitchFamily="18" charset="0"/>
                <a:cs typeface="Times New Roman" panose="02020603050405020304" pitchFamily="18" charset="0"/>
              </a:rPr>
              <a:t>Introduction:</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8DFC6A-9524-DEE1-761D-AA205B0C423A}"/>
              </a:ext>
            </a:extLst>
          </p:cNvPr>
          <p:cNvSpPr>
            <a:spLocks noGrp="1"/>
          </p:cNvSpPr>
          <p:nvPr>
            <p:ph sz="quarter" idx="13"/>
          </p:nvPr>
        </p:nvSpPr>
        <p:spPr>
          <a:xfrm>
            <a:off x="1388534" y="1175658"/>
            <a:ext cx="10266438" cy="5500914"/>
          </a:xfrm>
        </p:spPr>
        <p:txBody>
          <a:bodyPr>
            <a:normAutofit/>
          </a:bodyPr>
          <a:lstStyle/>
          <a:p>
            <a:pPr marL="0" indent="0" algn="just">
              <a:buNone/>
            </a:pPr>
            <a:r>
              <a:rPr lang="en-US" sz="1800" cap="none" dirty="0">
                <a:latin typeface="Times New Roman" panose="02020603050405020304" pitchFamily="18" charset="0"/>
                <a:cs typeface="Times New Roman" panose="02020603050405020304" pitchFamily="18" charset="0"/>
              </a:rPr>
              <a:t>This project introduces a functional automated teller machine (ATM) system that utilizes a graphical user interface (GUI) implemented with java swing. An ATM is a part of banking providing customers with convenient access, to various transactions. The primary goal of this system is to offer users the features expected from an ATM;</a:t>
            </a:r>
          </a:p>
          <a:p>
            <a:pPr algn="just"/>
            <a:r>
              <a:rPr lang="en-US" sz="1800" b="1" cap="none" dirty="0">
                <a:latin typeface="Times New Roman" panose="02020603050405020304" pitchFamily="18" charset="0"/>
                <a:cs typeface="Times New Roman" panose="02020603050405020304" pitchFamily="18" charset="0"/>
              </a:rPr>
              <a:t>User friendly interface:</a:t>
            </a:r>
            <a:endParaRPr lang="en-US" sz="1800" cap="none" dirty="0">
              <a:latin typeface="Times New Roman" panose="02020603050405020304" pitchFamily="18" charset="0"/>
              <a:cs typeface="Times New Roman" panose="02020603050405020304" pitchFamily="18" charset="0"/>
            </a:endParaRPr>
          </a:p>
          <a:p>
            <a:pPr marL="0" indent="0" algn="just">
              <a:buNone/>
            </a:pPr>
            <a:r>
              <a:rPr lang="en-US" sz="1800" cap="none" dirty="0">
                <a:latin typeface="Times New Roman" panose="02020603050405020304" pitchFamily="18" charset="0"/>
                <a:cs typeface="Times New Roman" panose="02020603050405020304" pitchFamily="18" charset="0"/>
              </a:rPr>
              <a:t>        To ensure an enjoyable experience the project incorporates java swing to create a GUI.</a:t>
            </a:r>
          </a:p>
          <a:p>
            <a:pPr algn="just"/>
            <a:r>
              <a:rPr lang="en-US" sz="1800" b="1" cap="none" dirty="0">
                <a:latin typeface="Times New Roman" panose="02020603050405020304" pitchFamily="18" charset="0"/>
                <a:cs typeface="Times New Roman" panose="02020603050405020304" pitchFamily="18" charset="0"/>
              </a:rPr>
              <a:t>Secure login and pin management:</a:t>
            </a:r>
          </a:p>
          <a:p>
            <a:pPr marL="457200" lvl="1" indent="0" algn="just">
              <a:buNone/>
            </a:pPr>
            <a:r>
              <a:rPr lang="en-US" cap="none" dirty="0">
                <a:latin typeface="Times New Roman" panose="02020603050405020304" pitchFamily="18" charset="0"/>
                <a:cs typeface="Times New Roman" panose="02020603050405020304" pitchFamily="18" charset="0"/>
              </a:rPr>
              <a:t>Security is of importance in any application. Our system includes a robust login mechanism </a:t>
            </a:r>
            <a:r>
              <a:rPr lang="en-US" cap="none" dirty="0" err="1">
                <a:latin typeface="Times New Roman" panose="02020603050405020304" pitchFamily="18" charset="0"/>
                <a:cs typeface="Times New Roman" panose="02020603050405020304" pitchFamily="18" charset="0"/>
              </a:rPr>
              <a:t>thatverifies</a:t>
            </a:r>
            <a:r>
              <a:rPr lang="en-US" cap="none" dirty="0">
                <a:latin typeface="Times New Roman" panose="02020603050405020304" pitchFamily="18" charset="0"/>
                <a:cs typeface="Times New Roman" panose="02020603050405020304" pitchFamily="18" charset="0"/>
              </a:rPr>
              <a:t> user credentials and allows for management of pins.</a:t>
            </a:r>
          </a:p>
          <a:p>
            <a:pPr algn="just"/>
            <a:r>
              <a:rPr lang="en-US" sz="1800" b="1" cap="none" dirty="0">
                <a:latin typeface="Times New Roman" panose="02020603050405020304" pitchFamily="18" charset="0"/>
                <a:cs typeface="Times New Roman" panose="02020603050405020304" pitchFamily="18" charset="0"/>
              </a:rPr>
              <a:t>Withdraw funds and Balance inquiry :</a:t>
            </a:r>
            <a:endParaRPr lang="en-US" sz="1800" cap="none" dirty="0">
              <a:latin typeface="Times New Roman" panose="02020603050405020304" pitchFamily="18" charset="0"/>
              <a:cs typeface="Times New Roman" panose="02020603050405020304" pitchFamily="18" charset="0"/>
            </a:endParaRPr>
          </a:p>
          <a:p>
            <a:pPr marL="457200" lvl="1" indent="0" algn="just">
              <a:buNone/>
            </a:pPr>
            <a:r>
              <a:rPr lang="en-US" cap="none" dirty="0">
                <a:latin typeface="Times New Roman" panose="02020603050405020304" pitchFamily="18" charset="0"/>
                <a:cs typeface="Times New Roman" panose="02020603050405020304" pitchFamily="18" charset="0"/>
              </a:rPr>
              <a:t>Users can specify the desired amount for withdrawal and balance validation ensures that the requested Amount is available and they can conveniently check their account balance with the result displayed on the GUI.</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76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5000">
              <a:srgbClr val="DEDEDE"/>
            </a:gs>
            <a:gs pos="75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5662-B02C-EDE8-DDC0-B1DF21615F4E}"/>
              </a:ext>
            </a:extLst>
          </p:cNvPr>
          <p:cNvSpPr>
            <a:spLocks noGrp="1"/>
          </p:cNvSpPr>
          <p:nvPr>
            <p:ph type="title"/>
          </p:nvPr>
        </p:nvSpPr>
        <p:spPr>
          <a:xfrm>
            <a:off x="913775" y="618517"/>
            <a:ext cx="10364451" cy="194283"/>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65C07C81-8B21-B0BB-06B4-8B555E7886E1}"/>
              </a:ext>
            </a:extLst>
          </p:cNvPr>
          <p:cNvSpPr>
            <a:spLocks noGrp="1"/>
          </p:cNvSpPr>
          <p:nvPr>
            <p:ph sz="quarter" idx="13"/>
          </p:nvPr>
        </p:nvSpPr>
        <p:spPr>
          <a:xfrm>
            <a:off x="913774" y="1028700"/>
            <a:ext cx="10363826" cy="5829300"/>
          </a:xfrm>
        </p:spPr>
        <p:txBody>
          <a:bodyPr>
            <a:normAutofit/>
          </a:bodyPr>
          <a:lstStyle/>
          <a:p>
            <a:r>
              <a:rPr lang="en-US" sz="1800" b="1" cap="none" dirty="0">
                <a:latin typeface="Times New Roman" panose="02020603050405020304" pitchFamily="18" charset="0"/>
                <a:cs typeface="Times New Roman" panose="02020603050405020304" pitchFamily="18" charset="0"/>
              </a:rPr>
              <a:t>Data storage:</a:t>
            </a:r>
          </a:p>
          <a:p>
            <a:pPr marL="457200" lvl="1" indent="0">
              <a:buNone/>
            </a:pPr>
            <a:r>
              <a:rPr lang="en-US" cap="none" dirty="0">
                <a:latin typeface="Times New Roman" panose="02020603050405020304" pitchFamily="18" charset="0"/>
                <a:cs typeface="Times New Roman" panose="02020603050405020304" pitchFamily="18" charset="0"/>
              </a:rPr>
              <a:t>Account information such, as account numbers, pins and balances are stored in a CSV file ensuring data     management and persistence of user accounts.</a:t>
            </a:r>
          </a:p>
          <a:p>
            <a:r>
              <a:rPr lang="en-IN" sz="1800" b="1" i="0" cap="none" dirty="0">
                <a:effectLst/>
                <a:latin typeface="Times New Roman" panose="02020603050405020304" pitchFamily="18" charset="0"/>
                <a:cs typeface="Times New Roman" panose="02020603050405020304" pitchFamily="18" charset="0"/>
              </a:rPr>
              <a:t>Voice assistant:</a:t>
            </a:r>
          </a:p>
          <a:p>
            <a:pPr marL="457200" lvl="1" indent="0">
              <a:buNone/>
            </a:pPr>
            <a:r>
              <a:rPr lang="en-US" cap="none" dirty="0">
                <a:latin typeface="Times New Roman" panose="02020603050405020304" pitchFamily="18" charset="0"/>
                <a:cs typeface="Times New Roman" panose="02020603050405020304" pitchFamily="18" charset="0"/>
              </a:rPr>
              <a:t>The voice assistant is a component of the ATM GUI application that leverages the FreeTTS library. It provides spoken feedback, guidance, and notifications to the ATM users</a:t>
            </a:r>
          </a:p>
          <a:p>
            <a:pPr algn="l"/>
            <a:r>
              <a:rPr lang="en-US" sz="1800" b="1" i="0" cap="none" dirty="0">
                <a:effectLst/>
                <a:latin typeface="Times New Roman" panose="02020603050405020304" pitchFamily="18" charset="0"/>
                <a:cs typeface="Times New Roman" panose="02020603050405020304" pitchFamily="18" charset="0"/>
              </a:rPr>
              <a:t>Transaction validation</a:t>
            </a:r>
            <a:r>
              <a:rPr lang="en-US" b="1" i="0" dirty="0">
                <a:effectLst/>
                <a:latin typeface="Söhne"/>
              </a:rPr>
              <a:t>:</a:t>
            </a:r>
            <a:endParaRPr lang="en-US" b="0" i="0" dirty="0">
              <a:effectLst/>
              <a:latin typeface="Söhne"/>
            </a:endParaRPr>
          </a:p>
          <a:p>
            <a:pPr marL="457200" lvl="1" indent="0">
              <a:buNone/>
            </a:pPr>
            <a:r>
              <a:rPr lang="en-US" b="0" i="0" cap="none" dirty="0">
                <a:effectLst/>
                <a:latin typeface="Times New Roman" panose="02020603050405020304" pitchFamily="18" charset="0"/>
                <a:cs typeface="Times New Roman" panose="02020603050405020304" pitchFamily="18" charset="0"/>
              </a:rPr>
              <a:t>The system validates user inputs to ensure they are in the correct format and within acceptable limits (e.g., Withdrawal amount, deposit amount).</a:t>
            </a:r>
            <a:endParaRPr lang="en-US" cap="none" dirty="0">
              <a:latin typeface="Times New Roman" panose="02020603050405020304" pitchFamily="18" charset="0"/>
              <a:cs typeface="Times New Roman" panose="02020603050405020304" pitchFamily="18" charset="0"/>
            </a:endParaRPr>
          </a:p>
          <a:p>
            <a:r>
              <a:rPr lang="en-US" sz="1800" b="1" cap="none" dirty="0">
                <a:latin typeface="Times New Roman" panose="02020603050405020304" pitchFamily="18" charset="0"/>
                <a:cs typeface="Times New Roman" panose="02020603050405020304" pitchFamily="18" charset="0"/>
              </a:rPr>
              <a:t>Improving user experience:</a:t>
            </a:r>
          </a:p>
          <a:p>
            <a:pPr marL="457200" lvl="1" indent="0" algn="just">
              <a:buNone/>
            </a:pPr>
            <a:r>
              <a:rPr lang="en-US" cap="none" dirty="0">
                <a:latin typeface="Times New Roman" panose="02020603050405020304" pitchFamily="18" charset="0"/>
                <a:cs typeface="Times New Roman" panose="02020603050405020304" pitchFamily="18" charset="0"/>
              </a:rPr>
              <a:t>In order to enhance the user friendliness of the ATM system we have incorporated tooltips and visual Feedback, into the graphical user interface. This decision was made to improve user understanding and Interaction.</a:t>
            </a:r>
          </a:p>
          <a:p>
            <a:pPr marL="457200" lvl="1" indent="0" algn="just">
              <a:buNone/>
            </a:pPr>
            <a:endParaRPr lang="en-US"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80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4C0C-4FD1-51D6-070F-F5C5DB9089AB}"/>
              </a:ext>
            </a:extLst>
          </p:cNvPr>
          <p:cNvSpPr>
            <a:spLocks noGrp="1"/>
          </p:cNvSpPr>
          <p:nvPr>
            <p:ph type="title"/>
          </p:nvPr>
        </p:nvSpPr>
        <p:spPr>
          <a:xfrm>
            <a:off x="1117599" y="442686"/>
            <a:ext cx="1901372" cy="805543"/>
          </a:xfrm>
        </p:spPr>
        <p:txBody>
          <a:bodyPr>
            <a:normAutofit/>
          </a:bodyPr>
          <a:lstStyle/>
          <a:p>
            <a:r>
              <a:rPr lang="en-US" sz="2400" b="1" u="sng" cap="none" dirty="0">
                <a:latin typeface="Times New Roman" panose="02020603050405020304" pitchFamily="18" charset="0"/>
                <a:cs typeface="Times New Roman" panose="02020603050405020304" pitchFamily="18" charset="0"/>
              </a:rPr>
              <a:t>Technology:</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DB7529-7257-3DAA-6998-08FD810BEADF}"/>
              </a:ext>
            </a:extLst>
          </p:cNvPr>
          <p:cNvSpPr>
            <a:spLocks noGrp="1"/>
          </p:cNvSpPr>
          <p:nvPr>
            <p:ph sz="quarter" idx="13"/>
          </p:nvPr>
        </p:nvSpPr>
        <p:spPr>
          <a:xfrm>
            <a:off x="1117599" y="1248229"/>
            <a:ext cx="10493829" cy="5167085"/>
          </a:xfrm>
        </p:spPr>
        <p:txBody>
          <a:bodyPr>
            <a:normAutofit/>
          </a:bodyPr>
          <a:lstStyle/>
          <a:p>
            <a:r>
              <a:rPr lang="en-US" sz="1800" b="1" cap="none" dirty="0">
                <a:latin typeface="Times New Roman" panose="02020603050405020304" pitchFamily="18" charset="0"/>
                <a:cs typeface="Times New Roman" panose="02020603050405020304" pitchFamily="18" charset="0"/>
              </a:rPr>
              <a:t>Java:</a:t>
            </a:r>
          </a:p>
          <a:p>
            <a:pPr marL="457200" lvl="1" indent="0" algn="just">
              <a:buNone/>
            </a:pPr>
            <a:r>
              <a:rPr lang="en-US" cap="none" dirty="0">
                <a:latin typeface="Times New Roman" panose="02020603050405020304" pitchFamily="18" charset="0"/>
                <a:cs typeface="Times New Roman" panose="02020603050405020304" pitchFamily="18" charset="0"/>
              </a:rPr>
              <a:t>In our project we utilize java as the programming language. Java is an high level language that is Known for its ability to work across platforms making it suitable, for various applications. It offers Support, for object oriented programming includes a standard library and takes care of memory Management automatically.</a:t>
            </a:r>
          </a:p>
          <a:p>
            <a:pPr algn="just"/>
            <a:r>
              <a:rPr lang="en-US" sz="1800" b="1" cap="none" dirty="0">
                <a:latin typeface="Times New Roman" panose="02020603050405020304" pitchFamily="18" charset="0"/>
                <a:cs typeface="Times New Roman" panose="02020603050405020304" pitchFamily="18" charset="0"/>
              </a:rPr>
              <a:t>Java swing:</a:t>
            </a:r>
          </a:p>
          <a:p>
            <a:pPr marL="457200" lvl="1" indent="0" algn="just">
              <a:buNone/>
            </a:pPr>
            <a:r>
              <a:rPr lang="en-US" cap="none" dirty="0">
                <a:latin typeface="Times New Roman" panose="02020603050405020304" pitchFamily="18" charset="0"/>
                <a:cs typeface="Times New Roman" panose="02020603050405020304" pitchFamily="18" charset="0"/>
              </a:rPr>
              <a:t>Java swing is utilized to create the graphical user interface (GUI) of the ATM system. It offers a range of   components that enable the development of visually appealing applications.</a:t>
            </a:r>
          </a:p>
          <a:p>
            <a:pPr algn="just"/>
            <a:r>
              <a:rPr lang="en-US" sz="1800" b="1" i="0" cap="none" dirty="0">
                <a:effectLst/>
                <a:latin typeface="Times New Roman" panose="02020603050405020304" pitchFamily="18" charset="0"/>
                <a:cs typeface="Times New Roman" panose="02020603050405020304" pitchFamily="18" charset="0"/>
              </a:rPr>
              <a:t>FreeTTS:</a:t>
            </a:r>
          </a:p>
          <a:p>
            <a:pPr marL="457200" lvl="1" indent="0" algn="just">
              <a:buNone/>
            </a:pPr>
            <a:r>
              <a:rPr lang="en-US" cap="none" dirty="0">
                <a:latin typeface="Times New Roman" panose="02020603050405020304" pitchFamily="18" charset="0"/>
                <a:cs typeface="Times New Roman" panose="02020603050405020304" pitchFamily="18" charset="0"/>
              </a:rPr>
              <a:t>T</a:t>
            </a:r>
            <a:r>
              <a:rPr lang="en-US" b="0" i="0" cap="none" dirty="0">
                <a:effectLst/>
                <a:latin typeface="Times New Roman" panose="02020603050405020304" pitchFamily="18" charset="0"/>
                <a:cs typeface="Times New Roman" panose="02020603050405020304" pitchFamily="18" charset="0"/>
              </a:rPr>
              <a:t>he </a:t>
            </a:r>
            <a:r>
              <a:rPr lang="en-US" b="0" i="0" cap="none" dirty="0" err="1">
                <a:effectLst/>
                <a:latin typeface="Times New Roman" panose="02020603050405020304" pitchFamily="18" charset="0"/>
                <a:cs typeface="Times New Roman" panose="02020603050405020304" pitchFamily="18" charset="0"/>
              </a:rPr>
              <a:t>freeTTS</a:t>
            </a:r>
            <a:r>
              <a:rPr lang="en-US" b="0" i="0" cap="none" dirty="0">
                <a:effectLst/>
                <a:latin typeface="Times New Roman" panose="02020603050405020304" pitchFamily="18" charset="0"/>
                <a:cs typeface="Times New Roman" panose="02020603050405020304" pitchFamily="18" charset="0"/>
              </a:rPr>
              <a:t> library is integrated into the project to provide text-to-speech capabilities. It is used for creating a voice assistant that provides spoken feedback and instructions to users.</a:t>
            </a:r>
            <a:r>
              <a:rPr lang="en-US" b="0" i="0" dirty="0">
                <a:effectLst/>
                <a:latin typeface="Söhne"/>
              </a:rPr>
              <a:t> </a:t>
            </a:r>
            <a:r>
              <a:rPr lang="en-US" b="0" i="0" cap="none" dirty="0">
                <a:effectLst/>
                <a:latin typeface="Times New Roman" panose="02020603050405020304" pitchFamily="18" charset="0"/>
                <a:cs typeface="Times New Roman" panose="02020603050405020304" pitchFamily="18" charset="0"/>
              </a:rPr>
              <a:t>It can be easily integrated into java-based projects and run on various platforms without the need for platform-specific code.</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45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BBD9-F3A3-E673-0C7F-72A946D61048}"/>
              </a:ext>
            </a:extLst>
          </p:cNvPr>
          <p:cNvSpPr>
            <a:spLocks noGrp="1"/>
          </p:cNvSpPr>
          <p:nvPr>
            <p:ph type="title"/>
          </p:nvPr>
        </p:nvSpPr>
        <p:spPr>
          <a:xfrm>
            <a:off x="913776" y="268514"/>
            <a:ext cx="2366454" cy="1179286"/>
          </a:xfrm>
        </p:spPr>
        <p:txBody>
          <a:bodyPr>
            <a:normAutofit/>
          </a:bodyPr>
          <a:lstStyle/>
          <a:p>
            <a:r>
              <a:rPr lang="en-US" sz="2400" b="1" u="sng" cap="none" dirty="0">
                <a:latin typeface="Times New Roman" panose="02020603050405020304" pitchFamily="18" charset="0"/>
                <a:cs typeface="Times New Roman" panose="02020603050405020304" pitchFamily="18" charset="0"/>
              </a:rPr>
              <a:t>Specifications:</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DE546-52E1-3CA5-5DF1-A3AEBCD7E97C}"/>
              </a:ext>
            </a:extLst>
          </p:cNvPr>
          <p:cNvSpPr>
            <a:spLocks noGrp="1"/>
          </p:cNvSpPr>
          <p:nvPr>
            <p:ph sz="quarter" idx="13"/>
          </p:nvPr>
        </p:nvSpPr>
        <p:spPr>
          <a:xfrm>
            <a:off x="1291770" y="1103086"/>
            <a:ext cx="10646229" cy="5056414"/>
          </a:xfrm>
        </p:spPr>
        <p:txBody>
          <a:bodyPr>
            <a:normAutofit/>
          </a:bodyPr>
          <a:lstStyle/>
          <a:p>
            <a:pPr marL="0" indent="0">
              <a:buNone/>
            </a:pPr>
            <a:r>
              <a:rPr lang="en-US" sz="2400" b="1" u="sng" cap="none" dirty="0">
                <a:latin typeface="Times New Roman" panose="02020603050405020304" pitchFamily="18" charset="0"/>
                <a:cs typeface="Times New Roman" panose="02020603050405020304" pitchFamily="18" charset="0"/>
              </a:rPr>
              <a:t>Hardware requirements:</a:t>
            </a:r>
          </a:p>
          <a:p>
            <a:pPr algn="just"/>
            <a:r>
              <a:rPr lang="en-US" sz="1800" b="1" cap="none" dirty="0">
                <a:latin typeface="Times New Roman" panose="02020603050405020304" pitchFamily="18" charset="0"/>
                <a:cs typeface="Times New Roman" panose="02020603050405020304" pitchFamily="18" charset="0"/>
              </a:rPr>
              <a:t>Computer/laptop:</a:t>
            </a:r>
          </a:p>
          <a:p>
            <a:pPr marL="0" indent="0" algn="just">
              <a:buNone/>
            </a:pPr>
            <a:r>
              <a:rPr lang="en-US" sz="1800" cap="none" dirty="0">
                <a:latin typeface="Times New Roman" panose="02020603050405020304" pitchFamily="18" charset="0"/>
                <a:cs typeface="Times New Roman" panose="02020603050405020304" pitchFamily="18" charset="0"/>
              </a:rPr>
              <a:t>      You can use any regular computer like a laptop or desktop  to work on this project.</a:t>
            </a:r>
          </a:p>
          <a:p>
            <a:pPr algn="just"/>
            <a:r>
              <a:rPr lang="en-US" sz="1800" b="1" cap="none" dirty="0">
                <a:latin typeface="Times New Roman" panose="02020603050405020304" pitchFamily="18" charset="0"/>
                <a:cs typeface="Times New Roman" panose="02020603050405020304" pitchFamily="18" charset="0"/>
              </a:rPr>
              <a:t>Memory (ram): </a:t>
            </a:r>
          </a:p>
          <a:p>
            <a:pPr marL="0" indent="0" algn="just">
              <a:buNone/>
            </a:pPr>
            <a:r>
              <a:rPr lang="en-US" sz="1800" cap="none" dirty="0">
                <a:latin typeface="Times New Roman" panose="02020603050405020304" pitchFamily="18" charset="0"/>
                <a:cs typeface="Times New Roman" panose="02020603050405020304" pitchFamily="18" charset="0"/>
              </a:rPr>
              <a:t>      The computer's memory, or ram, doesn't need to be super big. Having at least 4GB of RAM is good enough.</a:t>
            </a:r>
          </a:p>
          <a:p>
            <a:pPr algn="just"/>
            <a:r>
              <a:rPr lang="en-US" sz="1800" b="1" cap="none" dirty="0">
                <a:latin typeface="Times New Roman" panose="02020603050405020304" pitchFamily="18" charset="0"/>
                <a:cs typeface="Times New Roman" panose="02020603050405020304" pitchFamily="18" charset="0"/>
              </a:rPr>
              <a:t>Storage: </a:t>
            </a:r>
          </a:p>
          <a:p>
            <a:pPr marL="457200" lvl="1" indent="0" algn="just">
              <a:buNone/>
            </a:pPr>
            <a:r>
              <a:rPr lang="en-US" cap="none" dirty="0">
                <a:latin typeface="Times New Roman" panose="02020603050405020304" pitchFamily="18" charset="0"/>
                <a:cs typeface="Times New Roman" panose="02020603050405020304" pitchFamily="18" charset="0"/>
              </a:rPr>
              <a:t>you'll need some space on your computer to keep your project files, like the code and data files. A few Gigabytes of space should be plenty.</a:t>
            </a:r>
          </a:p>
          <a:p>
            <a:pPr algn="just"/>
            <a:r>
              <a:rPr lang="en-US" sz="1800" b="1" cap="none" dirty="0">
                <a:latin typeface="Times New Roman" panose="02020603050405020304" pitchFamily="18" charset="0"/>
                <a:cs typeface="Times New Roman" panose="02020603050405020304" pitchFamily="18" charset="0"/>
              </a:rPr>
              <a:t>Input and output devices: </a:t>
            </a:r>
          </a:p>
          <a:p>
            <a:pPr marL="457200" lvl="1" indent="0" algn="just">
              <a:buNone/>
            </a:pPr>
            <a:r>
              <a:rPr lang="en-US" cap="none" dirty="0">
                <a:latin typeface="Times New Roman" panose="02020603050405020304" pitchFamily="18" charset="0"/>
                <a:cs typeface="Times New Roman" panose="02020603050405020304" pitchFamily="18" charset="0"/>
              </a:rPr>
              <a:t>you'll use a keyboard and a mouse or touchpad to control your computer and work on your project. You might  Also want a monitor to see what you're doing and test your program. You might also want a external speakers for the voice assistant.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27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8E39-1DAE-D3A4-3D30-DD311C8348DE}"/>
              </a:ext>
            </a:extLst>
          </p:cNvPr>
          <p:cNvSpPr>
            <a:spLocks noGrp="1"/>
          </p:cNvSpPr>
          <p:nvPr>
            <p:ph type="title"/>
          </p:nvPr>
        </p:nvSpPr>
        <p:spPr>
          <a:xfrm>
            <a:off x="913776" y="420914"/>
            <a:ext cx="3353424" cy="856344"/>
          </a:xfrm>
        </p:spPr>
        <p:txBody>
          <a:bodyPr>
            <a:normAutofit/>
          </a:bodyPr>
          <a:lstStyle/>
          <a:p>
            <a:r>
              <a:rPr lang="en-US" sz="2400" b="1" u="sng" cap="none" dirty="0">
                <a:latin typeface="Times New Roman" panose="02020603050405020304" pitchFamily="18" charset="0"/>
                <a:cs typeface="Times New Roman" panose="02020603050405020304" pitchFamily="18" charset="0"/>
              </a:rPr>
              <a:t>Software Requirements</a:t>
            </a:r>
            <a:r>
              <a:rPr lang="en-US" sz="2400" u="sng"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14FDC7-38EB-3DE0-D182-53A5FBED85E6}"/>
              </a:ext>
            </a:extLst>
          </p:cNvPr>
          <p:cNvSpPr>
            <a:spLocks noGrp="1"/>
          </p:cNvSpPr>
          <p:nvPr>
            <p:ph sz="quarter" idx="13"/>
          </p:nvPr>
        </p:nvSpPr>
        <p:spPr>
          <a:xfrm>
            <a:off x="1190170" y="1277258"/>
            <a:ext cx="10087429" cy="4833256"/>
          </a:xfrm>
        </p:spPr>
        <p:txBody>
          <a:bodyPr>
            <a:normAutofit lnSpcReduction="10000"/>
          </a:bodyPr>
          <a:lstStyle/>
          <a:p>
            <a:r>
              <a:rPr lang="en-US" sz="1800" b="1" cap="none" dirty="0">
                <a:latin typeface="Times New Roman" panose="02020603050405020304" pitchFamily="18" charset="0"/>
                <a:cs typeface="Times New Roman" panose="02020603050405020304" pitchFamily="18" charset="0"/>
              </a:rPr>
              <a:t>Java development kit (JDK): </a:t>
            </a:r>
          </a:p>
          <a:p>
            <a:pPr marL="0" indent="0">
              <a:buNone/>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you need the java development kit to compile and run java programs. Make sure you have a JDK    </a:t>
            </a:r>
          </a:p>
          <a:p>
            <a:pPr marL="0" indent="0">
              <a:buNone/>
            </a:pPr>
            <a:r>
              <a:rPr lang="en-US" sz="1800" cap="none" dirty="0">
                <a:latin typeface="Times New Roman" panose="02020603050405020304" pitchFamily="18" charset="0"/>
                <a:cs typeface="Times New Roman" panose="02020603050405020304" pitchFamily="18" charset="0"/>
              </a:rPr>
              <a:t>     installed. You can download the latest version of the JDK from the official oracle website.</a:t>
            </a:r>
          </a:p>
          <a:p>
            <a:r>
              <a:rPr lang="en-US" sz="1800" b="1" cap="none" dirty="0">
                <a:latin typeface="Times New Roman" panose="02020603050405020304" pitchFamily="18" charset="0"/>
                <a:cs typeface="Times New Roman" panose="02020603050405020304" pitchFamily="18" charset="0"/>
              </a:rPr>
              <a:t>Integrated development environment (ide):</a:t>
            </a:r>
          </a:p>
          <a:p>
            <a:pPr marL="0" indent="0">
              <a:buNone/>
            </a:pPr>
            <a:r>
              <a:rPr lang="en-US" sz="1800" cap="none" dirty="0">
                <a:latin typeface="Times New Roman" panose="02020603050405020304" pitchFamily="18" charset="0"/>
                <a:cs typeface="Times New Roman" panose="02020603050405020304" pitchFamily="18" charset="0"/>
              </a:rPr>
              <a:t>    While not strictly required, using an IDE like eclipse or visual studio code can greatly</a:t>
            </a:r>
          </a:p>
          <a:p>
            <a:pPr marL="0" indent="0">
              <a:buNone/>
            </a:pPr>
            <a:r>
              <a:rPr lang="en-US" sz="1800" cap="none" dirty="0">
                <a:latin typeface="Times New Roman" panose="02020603050405020304" pitchFamily="18" charset="0"/>
                <a:cs typeface="Times New Roman" panose="02020603050405020304" pitchFamily="18" charset="0"/>
              </a:rPr>
              <a:t>    Simplify  java development and help you manage your project.</a:t>
            </a:r>
          </a:p>
          <a:p>
            <a:r>
              <a:rPr lang="en-US" sz="1800" b="1" cap="none" dirty="0">
                <a:latin typeface="Times New Roman" panose="02020603050405020304" pitchFamily="18" charset="0"/>
                <a:cs typeface="Times New Roman" panose="02020603050405020304" pitchFamily="18" charset="0"/>
              </a:rPr>
              <a:t>Operating system:</a:t>
            </a:r>
          </a:p>
          <a:p>
            <a:pPr marL="0" indent="0">
              <a:buNone/>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 The code should be compatible with any operating system that supports java, such as windows, </a:t>
            </a:r>
          </a:p>
          <a:p>
            <a:pPr marL="0" indent="0">
              <a:buNone/>
            </a:pPr>
            <a:r>
              <a:rPr lang="en-US" sz="1800" cap="none" dirty="0">
                <a:latin typeface="Times New Roman" panose="02020603050405020304" pitchFamily="18" charset="0"/>
                <a:cs typeface="Times New Roman" panose="02020603050405020304" pitchFamily="18" charset="0"/>
              </a:rPr>
              <a:t>      macos, or linux.</a:t>
            </a:r>
          </a:p>
          <a:p>
            <a:r>
              <a:rPr lang="en-US" sz="1800" b="1" cap="none" dirty="0">
                <a:latin typeface="Times New Roman" panose="02020603050405020304" pitchFamily="18" charset="0"/>
                <a:cs typeface="Times New Roman" panose="02020603050405020304" pitchFamily="18" charset="0"/>
              </a:rPr>
              <a:t>Csv file editor:</a:t>
            </a:r>
          </a:p>
          <a:p>
            <a:pPr marL="0" indent="0">
              <a:buNone/>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 You need a text editor or spreadsheet software to create and edit the CSV file containing account data</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88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3751-D2FE-EB41-5028-787E14D8FFB5}"/>
              </a:ext>
            </a:extLst>
          </p:cNvPr>
          <p:cNvSpPr>
            <a:spLocks noGrp="1"/>
          </p:cNvSpPr>
          <p:nvPr>
            <p:ph type="title"/>
          </p:nvPr>
        </p:nvSpPr>
        <p:spPr>
          <a:xfrm>
            <a:off x="1248228" y="0"/>
            <a:ext cx="1973943" cy="1915886"/>
          </a:xfrm>
        </p:spPr>
        <p:txBody>
          <a:bodyPr>
            <a:normAutofit/>
          </a:bodyPr>
          <a:lstStyle/>
          <a:p>
            <a:r>
              <a:rPr lang="en-US" sz="2400" b="1" u="sng" cap="none" dirty="0">
                <a:latin typeface="Times New Roman" panose="02020603050405020304" pitchFamily="18" charset="0"/>
                <a:cs typeface="Times New Roman" panose="02020603050405020304" pitchFamily="18" charset="0"/>
              </a:rPr>
              <a:t>Modules:</a:t>
            </a:r>
            <a:endParaRPr lang="en-IN" sz="24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54988-74C7-CF4B-9E52-1F194D06FCF5}"/>
              </a:ext>
            </a:extLst>
          </p:cNvPr>
          <p:cNvSpPr>
            <a:spLocks noGrp="1"/>
          </p:cNvSpPr>
          <p:nvPr>
            <p:ph sz="quarter" idx="13"/>
          </p:nvPr>
        </p:nvSpPr>
        <p:spPr>
          <a:xfrm>
            <a:off x="1770743" y="1364342"/>
            <a:ext cx="9506856" cy="4426857"/>
          </a:xfrm>
        </p:spPr>
        <p:txBody>
          <a:bodyPr>
            <a:normAutofit/>
          </a:bodyPr>
          <a:lstStyle/>
          <a:p>
            <a:pPr marL="0" indent="0">
              <a:buNone/>
            </a:pPr>
            <a:r>
              <a:rPr lang="en-IN" sz="1800" cap="none" dirty="0">
                <a:latin typeface="Times New Roman" panose="02020603050405020304" pitchFamily="18" charset="0"/>
                <a:cs typeface="Times New Roman" panose="02020603050405020304" pitchFamily="18" charset="0"/>
              </a:rPr>
              <a:t>Here are the primary modules that are used in the project:</a:t>
            </a:r>
          </a:p>
          <a:p>
            <a:pPr marL="0" indent="0">
              <a:buNone/>
            </a:pPr>
            <a:endParaRPr lang="en-IN" sz="1800" cap="none" dirty="0">
              <a:latin typeface="Times New Roman" panose="02020603050405020304" pitchFamily="18" charset="0"/>
              <a:cs typeface="Times New Roman" panose="02020603050405020304" pitchFamily="18" charset="0"/>
            </a:endParaRPr>
          </a:p>
          <a:p>
            <a:r>
              <a:rPr lang="en-IN" sz="1800" cap="none" dirty="0">
                <a:latin typeface="Times New Roman" panose="02020603050405020304" pitchFamily="18" charset="0"/>
                <a:cs typeface="Times New Roman" panose="02020603050405020304" pitchFamily="18" charset="0"/>
              </a:rPr>
              <a:t>User authentication module</a:t>
            </a:r>
          </a:p>
          <a:p>
            <a:r>
              <a:rPr lang="en-IN" sz="1800" cap="none" dirty="0">
                <a:latin typeface="Times New Roman" panose="02020603050405020304" pitchFamily="18" charset="0"/>
                <a:cs typeface="Times New Roman" panose="02020603050405020304" pitchFamily="18" charset="0"/>
              </a:rPr>
              <a:t>Account data management module</a:t>
            </a:r>
          </a:p>
          <a:p>
            <a:r>
              <a:rPr lang="en-IN" sz="1800" cap="none" dirty="0">
                <a:latin typeface="Times New Roman" panose="02020603050405020304" pitchFamily="18" charset="0"/>
                <a:cs typeface="Times New Roman" panose="02020603050405020304" pitchFamily="18" charset="0"/>
              </a:rPr>
              <a:t>User interface (UI) module</a:t>
            </a:r>
          </a:p>
          <a:p>
            <a:r>
              <a:rPr lang="en-IN" sz="1800" cap="none" dirty="0">
                <a:latin typeface="Times New Roman" panose="02020603050405020304" pitchFamily="18" charset="0"/>
                <a:cs typeface="Times New Roman" panose="02020603050405020304" pitchFamily="18" charset="0"/>
              </a:rPr>
              <a:t>Change PIN module</a:t>
            </a:r>
          </a:p>
          <a:p>
            <a:r>
              <a:rPr lang="en-IN" sz="1800" cap="none" dirty="0">
                <a:latin typeface="Times New Roman" panose="02020603050405020304" pitchFamily="18" charset="0"/>
                <a:cs typeface="Times New Roman" panose="02020603050405020304" pitchFamily="18" charset="0"/>
              </a:rPr>
              <a:t>Transaction module</a:t>
            </a:r>
          </a:p>
          <a:p>
            <a:r>
              <a:rPr lang="en-IN" sz="1800" cap="none" dirty="0">
                <a:latin typeface="Times New Roman" panose="02020603050405020304" pitchFamily="18" charset="0"/>
                <a:cs typeface="Times New Roman" panose="02020603050405020304" pitchFamily="18" charset="0"/>
              </a:rPr>
              <a:t>Logout module</a:t>
            </a:r>
          </a:p>
          <a:p>
            <a:r>
              <a:rPr lang="en-IN" sz="1800" i="0" cap="none" dirty="0">
                <a:effectLst/>
                <a:latin typeface="Times New Roman" panose="02020603050405020304" pitchFamily="18" charset="0"/>
                <a:cs typeface="Times New Roman" panose="02020603050405020304" pitchFamily="18" charset="0"/>
              </a:rPr>
              <a:t>Voice assistant </a:t>
            </a:r>
            <a:r>
              <a:rPr lang="en-IN" sz="1800" cap="none" dirty="0">
                <a:latin typeface="Times New Roman" panose="02020603050405020304" pitchFamily="18" charset="0"/>
                <a:cs typeface="Times New Roman" panose="02020603050405020304" pitchFamily="18" charset="0"/>
              </a:rPr>
              <a:t>module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77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0A7B-49A4-B051-05AF-DC8ACBC076FC}"/>
              </a:ext>
            </a:extLst>
          </p:cNvPr>
          <p:cNvSpPr>
            <a:spLocks noGrp="1"/>
          </p:cNvSpPr>
          <p:nvPr>
            <p:ph type="title"/>
          </p:nvPr>
        </p:nvSpPr>
        <p:spPr>
          <a:xfrm>
            <a:off x="913775" y="618517"/>
            <a:ext cx="10364451"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4A14352-457D-B5C6-31E9-EB477CF9AEB1}"/>
              </a:ext>
            </a:extLst>
          </p:cNvPr>
          <p:cNvSpPr>
            <a:spLocks noGrp="1"/>
          </p:cNvSpPr>
          <p:nvPr>
            <p:ph sz="quarter" idx="13"/>
          </p:nvPr>
        </p:nvSpPr>
        <p:spPr>
          <a:xfrm>
            <a:off x="1451428" y="755677"/>
            <a:ext cx="9826171" cy="5947748"/>
          </a:xfrm>
        </p:spPr>
        <p:txBody>
          <a:bodyPr>
            <a:normAutofit/>
          </a:bodyPr>
          <a:lstStyle/>
          <a:p>
            <a:r>
              <a:rPr lang="en-US" sz="1800" b="1" cap="none" dirty="0">
                <a:latin typeface="Times New Roman" panose="02020603050405020304" pitchFamily="18" charset="0"/>
                <a:cs typeface="Times New Roman" panose="02020603050405020304" pitchFamily="18" charset="0"/>
              </a:rPr>
              <a:t>User authentication module:</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Responsible for user login and authentication.</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Verifies account numbers and pins.</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Manages the transition between the login screen and post-login operations.</a:t>
            </a:r>
          </a:p>
          <a:p>
            <a:r>
              <a:rPr lang="en-US" sz="1800" b="1" cap="none" dirty="0">
                <a:latin typeface="Times New Roman" panose="02020603050405020304" pitchFamily="18" charset="0"/>
                <a:cs typeface="Times New Roman" panose="02020603050405020304" pitchFamily="18" charset="0"/>
              </a:rPr>
              <a:t>Account data management module:</a:t>
            </a:r>
            <a:endParaRPr lang="en-US" sz="1800" cap="none"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Handles the loading and saving of account data.</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Reads and writes account information to/from a csv file.</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Updates account balances after withdrawals or pin changes.</a:t>
            </a:r>
          </a:p>
          <a:p>
            <a:r>
              <a:rPr lang="en-US" sz="1800" b="1" cap="none" dirty="0">
                <a:latin typeface="Times New Roman" panose="02020603050405020304" pitchFamily="18" charset="0"/>
                <a:cs typeface="Times New Roman" panose="02020603050405020304" pitchFamily="18" charset="0"/>
              </a:rPr>
              <a:t>User interface module:</a:t>
            </a:r>
            <a:endParaRPr lang="en-US" sz="1800" cap="none"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Manages the graphical user interface (GUI) components and their interactions.</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Contains the login panel and the post-login panel with buttons for operations.</a:t>
            </a:r>
          </a:p>
          <a:p>
            <a:pPr marL="342900" indent="-342900">
              <a:buFont typeface="+mj-lt"/>
              <a:buAutoNum type="arabicPeriod"/>
            </a:pPr>
            <a:r>
              <a:rPr lang="en-US" sz="1800" cap="none" dirty="0">
                <a:latin typeface="Times New Roman" panose="02020603050405020304" pitchFamily="18" charset="0"/>
                <a:cs typeface="Times New Roman" panose="02020603050405020304" pitchFamily="18" charset="0"/>
              </a:rPr>
              <a:t>Displays user balance and handles user inputs and interactions.</a:t>
            </a:r>
            <a:endParaRPr lang="en-IN" sz="1800" cap="none" dirty="0">
              <a:latin typeface="Times New Roman" panose="02020603050405020304" pitchFamily="18" charset="0"/>
              <a:cs typeface="Times New Roman" panose="02020603050405020304" pitchFamily="18" charset="0"/>
            </a:endParaRPr>
          </a:p>
          <a:p>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5383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714</TotalTime>
  <Words>1631</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Söhne</vt:lpstr>
      <vt:lpstr>Times New Roman</vt:lpstr>
      <vt:lpstr>Tw Cen MT</vt:lpstr>
      <vt:lpstr>Droplet</vt:lpstr>
      <vt:lpstr>ATM (Automated Teller Machine)</vt:lpstr>
      <vt:lpstr>Abstract:</vt:lpstr>
      <vt:lpstr>Introduction:</vt:lpstr>
      <vt:lpstr> </vt:lpstr>
      <vt:lpstr>Technology:</vt:lpstr>
      <vt:lpstr>Specifications:</vt:lpstr>
      <vt:lpstr>Software Requirements:</vt:lpstr>
      <vt:lpstr>Modules:</vt:lpstr>
      <vt:lpstr> </vt:lpstr>
      <vt:lpstr> </vt:lpstr>
      <vt:lpstr> </vt:lpstr>
      <vt:lpstr>Implementation:</vt:lpstr>
      <vt:lpstr> </vt:lpstr>
      <vt:lpstr>Output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Sriram Yelisetti</dc:creator>
  <cp:lastModifiedBy>G.G.S.Pradeep Reddy</cp:lastModifiedBy>
  <cp:revision>11</cp:revision>
  <dcterms:created xsi:type="dcterms:W3CDTF">2023-10-12T09:52:04Z</dcterms:created>
  <dcterms:modified xsi:type="dcterms:W3CDTF">2023-10-18T05:27:16Z</dcterms:modified>
</cp:coreProperties>
</file>