
<file path=[Content_Types].xml><?xml version="1.0" encoding="utf-8"?>
<Types xmlns="http://schemas.openxmlformats.org/package/2006/content-types">
  <Default Extension="cms" ContentType="image/unknown"/>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58" r:id="rId6"/>
    <p:sldId id="261" r:id="rId7"/>
    <p:sldId id="262" r:id="rId8"/>
    <p:sldId id="263" r:id="rId9"/>
    <p:sldId id="264" r:id="rId10"/>
    <p:sldId id="265" r:id="rId11"/>
    <p:sldId id="273" r:id="rId12"/>
    <p:sldId id="272" r:id="rId13"/>
    <p:sldId id="268" r:id="rId14"/>
    <p:sldId id="269" r:id="rId15"/>
    <p:sldId id="274" r:id="rId16"/>
    <p:sldId id="271" r:id="rId17"/>
    <p:sldId id="275" r:id="rId1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F3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1AF7FE2D-6D8A-48F5-9857-D0E8600358C0}" type="datetimeFigureOut">
              <a:rPr lang="en-IN" smtClean="0"/>
              <a:t>06-11-2023</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CEBB6FB-12DD-4C9D-AC6E-635F1B416245}" type="slidenum">
              <a:rPr lang="en-IN" smtClean="0"/>
              <a:t>‹#›</a:t>
            </a:fld>
            <a:endParaRPr lang="en-IN"/>
          </a:p>
        </p:txBody>
      </p:sp>
    </p:spTree>
    <p:extLst>
      <p:ext uri="{BB962C8B-B14F-4D97-AF65-F5344CB8AC3E}">
        <p14:creationId xmlns:p14="http://schemas.microsoft.com/office/powerpoint/2010/main" val="3803945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EBB6FB-12DD-4C9D-AC6E-635F1B416245}" type="slidenum">
              <a:rPr lang="en-IN" smtClean="0"/>
              <a:t>2</a:t>
            </a:fld>
            <a:endParaRPr lang="en-IN"/>
          </a:p>
        </p:txBody>
      </p:sp>
    </p:spTree>
    <p:extLst>
      <p:ext uri="{BB962C8B-B14F-4D97-AF65-F5344CB8AC3E}">
        <p14:creationId xmlns:p14="http://schemas.microsoft.com/office/powerpoint/2010/main" val="3152551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have selected precision as evaluation metric for certain reasons.</a:t>
            </a:r>
          </a:p>
        </p:txBody>
      </p:sp>
      <p:sp>
        <p:nvSpPr>
          <p:cNvPr id="4" name="Slide Number Placeholder 3"/>
          <p:cNvSpPr>
            <a:spLocks noGrp="1"/>
          </p:cNvSpPr>
          <p:nvPr>
            <p:ph type="sldNum" sz="quarter" idx="5"/>
          </p:nvPr>
        </p:nvSpPr>
        <p:spPr/>
        <p:txBody>
          <a:bodyPr/>
          <a:lstStyle/>
          <a:p>
            <a:fld id="{8CEBB6FB-12DD-4C9D-AC6E-635F1B416245}" type="slidenum">
              <a:rPr lang="en-IN" smtClean="0"/>
              <a:t>12</a:t>
            </a:fld>
            <a:endParaRPr lang="en-IN"/>
          </a:p>
        </p:txBody>
      </p:sp>
    </p:spTree>
    <p:extLst>
      <p:ext uri="{BB962C8B-B14F-4D97-AF65-F5344CB8AC3E}">
        <p14:creationId xmlns:p14="http://schemas.microsoft.com/office/powerpoint/2010/main" val="2717265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EBB6FB-12DD-4C9D-AC6E-635F1B416245}" type="slidenum">
              <a:rPr lang="en-IN" smtClean="0"/>
              <a:t>13</a:t>
            </a:fld>
            <a:endParaRPr lang="en-IN"/>
          </a:p>
        </p:txBody>
      </p:sp>
    </p:spTree>
    <p:extLst>
      <p:ext uri="{BB962C8B-B14F-4D97-AF65-F5344CB8AC3E}">
        <p14:creationId xmlns:p14="http://schemas.microsoft.com/office/powerpoint/2010/main" val="3821592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ROC Curve represents Area under curve, higher the area under curve, better is the model performance.</a:t>
            </a:r>
          </a:p>
        </p:txBody>
      </p:sp>
      <p:sp>
        <p:nvSpPr>
          <p:cNvPr id="4" name="Slide Number Placeholder 3"/>
          <p:cNvSpPr>
            <a:spLocks noGrp="1"/>
          </p:cNvSpPr>
          <p:nvPr>
            <p:ph type="sldNum" sz="quarter" idx="5"/>
          </p:nvPr>
        </p:nvSpPr>
        <p:spPr/>
        <p:txBody>
          <a:bodyPr/>
          <a:lstStyle/>
          <a:p>
            <a:fld id="{8CEBB6FB-12DD-4C9D-AC6E-635F1B416245}" type="slidenum">
              <a:rPr lang="en-IN" smtClean="0"/>
              <a:t>14</a:t>
            </a:fld>
            <a:endParaRPr lang="en-IN"/>
          </a:p>
        </p:txBody>
      </p:sp>
    </p:spTree>
    <p:extLst>
      <p:ext uri="{BB962C8B-B14F-4D97-AF65-F5344CB8AC3E}">
        <p14:creationId xmlns:p14="http://schemas.microsoft.com/office/powerpoint/2010/main" val="3007189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suggest Random Forest Classifier as the best model, followed by AdaBoost.</a:t>
            </a:r>
          </a:p>
        </p:txBody>
      </p:sp>
      <p:sp>
        <p:nvSpPr>
          <p:cNvPr id="4" name="Slide Number Placeholder 3"/>
          <p:cNvSpPr>
            <a:spLocks noGrp="1"/>
          </p:cNvSpPr>
          <p:nvPr>
            <p:ph type="sldNum" sz="quarter" idx="5"/>
          </p:nvPr>
        </p:nvSpPr>
        <p:spPr/>
        <p:txBody>
          <a:bodyPr/>
          <a:lstStyle/>
          <a:p>
            <a:fld id="{8CEBB6FB-12DD-4C9D-AC6E-635F1B416245}" type="slidenum">
              <a:rPr lang="en-IN" smtClean="0"/>
              <a:t>15</a:t>
            </a:fld>
            <a:endParaRPr lang="en-IN"/>
          </a:p>
        </p:txBody>
      </p:sp>
    </p:spTree>
    <p:extLst>
      <p:ext uri="{BB962C8B-B14F-4D97-AF65-F5344CB8AC3E}">
        <p14:creationId xmlns:p14="http://schemas.microsoft.com/office/powerpoint/2010/main" val="3663005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Finally We can conclude our project with looking into the most influencing indicators of diabetes.</a:t>
            </a:r>
          </a:p>
        </p:txBody>
      </p:sp>
      <p:sp>
        <p:nvSpPr>
          <p:cNvPr id="4" name="Slide Number Placeholder 3"/>
          <p:cNvSpPr>
            <a:spLocks noGrp="1"/>
          </p:cNvSpPr>
          <p:nvPr>
            <p:ph type="sldNum" sz="quarter" idx="5"/>
          </p:nvPr>
        </p:nvSpPr>
        <p:spPr/>
        <p:txBody>
          <a:bodyPr/>
          <a:lstStyle/>
          <a:p>
            <a:fld id="{8CEBB6FB-12DD-4C9D-AC6E-635F1B416245}" type="slidenum">
              <a:rPr lang="en-IN" smtClean="0"/>
              <a:t>16</a:t>
            </a:fld>
            <a:endParaRPr lang="en-IN"/>
          </a:p>
        </p:txBody>
      </p:sp>
    </p:spTree>
    <p:extLst>
      <p:ext uri="{BB962C8B-B14F-4D97-AF65-F5344CB8AC3E}">
        <p14:creationId xmlns:p14="http://schemas.microsoft.com/office/powerpoint/2010/main" val="838488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solidFill>
                  <a:srgbClr val="FF0000"/>
                </a:solidFill>
                <a:latin typeface="Comic Sans MS" panose="030F0702030302020204" pitchFamily="66" charset="0"/>
              </a:rPr>
              <a:t>GenHlth,</a:t>
            </a:r>
            <a:r>
              <a:rPr lang="en-IN" sz="1200" dirty="0">
                <a:latin typeface="Comic Sans MS" panose="030F0702030302020204" pitchFamily="66" charset="0"/>
              </a:rPr>
              <a:t> </a:t>
            </a:r>
            <a:r>
              <a:rPr lang="en-IN" sz="1200" dirty="0">
                <a:solidFill>
                  <a:srgbClr val="FF0000"/>
                </a:solidFill>
                <a:latin typeface="Comic Sans MS" panose="030F0702030302020204" pitchFamily="66" charset="0"/>
              </a:rPr>
              <a:t>MentHlth, PhysHlth, Age, Education,  Income are the numerical features. Others are Binary. The target variable is Diabetes_012.</a:t>
            </a:r>
            <a:endParaRPr lang="en-IN" dirty="0"/>
          </a:p>
        </p:txBody>
      </p:sp>
      <p:sp>
        <p:nvSpPr>
          <p:cNvPr id="4" name="Slide Number Placeholder 3"/>
          <p:cNvSpPr>
            <a:spLocks noGrp="1"/>
          </p:cNvSpPr>
          <p:nvPr>
            <p:ph type="sldNum" sz="quarter" idx="5"/>
          </p:nvPr>
        </p:nvSpPr>
        <p:spPr/>
        <p:txBody>
          <a:bodyPr/>
          <a:lstStyle/>
          <a:p>
            <a:fld id="{8CEBB6FB-12DD-4C9D-AC6E-635F1B416245}" type="slidenum">
              <a:rPr lang="en-IN" smtClean="0"/>
              <a:t>4</a:t>
            </a:fld>
            <a:endParaRPr lang="en-IN"/>
          </a:p>
        </p:txBody>
      </p:sp>
    </p:spTree>
    <p:extLst>
      <p:ext uri="{BB962C8B-B14F-4D97-AF65-F5344CB8AC3E}">
        <p14:creationId xmlns:p14="http://schemas.microsoft.com/office/powerpoint/2010/main" val="754878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the basic flow of our project.</a:t>
            </a:r>
          </a:p>
        </p:txBody>
      </p:sp>
      <p:sp>
        <p:nvSpPr>
          <p:cNvPr id="4" name="Slide Number Placeholder 3"/>
          <p:cNvSpPr>
            <a:spLocks noGrp="1"/>
          </p:cNvSpPr>
          <p:nvPr>
            <p:ph type="sldNum" sz="quarter" idx="5"/>
          </p:nvPr>
        </p:nvSpPr>
        <p:spPr/>
        <p:txBody>
          <a:bodyPr/>
          <a:lstStyle/>
          <a:p>
            <a:fld id="{8CEBB6FB-12DD-4C9D-AC6E-635F1B416245}" type="slidenum">
              <a:rPr lang="en-IN" smtClean="0"/>
              <a:t>5</a:t>
            </a:fld>
            <a:endParaRPr lang="en-IN"/>
          </a:p>
        </p:txBody>
      </p:sp>
    </p:spTree>
    <p:extLst>
      <p:ext uri="{BB962C8B-B14F-4D97-AF65-F5344CB8AC3E}">
        <p14:creationId xmlns:p14="http://schemas.microsoft.com/office/powerpoint/2010/main" val="2798442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These are the steps we have performed during Data Preprocessing/Data cleaning.</a:t>
            </a:r>
          </a:p>
        </p:txBody>
      </p:sp>
      <p:sp>
        <p:nvSpPr>
          <p:cNvPr id="4" name="Slide Number Placeholder 3"/>
          <p:cNvSpPr>
            <a:spLocks noGrp="1"/>
          </p:cNvSpPr>
          <p:nvPr>
            <p:ph type="sldNum" sz="quarter" idx="5"/>
          </p:nvPr>
        </p:nvSpPr>
        <p:spPr/>
        <p:txBody>
          <a:bodyPr/>
          <a:lstStyle/>
          <a:p>
            <a:fld id="{8CEBB6FB-12DD-4C9D-AC6E-635F1B416245}" type="slidenum">
              <a:rPr lang="en-IN" smtClean="0"/>
              <a:t>6</a:t>
            </a:fld>
            <a:endParaRPr lang="en-IN"/>
          </a:p>
        </p:txBody>
      </p:sp>
    </p:spTree>
    <p:extLst>
      <p:ext uri="{BB962C8B-B14F-4D97-AF65-F5344CB8AC3E}">
        <p14:creationId xmlns:p14="http://schemas.microsoft.com/office/powerpoint/2010/main" val="579981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As the data is imbalanced, we performed under sampling on majority class which is non-diabetic.</a:t>
            </a:r>
          </a:p>
          <a:p>
            <a:r>
              <a:rPr lang="en-IN" dirty="0"/>
              <a:t> </a:t>
            </a:r>
          </a:p>
        </p:txBody>
      </p:sp>
      <p:sp>
        <p:nvSpPr>
          <p:cNvPr id="4" name="Slide Number Placeholder 3"/>
          <p:cNvSpPr>
            <a:spLocks noGrp="1"/>
          </p:cNvSpPr>
          <p:nvPr>
            <p:ph type="sldNum" sz="quarter" idx="5"/>
          </p:nvPr>
        </p:nvSpPr>
        <p:spPr/>
        <p:txBody>
          <a:bodyPr/>
          <a:lstStyle/>
          <a:p>
            <a:fld id="{8CEBB6FB-12DD-4C9D-AC6E-635F1B416245}" type="slidenum">
              <a:rPr lang="en-IN" smtClean="0"/>
              <a:t>7</a:t>
            </a:fld>
            <a:endParaRPr lang="en-IN"/>
          </a:p>
        </p:txBody>
      </p:sp>
    </p:spTree>
    <p:extLst>
      <p:ext uri="{BB962C8B-B14F-4D97-AF65-F5344CB8AC3E}">
        <p14:creationId xmlns:p14="http://schemas.microsoft.com/office/powerpoint/2010/main" val="358768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the correlation of different variables or features (lifestyle factors and activities of population considered in data set) with the target variable</a:t>
            </a:r>
          </a:p>
        </p:txBody>
      </p:sp>
      <p:sp>
        <p:nvSpPr>
          <p:cNvPr id="4" name="Slide Number Placeholder 3"/>
          <p:cNvSpPr>
            <a:spLocks noGrp="1"/>
          </p:cNvSpPr>
          <p:nvPr>
            <p:ph type="sldNum" sz="quarter" idx="5"/>
          </p:nvPr>
        </p:nvSpPr>
        <p:spPr/>
        <p:txBody>
          <a:bodyPr/>
          <a:lstStyle/>
          <a:p>
            <a:fld id="{8CEBB6FB-12DD-4C9D-AC6E-635F1B416245}" type="slidenum">
              <a:rPr lang="en-IN" smtClean="0"/>
              <a:t>8</a:t>
            </a:fld>
            <a:endParaRPr lang="en-IN"/>
          </a:p>
        </p:txBody>
      </p:sp>
    </p:spTree>
    <p:extLst>
      <p:ext uri="{BB962C8B-B14F-4D97-AF65-F5344CB8AC3E}">
        <p14:creationId xmlns:p14="http://schemas.microsoft.com/office/powerpoint/2010/main" val="1333934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Data analysis for few features like high BP, smoking, physical activity and fruits ( for basic understanding of feature’s relation with  diabetes classes)</a:t>
            </a:r>
          </a:p>
        </p:txBody>
      </p:sp>
      <p:sp>
        <p:nvSpPr>
          <p:cNvPr id="4" name="Slide Number Placeholder 3"/>
          <p:cNvSpPr>
            <a:spLocks noGrp="1"/>
          </p:cNvSpPr>
          <p:nvPr>
            <p:ph type="sldNum" sz="quarter" idx="5"/>
          </p:nvPr>
        </p:nvSpPr>
        <p:spPr/>
        <p:txBody>
          <a:bodyPr/>
          <a:lstStyle/>
          <a:p>
            <a:fld id="{8CEBB6FB-12DD-4C9D-AC6E-635F1B416245}" type="slidenum">
              <a:rPr lang="en-IN" smtClean="0"/>
              <a:t>9</a:t>
            </a:fld>
            <a:endParaRPr lang="en-IN"/>
          </a:p>
        </p:txBody>
      </p:sp>
    </p:spTree>
    <p:extLst>
      <p:ext uri="{BB962C8B-B14F-4D97-AF65-F5344CB8AC3E}">
        <p14:creationId xmlns:p14="http://schemas.microsoft.com/office/powerpoint/2010/main" val="4275628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Models that are evaluated in our project for classification</a:t>
            </a:r>
          </a:p>
        </p:txBody>
      </p:sp>
      <p:sp>
        <p:nvSpPr>
          <p:cNvPr id="4" name="Slide Number Placeholder 3"/>
          <p:cNvSpPr>
            <a:spLocks noGrp="1"/>
          </p:cNvSpPr>
          <p:nvPr>
            <p:ph type="sldNum" sz="quarter" idx="5"/>
          </p:nvPr>
        </p:nvSpPr>
        <p:spPr/>
        <p:txBody>
          <a:bodyPr/>
          <a:lstStyle/>
          <a:p>
            <a:fld id="{8CEBB6FB-12DD-4C9D-AC6E-635F1B416245}" type="slidenum">
              <a:rPr lang="en-IN" smtClean="0"/>
              <a:t>10</a:t>
            </a:fld>
            <a:endParaRPr lang="en-IN"/>
          </a:p>
        </p:txBody>
      </p:sp>
    </p:spTree>
    <p:extLst>
      <p:ext uri="{BB962C8B-B14F-4D97-AF65-F5344CB8AC3E}">
        <p14:creationId xmlns:p14="http://schemas.microsoft.com/office/powerpoint/2010/main" val="3318273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Precision comparison of four models we used and we also used both randomized and grid search for every model.</a:t>
            </a:r>
          </a:p>
        </p:txBody>
      </p:sp>
      <p:sp>
        <p:nvSpPr>
          <p:cNvPr id="4" name="Slide Number Placeholder 3"/>
          <p:cNvSpPr>
            <a:spLocks noGrp="1"/>
          </p:cNvSpPr>
          <p:nvPr>
            <p:ph type="sldNum" sz="quarter" idx="5"/>
          </p:nvPr>
        </p:nvSpPr>
        <p:spPr/>
        <p:txBody>
          <a:bodyPr/>
          <a:lstStyle/>
          <a:p>
            <a:fld id="{8CEBB6FB-12DD-4C9D-AC6E-635F1B416245}" type="slidenum">
              <a:rPr lang="en-IN" smtClean="0"/>
              <a:t>11</a:t>
            </a:fld>
            <a:endParaRPr lang="en-IN"/>
          </a:p>
        </p:txBody>
      </p:sp>
    </p:spTree>
    <p:extLst>
      <p:ext uri="{BB962C8B-B14F-4D97-AF65-F5344CB8AC3E}">
        <p14:creationId xmlns:p14="http://schemas.microsoft.com/office/powerpoint/2010/main" val="4287622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766A-FC4E-5EA8-E3D7-350A6DB884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959EA3-D40C-65B0-8E95-CBDB86D9BC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6C7346-EC3E-1E26-07BE-038EE15B2F39}"/>
              </a:ext>
            </a:extLst>
          </p:cNvPr>
          <p:cNvSpPr>
            <a:spLocks noGrp="1"/>
          </p:cNvSpPr>
          <p:nvPr>
            <p:ph type="dt" sz="half" idx="10"/>
          </p:nvPr>
        </p:nvSpPr>
        <p:spPr/>
        <p:txBody>
          <a:bodyPr/>
          <a:lstStyle/>
          <a:p>
            <a:fld id="{9942A4B8-C5CD-426F-9E13-DE33D720BD67}" type="datetimeFigureOut">
              <a:rPr lang="en-IN" smtClean="0"/>
              <a:t>06-11-2023</a:t>
            </a:fld>
            <a:endParaRPr lang="en-IN"/>
          </a:p>
        </p:txBody>
      </p:sp>
      <p:sp>
        <p:nvSpPr>
          <p:cNvPr id="5" name="Footer Placeholder 4">
            <a:extLst>
              <a:ext uri="{FF2B5EF4-FFF2-40B4-BE49-F238E27FC236}">
                <a16:creationId xmlns:a16="http://schemas.microsoft.com/office/drawing/2014/main" id="{7A9526EA-1A4A-5200-F07E-001883E81C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B670B1-7AB4-E42D-0C24-3858468842C3}"/>
              </a:ext>
            </a:extLst>
          </p:cNvPr>
          <p:cNvSpPr>
            <a:spLocks noGrp="1"/>
          </p:cNvSpPr>
          <p:nvPr>
            <p:ph type="sldNum" sz="quarter" idx="12"/>
          </p:nvPr>
        </p:nvSpPr>
        <p:spPr/>
        <p:txBody>
          <a:bodyPr/>
          <a:lstStyle/>
          <a:p>
            <a:fld id="{3FA5E046-3146-4509-9EF9-8AEDF72BD2A9}" type="slidenum">
              <a:rPr lang="en-IN" smtClean="0"/>
              <a:t>‹#›</a:t>
            </a:fld>
            <a:endParaRPr lang="en-IN"/>
          </a:p>
        </p:txBody>
      </p:sp>
    </p:spTree>
    <p:extLst>
      <p:ext uri="{BB962C8B-B14F-4D97-AF65-F5344CB8AC3E}">
        <p14:creationId xmlns:p14="http://schemas.microsoft.com/office/powerpoint/2010/main" val="259039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86486-1544-E57B-AE7A-5E3C0A7369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C1479A-0752-C7E8-F89F-26356BA68C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C2361B-1D8B-B39C-E420-48C6A5032806}"/>
              </a:ext>
            </a:extLst>
          </p:cNvPr>
          <p:cNvSpPr>
            <a:spLocks noGrp="1"/>
          </p:cNvSpPr>
          <p:nvPr>
            <p:ph type="dt" sz="half" idx="10"/>
          </p:nvPr>
        </p:nvSpPr>
        <p:spPr/>
        <p:txBody>
          <a:bodyPr/>
          <a:lstStyle/>
          <a:p>
            <a:fld id="{9942A4B8-C5CD-426F-9E13-DE33D720BD67}" type="datetimeFigureOut">
              <a:rPr lang="en-IN" smtClean="0"/>
              <a:t>06-11-2023</a:t>
            </a:fld>
            <a:endParaRPr lang="en-IN"/>
          </a:p>
        </p:txBody>
      </p:sp>
      <p:sp>
        <p:nvSpPr>
          <p:cNvPr id="5" name="Footer Placeholder 4">
            <a:extLst>
              <a:ext uri="{FF2B5EF4-FFF2-40B4-BE49-F238E27FC236}">
                <a16:creationId xmlns:a16="http://schemas.microsoft.com/office/drawing/2014/main" id="{F7D0847C-AAA9-F992-EEC0-B9F3E74E7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7FEA20-6725-344C-7C2B-774E7B36262F}"/>
              </a:ext>
            </a:extLst>
          </p:cNvPr>
          <p:cNvSpPr>
            <a:spLocks noGrp="1"/>
          </p:cNvSpPr>
          <p:nvPr>
            <p:ph type="sldNum" sz="quarter" idx="12"/>
          </p:nvPr>
        </p:nvSpPr>
        <p:spPr/>
        <p:txBody>
          <a:bodyPr/>
          <a:lstStyle/>
          <a:p>
            <a:fld id="{3FA5E046-3146-4509-9EF9-8AEDF72BD2A9}" type="slidenum">
              <a:rPr lang="en-IN" smtClean="0"/>
              <a:t>‹#›</a:t>
            </a:fld>
            <a:endParaRPr lang="en-IN"/>
          </a:p>
        </p:txBody>
      </p:sp>
    </p:spTree>
    <p:extLst>
      <p:ext uri="{BB962C8B-B14F-4D97-AF65-F5344CB8AC3E}">
        <p14:creationId xmlns:p14="http://schemas.microsoft.com/office/powerpoint/2010/main" val="89391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2CABA4-5ED3-84E1-FDD9-EC481A958D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10FA8F-8616-C994-BF88-0DCFB43498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7A3F1C-75EB-9BDD-7E95-45543766C70E}"/>
              </a:ext>
            </a:extLst>
          </p:cNvPr>
          <p:cNvSpPr>
            <a:spLocks noGrp="1"/>
          </p:cNvSpPr>
          <p:nvPr>
            <p:ph type="dt" sz="half" idx="10"/>
          </p:nvPr>
        </p:nvSpPr>
        <p:spPr/>
        <p:txBody>
          <a:bodyPr/>
          <a:lstStyle/>
          <a:p>
            <a:fld id="{9942A4B8-C5CD-426F-9E13-DE33D720BD67}" type="datetimeFigureOut">
              <a:rPr lang="en-IN" smtClean="0"/>
              <a:t>06-11-2023</a:t>
            </a:fld>
            <a:endParaRPr lang="en-IN"/>
          </a:p>
        </p:txBody>
      </p:sp>
      <p:sp>
        <p:nvSpPr>
          <p:cNvPr id="5" name="Footer Placeholder 4">
            <a:extLst>
              <a:ext uri="{FF2B5EF4-FFF2-40B4-BE49-F238E27FC236}">
                <a16:creationId xmlns:a16="http://schemas.microsoft.com/office/drawing/2014/main" id="{75446F4D-4B09-8AFF-D61D-93D537F3F5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DC4419-A9E5-7820-3A35-85F55F0BBA5E}"/>
              </a:ext>
            </a:extLst>
          </p:cNvPr>
          <p:cNvSpPr>
            <a:spLocks noGrp="1"/>
          </p:cNvSpPr>
          <p:nvPr>
            <p:ph type="sldNum" sz="quarter" idx="12"/>
          </p:nvPr>
        </p:nvSpPr>
        <p:spPr/>
        <p:txBody>
          <a:bodyPr/>
          <a:lstStyle/>
          <a:p>
            <a:fld id="{3FA5E046-3146-4509-9EF9-8AEDF72BD2A9}" type="slidenum">
              <a:rPr lang="en-IN" smtClean="0"/>
              <a:t>‹#›</a:t>
            </a:fld>
            <a:endParaRPr lang="en-IN"/>
          </a:p>
        </p:txBody>
      </p:sp>
    </p:spTree>
    <p:extLst>
      <p:ext uri="{BB962C8B-B14F-4D97-AF65-F5344CB8AC3E}">
        <p14:creationId xmlns:p14="http://schemas.microsoft.com/office/powerpoint/2010/main" val="335114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000F-74D5-C72F-5065-270DC10499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ADFD65-1710-BF80-2F03-A47BBE07BA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1B7A08-9FA7-CCF4-7CAA-B71D110CE03D}"/>
              </a:ext>
            </a:extLst>
          </p:cNvPr>
          <p:cNvSpPr>
            <a:spLocks noGrp="1"/>
          </p:cNvSpPr>
          <p:nvPr>
            <p:ph type="dt" sz="half" idx="10"/>
          </p:nvPr>
        </p:nvSpPr>
        <p:spPr/>
        <p:txBody>
          <a:bodyPr/>
          <a:lstStyle/>
          <a:p>
            <a:fld id="{9942A4B8-C5CD-426F-9E13-DE33D720BD67}" type="datetimeFigureOut">
              <a:rPr lang="en-IN" smtClean="0"/>
              <a:t>06-11-2023</a:t>
            </a:fld>
            <a:endParaRPr lang="en-IN"/>
          </a:p>
        </p:txBody>
      </p:sp>
      <p:sp>
        <p:nvSpPr>
          <p:cNvPr id="5" name="Footer Placeholder 4">
            <a:extLst>
              <a:ext uri="{FF2B5EF4-FFF2-40B4-BE49-F238E27FC236}">
                <a16:creationId xmlns:a16="http://schemas.microsoft.com/office/drawing/2014/main" id="{88E1B8D7-ADDC-B8B0-9658-0009951A43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4457B-F90C-25CC-8EE0-8142EAFA7C1C}"/>
              </a:ext>
            </a:extLst>
          </p:cNvPr>
          <p:cNvSpPr>
            <a:spLocks noGrp="1"/>
          </p:cNvSpPr>
          <p:nvPr>
            <p:ph type="sldNum" sz="quarter" idx="12"/>
          </p:nvPr>
        </p:nvSpPr>
        <p:spPr/>
        <p:txBody>
          <a:bodyPr/>
          <a:lstStyle/>
          <a:p>
            <a:fld id="{3FA5E046-3146-4509-9EF9-8AEDF72BD2A9}" type="slidenum">
              <a:rPr lang="en-IN" smtClean="0"/>
              <a:t>‹#›</a:t>
            </a:fld>
            <a:endParaRPr lang="en-IN"/>
          </a:p>
        </p:txBody>
      </p:sp>
    </p:spTree>
    <p:extLst>
      <p:ext uri="{BB962C8B-B14F-4D97-AF65-F5344CB8AC3E}">
        <p14:creationId xmlns:p14="http://schemas.microsoft.com/office/powerpoint/2010/main" val="226775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D99B-604E-F5A1-EED3-6B63FB437A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C0EFE4-E26E-0428-8165-648BC96C2C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FBCC7-596B-6787-8328-749217FF8B79}"/>
              </a:ext>
            </a:extLst>
          </p:cNvPr>
          <p:cNvSpPr>
            <a:spLocks noGrp="1"/>
          </p:cNvSpPr>
          <p:nvPr>
            <p:ph type="dt" sz="half" idx="10"/>
          </p:nvPr>
        </p:nvSpPr>
        <p:spPr/>
        <p:txBody>
          <a:bodyPr/>
          <a:lstStyle/>
          <a:p>
            <a:fld id="{9942A4B8-C5CD-426F-9E13-DE33D720BD67}" type="datetimeFigureOut">
              <a:rPr lang="en-IN" smtClean="0"/>
              <a:t>06-11-2023</a:t>
            </a:fld>
            <a:endParaRPr lang="en-IN"/>
          </a:p>
        </p:txBody>
      </p:sp>
      <p:sp>
        <p:nvSpPr>
          <p:cNvPr id="5" name="Footer Placeholder 4">
            <a:extLst>
              <a:ext uri="{FF2B5EF4-FFF2-40B4-BE49-F238E27FC236}">
                <a16:creationId xmlns:a16="http://schemas.microsoft.com/office/drawing/2014/main" id="{5FEA6C6C-CBBD-644A-3582-2261341328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9C0C5E-B1F3-6DAE-6591-7A95F508FC5F}"/>
              </a:ext>
            </a:extLst>
          </p:cNvPr>
          <p:cNvSpPr>
            <a:spLocks noGrp="1"/>
          </p:cNvSpPr>
          <p:nvPr>
            <p:ph type="sldNum" sz="quarter" idx="12"/>
          </p:nvPr>
        </p:nvSpPr>
        <p:spPr/>
        <p:txBody>
          <a:bodyPr/>
          <a:lstStyle/>
          <a:p>
            <a:fld id="{3FA5E046-3146-4509-9EF9-8AEDF72BD2A9}" type="slidenum">
              <a:rPr lang="en-IN" smtClean="0"/>
              <a:t>‹#›</a:t>
            </a:fld>
            <a:endParaRPr lang="en-IN"/>
          </a:p>
        </p:txBody>
      </p:sp>
    </p:spTree>
    <p:extLst>
      <p:ext uri="{BB962C8B-B14F-4D97-AF65-F5344CB8AC3E}">
        <p14:creationId xmlns:p14="http://schemas.microsoft.com/office/powerpoint/2010/main" val="128986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1A49-0CF5-7151-F0B5-BF165669CC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CCF4C3-AEEE-9B26-1E13-901BF985AD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218B04-3D56-E818-8022-FF38F13F2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B3436C-B170-C13A-8CBF-5C667ADF43A6}"/>
              </a:ext>
            </a:extLst>
          </p:cNvPr>
          <p:cNvSpPr>
            <a:spLocks noGrp="1"/>
          </p:cNvSpPr>
          <p:nvPr>
            <p:ph type="dt" sz="half" idx="10"/>
          </p:nvPr>
        </p:nvSpPr>
        <p:spPr/>
        <p:txBody>
          <a:bodyPr/>
          <a:lstStyle/>
          <a:p>
            <a:fld id="{9942A4B8-C5CD-426F-9E13-DE33D720BD67}" type="datetimeFigureOut">
              <a:rPr lang="en-IN" smtClean="0"/>
              <a:t>06-11-2023</a:t>
            </a:fld>
            <a:endParaRPr lang="en-IN"/>
          </a:p>
        </p:txBody>
      </p:sp>
      <p:sp>
        <p:nvSpPr>
          <p:cNvPr id="6" name="Footer Placeholder 5">
            <a:extLst>
              <a:ext uri="{FF2B5EF4-FFF2-40B4-BE49-F238E27FC236}">
                <a16:creationId xmlns:a16="http://schemas.microsoft.com/office/drawing/2014/main" id="{9AC410A0-990F-DC9C-90D2-72D10F5281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38096A-89C7-44FA-8E8B-DBCDF887E6FE}"/>
              </a:ext>
            </a:extLst>
          </p:cNvPr>
          <p:cNvSpPr>
            <a:spLocks noGrp="1"/>
          </p:cNvSpPr>
          <p:nvPr>
            <p:ph type="sldNum" sz="quarter" idx="12"/>
          </p:nvPr>
        </p:nvSpPr>
        <p:spPr/>
        <p:txBody>
          <a:bodyPr/>
          <a:lstStyle/>
          <a:p>
            <a:fld id="{3FA5E046-3146-4509-9EF9-8AEDF72BD2A9}" type="slidenum">
              <a:rPr lang="en-IN" smtClean="0"/>
              <a:t>‹#›</a:t>
            </a:fld>
            <a:endParaRPr lang="en-IN"/>
          </a:p>
        </p:txBody>
      </p:sp>
    </p:spTree>
    <p:extLst>
      <p:ext uri="{BB962C8B-B14F-4D97-AF65-F5344CB8AC3E}">
        <p14:creationId xmlns:p14="http://schemas.microsoft.com/office/powerpoint/2010/main" val="3426025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2EBC8-710B-6D73-1F42-B98DC1D0C1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914F7B-DF10-A19B-C9E8-9A834A5BF7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B1A4F6-23F9-19DB-BFDC-213A3D25E7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3746CE-F0C7-5FB7-6EF9-5283BBEAC7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FB9879-57D8-3617-064B-856F699B1C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91FA23-FD98-4D73-62D5-D626249B3B0B}"/>
              </a:ext>
            </a:extLst>
          </p:cNvPr>
          <p:cNvSpPr>
            <a:spLocks noGrp="1"/>
          </p:cNvSpPr>
          <p:nvPr>
            <p:ph type="dt" sz="half" idx="10"/>
          </p:nvPr>
        </p:nvSpPr>
        <p:spPr/>
        <p:txBody>
          <a:bodyPr/>
          <a:lstStyle/>
          <a:p>
            <a:fld id="{9942A4B8-C5CD-426F-9E13-DE33D720BD67}" type="datetimeFigureOut">
              <a:rPr lang="en-IN" smtClean="0"/>
              <a:t>06-11-2023</a:t>
            </a:fld>
            <a:endParaRPr lang="en-IN"/>
          </a:p>
        </p:txBody>
      </p:sp>
      <p:sp>
        <p:nvSpPr>
          <p:cNvPr id="8" name="Footer Placeholder 7">
            <a:extLst>
              <a:ext uri="{FF2B5EF4-FFF2-40B4-BE49-F238E27FC236}">
                <a16:creationId xmlns:a16="http://schemas.microsoft.com/office/drawing/2014/main" id="{B5814B0F-0A96-2624-6D4D-FD24E080A1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F0F15A-0B5D-DC5C-68D5-F6157ED9702A}"/>
              </a:ext>
            </a:extLst>
          </p:cNvPr>
          <p:cNvSpPr>
            <a:spLocks noGrp="1"/>
          </p:cNvSpPr>
          <p:nvPr>
            <p:ph type="sldNum" sz="quarter" idx="12"/>
          </p:nvPr>
        </p:nvSpPr>
        <p:spPr/>
        <p:txBody>
          <a:bodyPr/>
          <a:lstStyle/>
          <a:p>
            <a:fld id="{3FA5E046-3146-4509-9EF9-8AEDF72BD2A9}" type="slidenum">
              <a:rPr lang="en-IN" smtClean="0"/>
              <a:t>‹#›</a:t>
            </a:fld>
            <a:endParaRPr lang="en-IN"/>
          </a:p>
        </p:txBody>
      </p:sp>
    </p:spTree>
    <p:extLst>
      <p:ext uri="{BB962C8B-B14F-4D97-AF65-F5344CB8AC3E}">
        <p14:creationId xmlns:p14="http://schemas.microsoft.com/office/powerpoint/2010/main" val="166361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BA68-6194-54FA-4DFA-3E768B216E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7B5B53-CFD9-B758-77ED-141609C82FFF}"/>
              </a:ext>
            </a:extLst>
          </p:cNvPr>
          <p:cNvSpPr>
            <a:spLocks noGrp="1"/>
          </p:cNvSpPr>
          <p:nvPr>
            <p:ph type="dt" sz="half" idx="10"/>
          </p:nvPr>
        </p:nvSpPr>
        <p:spPr/>
        <p:txBody>
          <a:bodyPr/>
          <a:lstStyle/>
          <a:p>
            <a:fld id="{9942A4B8-C5CD-426F-9E13-DE33D720BD67}" type="datetimeFigureOut">
              <a:rPr lang="en-IN" smtClean="0"/>
              <a:t>06-11-2023</a:t>
            </a:fld>
            <a:endParaRPr lang="en-IN"/>
          </a:p>
        </p:txBody>
      </p:sp>
      <p:sp>
        <p:nvSpPr>
          <p:cNvPr id="4" name="Footer Placeholder 3">
            <a:extLst>
              <a:ext uri="{FF2B5EF4-FFF2-40B4-BE49-F238E27FC236}">
                <a16:creationId xmlns:a16="http://schemas.microsoft.com/office/drawing/2014/main" id="{36F7F0E5-F0C2-5DE6-B401-06297ED6E9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62E45B-0A6F-A6F5-FB0B-4AB5206DAB84}"/>
              </a:ext>
            </a:extLst>
          </p:cNvPr>
          <p:cNvSpPr>
            <a:spLocks noGrp="1"/>
          </p:cNvSpPr>
          <p:nvPr>
            <p:ph type="sldNum" sz="quarter" idx="12"/>
          </p:nvPr>
        </p:nvSpPr>
        <p:spPr/>
        <p:txBody>
          <a:bodyPr/>
          <a:lstStyle/>
          <a:p>
            <a:fld id="{3FA5E046-3146-4509-9EF9-8AEDF72BD2A9}" type="slidenum">
              <a:rPr lang="en-IN" smtClean="0"/>
              <a:t>‹#›</a:t>
            </a:fld>
            <a:endParaRPr lang="en-IN"/>
          </a:p>
        </p:txBody>
      </p:sp>
    </p:spTree>
    <p:extLst>
      <p:ext uri="{BB962C8B-B14F-4D97-AF65-F5344CB8AC3E}">
        <p14:creationId xmlns:p14="http://schemas.microsoft.com/office/powerpoint/2010/main" val="452068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FB3F55-3F27-721E-328C-EC942297CC8B}"/>
              </a:ext>
            </a:extLst>
          </p:cNvPr>
          <p:cNvSpPr>
            <a:spLocks noGrp="1"/>
          </p:cNvSpPr>
          <p:nvPr>
            <p:ph type="dt" sz="half" idx="10"/>
          </p:nvPr>
        </p:nvSpPr>
        <p:spPr/>
        <p:txBody>
          <a:bodyPr/>
          <a:lstStyle/>
          <a:p>
            <a:fld id="{9942A4B8-C5CD-426F-9E13-DE33D720BD67}" type="datetimeFigureOut">
              <a:rPr lang="en-IN" smtClean="0"/>
              <a:t>06-11-2023</a:t>
            </a:fld>
            <a:endParaRPr lang="en-IN"/>
          </a:p>
        </p:txBody>
      </p:sp>
      <p:sp>
        <p:nvSpPr>
          <p:cNvPr id="3" name="Footer Placeholder 2">
            <a:extLst>
              <a:ext uri="{FF2B5EF4-FFF2-40B4-BE49-F238E27FC236}">
                <a16:creationId xmlns:a16="http://schemas.microsoft.com/office/drawing/2014/main" id="{3A0D73CC-9B09-6426-2A47-16A27627D7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3B7762-E3D2-622E-5B3C-00C1A9F8087F}"/>
              </a:ext>
            </a:extLst>
          </p:cNvPr>
          <p:cNvSpPr>
            <a:spLocks noGrp="1"/>
          </p:cNvSpPr>
          <p:nvPr>
            <p:ph type="sldNum" sz="quarter" idx="12"/>
          </p:nvPr>
        </p:nvSpPr>
        <p:spPr/>
        <p:txBody>
          <a:bodyPr/>
          <a:lstStyle/>
          <a:p>
            <a:fld id="{3FA5E046-3146-4509-9EF9-8AEDF72BD2A9}" type="slidenum">
              <a:rPr lang="en-IN" smtClean="0"/>
              <a:t>‹#›</a:t>
            </a:fld>
            <a:endParaRPr lang="en-IN"/>
          </a:p>
        </p:txBody>
      </p:sp>
    </p:spTree>
    <p:extLst>
      <p:ext uri="{BB962C8B-B14F-4D97-AF65-F5344CB8AC3E}">
        <p14:creationId xmlns:p14="http://schemas.microsoft.com/office/powerpoint/2010/main" val="173888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01E9-EF00-FABC-1205-469089B4B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86EBD6-0EDC-22EA-CBE0-3633B719AA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AE4556-4330-CF8D-B1D6-C49102257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1CE268-DC07-020B-5A29-869AEC89ECE9}"/>
              </a:ext>
            </a:extLst>
          </p:cNvPr>
          <p:cNvSpPr>
            <a:spLocks noGrp="1"/>
          </p:cNvSpPr>
          <p:nvPr>
            <p:ph type="dt" sz="half" idx="10"/>
          </p:nvPr>
        </p:nvSpPr>
        <p:spPr/>
        <p:txBody>
          <a:bodyPr/>
          <a:lstStyle/>
          <a:p>
            <a:fld id="{9942A4B8-C5CD-426F-9E13-DE33D720BD67}" type="datetimeFigureOut">
              <a:rPr lang="en-IN" smtClean="0"/>
              <a:t>06-11-2023</a:t>
            </a:fld>
            <a:endParaRPr lang="en-IN"/>
          </a:p>
        </p:txBody>
      </p:sp>
      <p:sp>
        <p:nvSpPr>
          <p:cNvPr id="6" name="Footer Placeholder 5">
            <a:extLst>
              <a:ext uri="{FF2B5EF4-FFF2-40B4-BE49-F238E27FC236}">
                <a16:creationId xmlns:a16="http://schemas.microsoft.com/office/drawing/2014/main" id="{B8E025D6-35DE-8BAB-65F5-AD7ACF502F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D36075-DE8F-2A27-A3AF-3D2647890919}"/>
              </a:ext>
            </a:extLst>
          </p:cNvPr>
          <p:cNvSpPr>
            <a:spLocks noGrp="1"/>
          </p:cNvSpPr>
          <p:nvPr>
            <p:ph type="sldNum" sz="quarter" idx="12"/>
          </p:nvPr>
        </p:nvSpPr>
        <p:spPr/>
        <p:txBody>
          <a:bodyPr/>
          <a:lstStyle/>
          <a:p>
            <a:fld id="{3FA5E046-3146-4509-9EF9-8AEDF72BD2A9}" type="slidenum">
              <a:rPr lang="en-IN" smtClean="0"/>
              <a:t>‹#›</a:t>
            </a:fld>
            <a:endParaRPr lang="en-IN"/>
          </a:p>
        </p:txBody>
      </p:sp>
    </p:spTree>
    <p:extLst>
      <p:ext uri="{BB962C8B-B14F-4D97-AF65-F5344CB8AC3E}">
        <p14:creationId xmlns:p14="http://schemas.microsoft.com/office/powerpoint/2010/main" val="276696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F2EA-B2C2-5C14-B805-A679108AB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E2BDED-4F97-220D-A3D2-F80F23CAD4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6CAC2B-8D23-6889-29FE-82C67BFA59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8EC28C-CA27-E60B-4B30-78D43EC8A9BB}"/>
              </a:ext>
            </a:extLst>
          </p:cNvPr>
          <p:cNvSpPr>
            <a:spLocks noGrp="1"/>
          </p:cNvSpPr>
          <p:nvPr>
            <p:ph type="dt" sz="half" idx="10"/>
          </p:nvPr>
        </p:nvSpPr>
        <p:spPr/>
        <p:txBody>
          <a:bodyPr/>
          <a:lstStyle/>
          <a:p>
            <a:fld id="{9942A4B8-C5CD-426F-9E13-DE33D720BD67}" type="datetimeFigureOut">
              <a:rPr lang="en-IN" smtClean="0"/>
              <a:t>06-11-2023</a:t>
            </a:fld>
            <a:endParaRPr lang="en-IN"/>
          </a:p>
        </p:txBody>
      </p:sp>
      <p:sp>
        <p:nvSpPr>
          <p:cNvPr id="6" name="Footer Placeholder 5">
            <a:extLst>
              <a:ext uri="{FF2B5EF4-FFF2-40B4-BE49-F238E27FC236}">
                <a16:creationId xmlns:a16="http://schemas.microsoft.com/office/drawing/2014/main" id="{BF8ADD43-EE40-DD70-2995-4A4EACFCAC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8EEFF5-5DE8-5616-E6CC-32BA6673F0D3}"/>
              </a:ext>
            </a:extLst>
          </p:cNvPr>
          <p:cNvSpPr>
            <a:spLocks noGrp="1"/>
          </p:cNvSpPr>
          <p:nvPr>
            <p:ph type="sldNum" sz="quarter" idx="12"/>
          </p:nvPr>
        </p:nvSpPr>
        <p:spPr/>
        <p:txBody>
          <a:bodyPr/>
          <a:lstStyle/>
          <a:p>
            <a:fld id="{3FA5E046-3146-4509-9EF9-8AEDF72BD2A9}" type="slidenum">
              <a:rPr lang="en-IN" smtClean="0"/>
              <a:t>‹#›</a:t>
            </a:fld>
            <a:endParaRPr lang="en-IN"/>
          </a:p>
        </p:txBody>
      </p:sp>
    </p:spTree>
    <p:extLst>
      <p:ext uri="{BB962C8B-B14F-4D97-AF65-F5344CB8AC3E}">
        <p14:creationId xmlns:p14="http://schemas.microsoft.com/office/powerpoint/2010/main" val="12634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CA23F0-8034-DED3-31F8-E7254EEC2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2E9E57-3567-3D65-6FF3-DCC8A68C35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E6488F-37DD-8C54-3C52-821CE37CA7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2A4B8-C5CD-426F-9E13-DE33D720BD67}" type="datetimeFigureOut">
              <a:rPr lang="en-IN" smtClean="0"/>
              <a:t>06-11-2023</a:t>
            </a:fld>
            <a:endParaRPr lang="en-IN"/>
          </a:p>
        </p:txBody>
      </p:sp>
      <p:sp>
        <p:nvSpPr>
          <p:cNvPr id="5" name="Footer Placeholder 4">
            <a:extLst>
              <a:ext uri="{FF2B5EF4-FFF2-40B4-BE49-F238E27FC236}">
                <a16:creationId xmlns:a16="http://schemas.microsoft.com/office/drawing/2014/main" id="{21A2F47E-08EC-F0CD-225D-66EEF518CC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2C3E9D-9A2C-25D3-0AB4-28B66F88F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5E046-3146-4509-9EF9-8AEDF72BD2A9}" type="slidenum">
              <a:rPr lang="en-IN" smtClean="0"/>
              <a:t>‹#›</a:t>
            </a:fld>
            <a:endParaRPr lang="en-IN"/>
          </a:p>
        </p:txBody>
      </p:sp>
    </p:spTree>
    <p:extLst>
      <p:ext uri="{BB962C8B-B14F-4D97-AF65-F5344CB8AC3E}">
        <p14:creationId xmlns:p14="http://schemas.microsoft.com/office/powerpoint/2010/main" val="3518685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cms"/><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732A-CA91-C2A1-884C-1A55ACDC7342}"/>
              </a:ext>
            </a:extLst>
          </p:cNvPr>
          <p:cNvSpPr>
            <a:spLocks noGrp="1"/>
          </p:cNvSpPr>
          <p:nvPr>
            <p:ph type="ctrTitle"/>
          </p:nvPr>
        </p:nvSpPr>
        <p:spPr>
          <a:xfrm>
            <a:off x="1524000" y="554473"/>
            <a:ext cx="9144000" cy="2387600"/>
          </a:xfrm>
        </p:spPr>
        <p:txBody>
          <a:bodyPr>
            <a:normAutofit/>
          </a:bodyPr>
          <a:lstStyle/>
          <a:p>
            <a:r>
              <a:rPr lang="en-US" sz="3200" i="0" dirty="0">
                <a:solidFill>
                  <a:schemeClr val="tx1">
                    <a:lumMod val="75000"/>
                    <a:lumOff val="25000"/>
                  </a:schemeClr>
                </a:solidFill>
                <a:effectLst>
                  <a:outerShdw blurRad="38100" dist="38100" dir="2700000" algn="tl">
                    <a:srgbClr val="000000">
                      <a:alpha val="43137"/>
                    </a:srgbClr>
                  </a:outerShdw>
                </a:effectLst>
                <a:latin typeface="Comic Sans MS" panose="030F0702030302020204" pitchFamily="66" charset="0"/>
                <a:cs typeface="Arial" panose="020B0604020202020204" pitchFamily="34" charset="0"/>
              </a:rPr>
              <a:t>Predictive Model </a:t>
            </a:r>
            <a:br>
              <a:rPr lang="en-US" sz="3200" i="0" dirty="0">
                <a:solidFill>
                  <a:schemeClr val="tx1">
                    <a:lumMod val="75000"/>
                    <a:lumOff val="25000"/>
                  </a:schemeClr>
                </a:solidFill>
                <a:effectLst>
                  <a:outerShdw blurRad="38100" dist="38100" dir="2700000" algn="tl">
                    <a:srgbClr val="000000">
                      <a:alpha val="43137"/>
                    </a:srgbClr>
                  </a:outerShdw>
                </a:effectLst>
                <a:latin typeface="Comic Sans MS" panose="030F0702030302020204" pitchFamily="66" charset="0"/>
                <a:cs typeface="Arial" panose="020B0604020202020204" pitchFamily="34" charset="0"/>
              </a:rPr>
            </a:br>
            <a:r>
              <a:rPr lang="en-US" sz="3200" i="0" dirty="0">
                <a:solidFill>
                  <a:schemeClr val="tx1">
                    <a:lumMod val="75000"/>
                    <a:lumOff val="25000"/>
                  </a:schemeClr>
                </a:solidFill>
                <a:effectLst>
                  <a:outerShdw blurRad="38100" dist="38100" dir="2700000" algn="tl">
                    <a:srgbClr val="000000">
                      <a:alpha val="43137"/>
                    </a:srgbClr>
                  </a:outerShdw>
                </a:effectLst>
                <a:latin typeface="Comic Sans MS" panose="030F0702030302020204" pitchFamily="66" charset="0"/>
                <a:cs typeface="Arial" panose="020B0604020202020204" pitchFamily="34" charset="0"/>
              </a:rPr>
              <a:t>for </a:t>
            </a:r>
            <a:br>
              <a:rPr lang="en-US" sz="3200" i="0" dirty="0">
                <a:solidFill>
                  <a:schemeClr val="tx1">
                    <a:lumMod val="75000"/>
                    <a:lumOff val="25000"/>
                  </a:schemeClr>
                </a:solidFill>
                <a:effectLst>
                  <a:outerShdw blurRad="38100" dist="38100" dir="2700000" algn="tl">
                    <a:srgbClr val="000000">
                      <a:alpha val="43137"/>
                    </a:srgbClr>
                  </a:outerShdw>
                </a:effectLst>
                <a:latin typeface="Comic Sans MS" panose="030F0702030302020204" pitchFamily="66" charset="0"/>
                <a:cs typeface="Arial" panose="020B0604020202020204" pitchFamily="34" charset="0"/>
              </a:rPr>
            </a:br>
            <a:r>
              <a:rPr lang="en-US" sz="3200" i="0" dirty="0">
                <a:solidFill>
                  <a:schemeClr val="tx1">
                    <a:lumMod val="75000"/>
                    <a:lumOff val="25000"/>
                  </a:schemeClr>
                </a:solidFill>
                <a:effectLst>
                  <a:outerShdw blurRad="38100" dist="38100" dir="2700000" algn="tl">
                    <a:srgbClr val="000000">
                      <a:alpha val="43137"/>
                    </a:srgbClr>
                  </a:outerShdw>
                </a:effectLst>
                <a:latin typeface="Comic Sans MS" panose="030F0702030302020204" pitchFamily="66" charset="0"/>
                <a:cs typeface="Arial" panose="020B0604020202020204" pitchFamily="34" charset="0"/>
              </a:rPr>
              <a:t>Lifestyle-Diabetes Association</a:t>
            </a:r>
            <a:br>
              <a:rPr lang="en-IN" sz="3200" dirty="0">
                <a:solidFill>
                  <a:schemeClr val="tx1">
                    <a:lumMod val="75000"/>
                    <a:lumOff val="25000"/>
                  </a:schemeClr>
                </a:solidFill>
                <a:effectLst>
                  <a:outerShdw blurRad="38100" dist="38100" dir="2700000" algn="tl">
                    <a:srgbClr val="000000">
                      <a:alpha val="43137"/>
                    </a:srgbClr>
                  </a:outerShdw>
                </a:effectLst>
                <a:latin typeface="Comic Sans MS" panose="030F0702030302020204" pitchFamily="66" charset="0"/>
                <a:cs typeface="Arial" panose="020B0604020202020204" pitchFamily="34" charset="0"/>
              </a:rPr>
            </a:br>
            <a:endParaRPr lang="en-IN" sz="3200" dirty="0"/>
          </a:p>
        </p:txBody>
      </p:sp>
      <p:pic>
        <p:nvPicPr>
          <p:cNvPr id="5" name="Picture 4">
            <a:extLst>
              <a:ext uri="{FF2B5EF4-FFF2-40B4-BE49-F238E27FC236}">
                <a16:creationId xmlns:a16="http://schemas.microsoft.com/office/drawing/2014/main" id="{9D51D75D-57D0-2564-90A0-781B9DA00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8936" y="5668260"/>
            <a:ext cx="1495331" cy="1122362"/>
          </a:xfrm>
          <a:prstGeom prst="rect">
            <a:avLst/>
          </a:prstGeom>
        </p:spPr>
      </p:pic>
      <p:pic>
        <p:nvPicPr>
          <p:cNvPr id="7" name="Picture 6">
            <a:extLst>
              <a:ext uri="{FF2B5EF4-FFF2-40B4-BE49-F238E27FC236}">
                <a16:creationId xmlns:a16="http://schemas.microsoft.com/office/drawing/2014/main" id="{4B66222F-49AA-315A-BC7C-2F91AFDA7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07" y="3231037"/>
            <a:ext cx="3437823" cy="2578367"/>
          </a:xfrm>
          <a:prstGeom prst="rect">
            <a:avLst/>
          </a:prstGeom>
          <a:blipFill dpi="0" rotWithShape="1">
            <a:blip r:embed="rId4"/>
            <a:srcRect/>
            <a:stretch>
              <a:fillRect/>
            </a:stretch>
          </a:blipFill>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CFFEEB4E-2717-3EB4-E93E-9B5AC1E40347}"/>
              </a:ext>
            </a:extLst>
          </p:cNvPr>
          <p:cNvSpPr txBox="1"/>
          <p:nvPr/>
        </p:nvSpPr>
        <p:spPr>
          <a:xfrm>
            <a:off x="6261755" y="3193444"/>
            <a:ext cx="6094428" cy="2585323"/>
          </a:xfrm>
          <a:prstGeom prst="rect">
            <a:avLst/>
          </a:prstGeom>
          <a:noFill/>
        </p:spPr>
        <p:txBody>
          <a:bodyPr wrap="square">
            <a:spAutoFit/>
          </a:bodyPr>
          <a:lstStyle/>
          <a:p>
            <a:pPr algn="l"/>
            <a:r>
              <a:rPr lang="en-IN" sz="1800" dirty="0">
                <a:effectLst/>
                <a:latin typeface="Comic Sans MS" panose="030F0702030302020204" pitchFamily="66" charset="0"/>
                <a:cs typeface="Times New Roman" panose="02020603050405020304" pitchFamily="18" charset="0"/>
              </a:rPr>
              <a:t>1. Pavan Teja Gupta </a:t>
            </a:r>
            <a:r>
              <a:rPr lang="en-IN" sz="1800" dirty="0" err="1">
                <a:effectLst/>
                <a:latin typeface="Comic Sans MS" panose="030F0702030302020204" pitchFamily="66" charset="0"/>
                <a:cs typeface="Times New Roman" panose="02020603050405020304" pitchFamily="18" charset="0"/>
              </a:rPr>
              <a:t>Allenki</a:t>
            </a:r>
            <a:endParaRPr lang="en-IN" sz="1800" dirty="0">
              <a:effectLst/>
              <a:latin typeface="Comic Sans MS" panose="030F0702030302020204" pitchFamily="66" charset="0"/>
              <a:cs typeface="Times New Roman" panose="02020603050405020304" pitchFamily="18" charset="0"/>
            </a:endParaRPr>
          </a:p>
          <a:p>
            <a:pPr algn="l"/>
            <a:endParaRPr lang="en-IN" sz="1800" dirty="0">
              <a:effectLst/>
              <a:latin typeface="Comic Sans MS" panose="030F0702030302020204" pitchFamily="66" charset="0"/>
              <a:cs typeface="Times New Roman" panose="02020603050405020304" pitchFamily="18" charset="0"/>
            </a:endParaRPr>
          </a:p>
          <a:p>
            <a:pPr algn="l"/>
            <a:r>
              <a:rPr lang="en-IN" sz="1800" dirty="0">
                <a:latin typeface="Comic Sans MS" panose="030F0702030302020204" pitchFamily="66" charset="0"/>
                <a:cs typeface="Times New Roman" panose="02020603050405020304" pitchFamily="18" charset="0"/>
              </a:rPr>
              <a:t>2. Gayatri Mohan </a:t>
            </a:r>
            <a:r>
              <a:rPr lang="en-IN" sz="1800" dirty="0" err="1">
                <a:latin typeface="Comic Sans MS" panose="030F0702030302020204" pitchFamily="66" charset="0"/>
                <a:cs typeface="Times New Roman" panose="02020603050405020304" pitchFamily="18" charset="0"/>
              </a:rPr>
              <a:t>Kshirsagar</a:t>
            </a:r>
            <a:endParaRPr lang="en-IN" sz="1800" dirty="0">
              <a:latin typeface="Comic Sans MS" panose="030F0702030302020204" pitchFamily="66" charset="0"/>
              <a:cs typeface="Times New Roman" panose="02020603050405020304" pitchFamily="18" charset="0"/>
            </a:endParaRPr>
          </a:p>
          <a:p>
            <a:pPr algn="l"/>
            <a:endParaRPr lang="en-IN" sz="1800" dirty="0">
              <a:latin typeface="Comic Sans MS" panose="030F0702030302020204" pitchFamily="66" charset="0"/>
              <a:cs typeface="Times New Roman" panose="02020603050405020304" pitchFamily="18" charset="0"/>
            </a:endParaRPr>
          </a:p>
          <a:p>
            <a:pPr algn="l"/>
            <a:r>
              <a:rPr lang="en-IN" sz="1800" dirty="0">
                <a:effectLst/>
                <a:latin typeface="Comic Sans MS" panose="030F0702030302020204" pitchFamily="66" charset="0"/>
                <a:cs typeface="Times New Roman" panose="02020603050405020304" pitchFamily="18" charset="0"/>
              </a:rPr>
              <a:t>3. </a:t>
            </a:r>
            <a:r>
              <a:rPr lang="en-IN" sz="1800" dirty="0" err="1">
                <a:effectLst/>
                <a:latin typeface="Comic Sans MS" panose="030F0702030302020204" pitchFamily="66" charset="0"/>
                <a:cs typeface="Times New Roman" panose="02020603050405020304" pitchFamily="18" charset="0"/>
              </a:rPr>
              <a:t>Manvitha</a:t>
            </a:r>
            <a:r>
              <a:rPr lang="en-IN" sz="1800" dirty="0">
                <a:effectLst/>
                <a:latin typeface="Comic Sans MS" panose="030F0702030302020204" pitchFamily="66" charset="0"/>
                <a:cs typeface="Times New Roman" panose="02020603050405020304" pitchFamily="18" charset="0"/>
              </a:rPr>
              <a:t> </a:t>
            </a:r>
            <a:r>
              <a:rPr lang="en-IN" sz="1800" dirty="0" err="1">
                <a:effectLst/>
                <a:latin typeface="Comic Sans MS" panose="030F0702030302020204" pitchFamily="66" charset="0"/>
                <a:cs typeface="Times New Roman" panose="02020603050405020304" pitchFamily="18" charset="0"/>
              </a:rPr>
              <a:t>Nagandla</a:t>
            </a:r>
            <a:endParaRPr lang="en-IN" sz="1800" dirty="0">
              <a:effectLst/>
              <a:latin typeface="Comic Sans MS" panose="030F0702030302020204" pitchFamily="66" charset="0"/>
              <a:cs typeface="Times New Roman" panose="02020603050405020304" pitchFamily="18" charset="0"/>
            </a:endParaRPr>
          </a:p>
          <a:p>
            <a:pPr algn="l"/>
            <a:endParaRPr lang="en-IN" sz="1800" dirty="0">
              <a:latin typeface="Comic Sans MS" panose="030F0702030302020204" pitchFamily="66" charset="0"/>
              <a:cs typeface="Times New Roman" panose="02020603050405020304" pitchFamily="18" charset="0"/>
            </a:endParaRPr>
          </a:p>
          <a:p>
            <a:pPr algn="l"/>
            <a:r>
              <a:rPr lang="en-IN" sz="1800" dirty="0">
                <a:latin typeface="Comic Sans MS" panose="030F0702030302020204" pitchFamily="66" charset="0"/>
                <a:cs typeface="Times New Roman" panose="02020603050405020304" pitchFamily="18" charset="0"/>
              </a:rPr>
              <a:t>4. Pradeep Chand Potturi</a:t>
            </a:r>
          </a:p>
          <a:p>
            <a:pPr algn="l"/>
            <a:endParaRPr lang="en-IN" sz="1800" dirty="0">
              <a:latin typeface="Comic Sans MS" panose="030F0702030302020204" pitchFamily="66" charset="0"/>
              <a:cs typeface="Times New Roman" panose="02020603050405020304" pitchFamily="18" charset="0"/>
            </a:endParaRPr>
          </a:p>
          <a:p>
            <a:pPr algn="l"/>
            <a:r>
              <a:rPr lang="en-IN" sz="1800" dirty="0">
                <a:effectLst/>
                <a:latin typeface="Comic Sans MS" panose="030F0702030302020204" pitchFamily="66" charset="0"/>
                <a:cs typeface="Times New Roman" panose="02020603050405020304" pitchFamily="18" charset="0"/>
              </a:rPr>
              <a:t>5. Sneha </a:t>
            </a:r>
            <a:r>
              <a:rPr lang="en-IN" sz="1800" dirty="0" err="1">
                <a:effectLst/>
                <a:latin typeface="Comic Sans MS" panose="030F0702030302020204" pitchFamily="66" charset="0"/>
                <a:cs typeface="Times New Roman" panose="02020603050405020304" pitchFamily="18" charset="0"/>
              </a:rPr>
              <a:t>Panjala</a:t>
            </a:r>
            <a:endParaRPr lang="en-IN" sz="1800" dirty="0">
              <a:effectLst/>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3823026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8D323-9775-5741-6B9D-A1519035F617}"/>
              </a:ext>
            </a:extLst>
          </p:cNvPr>
          <p:cNvSpPr>
            <a:spLocks noGrp="1"/>
          </p:cNvSpPr>
          <p:nvPr>
            <p:ph type="title"/>
          </p:nvPr>
        </p:nvSpPr>
        <p:spPr/>
        <p:txBody>
          <a:bodyPr>
            <a:normAutofit/>
          </a:bodyPr>
          <a:lstStyle/>
          <a:p>
            <a:r>
              <a:rPr lang="en-US" sz="3200" b="1" dirty="0">
                <a:solidFill>
                  <a:schemeClr val="accent1">
                    <a:lumMod val="60000"/>
                    <a:lumOff val="40000"/>
                  </a:schemeClr>
                </a:solidFill>
                <a:effectLst>
                  <a:outerShdw blurRad="38100" dist="38100" dir="2700000" algn="tl">
                    <a:srgbClr val="000000">
                      <a:alpha val="43137"/>
                    </a:srgbClr>
                  </a:outerShdw>
                </a:effectLst>
                <a:latin typeface="Comic Sans MS" panose="030F0702030302020204" pitchFamily="66" charset="0"/>
                <a:ea typeface="Calibri" panose="020F0502020204030204" pitchFamily="34" charset="0"/>
                <a:cs typeface="Times New Roman" panose="02020603050405020304" pitchFamily="18" charset="0"/>
              </a:rPr>
              <a:t>MODELS EVALUATED</a:t>
            </a:r>
            <a:endParaRPr lang="en-IN" sz="3200" dirty="0"/>
          </a:p>
        </p:txBody>
      </p:sp>
      <p:pic>
        <p:nvPicPr>
          <p:cNvPr id="4" name="Picture 3">
            <a:extLst>
              <a:ext uri="{FF2B5EF4-FFF2-40B4-BE49-F238E27FC236}">
                <a16:creationId xmlns:a16="http://schemas.microsoft.com/office/drawing/2014/main" id="{E98E531E-C1A6-A57B-786F-FFA45201F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8936" y="5668260"/>
            <a:ext cx="1495331" cy="1122362"/>
          </a:xfrm>
          <a:prstGeom prst="rect">
            <a:avLst/>
          </a:prstGeom>
        </p:spPr>
      </p:pic>
      <p:sp>
        <p:nvSpPr>
          <p:cNvPr id="18" name="Rectangle 17">
            <a:extLst>
              <a:ext uri="{FF2B5EF4-FFF2-40B4-BE49-F238E27FC236}">
                <a16:creationId xmlns:a16="http://schemas.microsoft.com/office/drawing/2014/main" id="{27149E11-2C2E-309B-4A32-39E530BA5EF1}"/>
              </a:ext>
            </a:extLst>
          </p:cNvPr>
          <p:cNvSpPr/>
          <p:nvPr/>
        </p:nvSpPr>
        <p:spPr>
          <a:xfrm>
            <a:off x="4548027" y="2982614"/>
            <a:ext cx="2223436" cy="1325563"/>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2">
                    <a:lumMod val="50000"/>
                  </a:schemeClr>
                </a:solidFill>
                <a:effectLst>
                  <a:outerShdw blurRad="38100" dist="38100" dir="2700000" algn="tl">
                    <a:srgbClr val="000000">
                      <a:alpha val="43137"/>
                    </a:srgbClr>
                  </a:outerShdw>
                </a:effectLst>
                <a:latin typeface="Comic Sans MS" panose="030F0702030302020204" pitchFamily="66" charset="0"/>
              </a:rPr>
              <a:t>Models Used</a:t>
            </a:r>
          </a:p>
        </p:txBody>
      </p:sp>
      <p:sp>
        <p:nvSpPr>
          <p:cNvPr id="20" name="Rectangle 19">
            <a:extLst>
              <a:ext uri="{FF2B5EF4-FFF2-40B4-BE49-F238E27FC236}">
                <a16:creationId xmlns:a16="http://schemas.microsoft.com/office/drawing/2014/main" id="{285755E4-297E-4151-5E95-51E66EDE230A}"/>
              </a:ext>
            </a:extLst>
          </p:cNvPr>
          <p:cNvSpPr/>
          <p:nvPr/>
        </p:nvSpPr>
        <p:spPr>
          <a:xfrm>
            <a:off x="1396412" y="1560742"/>
            <a:ext cx="2223436" cy="132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0070C0"/>
                </a:solidFill>
                <a:effectLst>
                  <a:outerShdw blurRad="38100" dist="38100" dir="2700000" algn="tl">
                    <a:srgbClr val="000000">
                      <a:alpha val="43137"/>
                    </a:srgbClr>
                  </a:outerShdw>
                </a:effectLst>
                <a:latin typeface="Comic Sans MS" panose="030F0702030302020204" pitchFamily="66" charset="0"/>
              </a:rPr>
              <a:t>1. Decision Tree Classifier</a:t>
            </a:r>
          </a:p>
        </p:txBody>
      </p:sp>
      <p:sp>
        <p:nvSpPr>
          <p:cNvPr id="21" name="Rectangle 20">
            <a:extLst>
              <a:ext uri="{FF2B5EF4-FFF2-40B4-BE49-F238E27FC236}">
                <a16:creationId xmlns:a16="http://schemas.microsoft.com/office/drawing/2014/main" id="{99337CA8-DA69-DF4E-1FBF-05B9C068969B}"/>
              </a:ext>
            </a:extLst>
          </p:cNvPr>
          <p:cNvSpPr/>
          <p:nvPr/>
        </p:nvSpPr>
        <p:spPr>
          <a:xfrm>
            <a:off x="1396412" y="4547848"/>
            <a:ext cx="2223436" cy="132556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accent4">
                    <a:lumMod val="75000"/>
                  </a:schemeClr>
                </a:solidFill>
                <a:effectLst>
                  <a:outerShdw blurRad="38100" dist="38100" dir="2700000" algn="tl">
                    <a:srgbClr val="000000">
                      <a:alpha val="43137"/>
                    </a:srgbClr>
                  </a:outerShdw>
                </a:effectLst>
                <a:latin typeface="Comic Sans MS" panose="030F0702030302020204" pitchFamily="66" charset="0"/>
              </a:rPr>
              <a:t>3. Random Forest Classifier</a:t>
            </a:r>
          </a:p>
        </p:txBody>
      </p:sp>
      <p:sp>
        <p:nvSpPr>
          <p:cNvPr id="22" name="Rectangle 21">
            <a:extLst>
              <a:ext uri="{FF2B5EF4-FFF2-40B4-BE49-F238E27FC236}">
                <a16:creationId xmlns:a16="http://schemas.microsoft.com/office/drawing/2014/main" id="{182E313B-6F75-CBBB-A342-964B8583036E}"/>
              </a:ext>
            </a:extLst>
          </p:cNvPr>
          <p:cNvSpPr/>
          <p:nvPr/>
        </p:nvSpPr>
        <p:spPr>
          <a:xfrm>
            <a:off x="7664350" y="1560742"/>
            <a:ext cx="2223436" cy="132556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accent2">
                    <a:lumMod val="75000"/>
                  </a:schemeClr>
                </a:solidFill>
                <a:effectLst>
                  <a:outerShdw blurRad="38100" dist="38100" dir="2700000" algn="tl">
                    <a:srgbClr val="000000">
                      <a:alpha val="43137"/>
                    </a:srgbClr>
                  </a:outerShdw>
                </a:effectLst>
                <a:latin typeface="Comic Sans MS" panose="030F0702030302020204" pitchFamily="66" charset="0"/>
              </a:rPr>
              <a:t>2. Logistic </a:t>
            </a:r>
          </a:p>
          <a:p>
            <a:pPr algn="ctr"/>
            <a:r>
              <a:rPr lang="en-IN" sz="2000" b="1" dirty="0">
                <a:solidFill>
                  <a:schemeClr val="accent2">
                    <a:lumMod val="75000"/>
                  </a:schemeClr>
                </a:solidFill>
                <a:effectLst>
                  <a:outerShdw blurRad="38100" dist="38100" dir="2700000" algn="tl">
                    <a:srgbClr val="000000">
                      <a:alpha val="43137"/>
                    </a:srgbClr>
                  </a:outerShdw>
                </a:effectLst>
                <a:latin typeface="Comic Sans MS" panose="030F0702030302020204" pitchFamily="66" charset="0"/>
              </a:rPr>
              <a:t>Regression</a:t>
            </a:r>
          </a:p>
        </p:txBody>
      </p:sp>
      <p:sp>
        <p:nvSpPr>
          <p:cNvPr id="25" name="Rectangle 24">
            <a:extLst>
              <a:ext uri="{FF2B5EF4-FFF2-40B4-BE49-F238E27FC236}">
                <a16:creationId xmlns:a16="http://schemas.microsoft.com/office/drawing/2014/main" id="{A881A5AE-553E-5110-1B9B-06EE38C5534E}"/>
              </a:ext>
            </a:extLst>
          </p:cNvPr>
          <p:cNvSpPr/>
          <p:nvPr/>
        </p:nvSpPr>
        <p:spPr>
          <a:xfrm>
            <a:off x="7664350" y="4451596"/>
            <a:ext cx="2223436" cy="1325563"/>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accent6">
                    <a:lumMod val="50000"/>
                  </a:schemeClr>
                </a:solidFill>
                <a:effectLst>
                  <a:outerShdw blurRad="38100" dist="38100" dir="2700000" algn="tl">
                    <a:srgbClr val="000000">
                      <a:alpha val="43137"/>
                    </a:srgbClr>
                  </a:outerShdw>
                </a:effectLst>
                <a:latin typeface="Comic Sans MS" panose="030F0702030302020204" pitchFamily="66" charset="0"/>
              </a:rPr>
              <a:t>4. AdaBoost</a:t>
            </a:r>
          </a:p>
        </p:txBody>
      </p:sp>
      <p:sp>
        <p:nvSpPr>
          <p:cNvPr id="26" name="Arrow: Bent 25">
            <a:extLst>
              <a:ext uri="{FF2B5EF4-FFF2-40B4-BE49-F238E27FC236}">
                <a16:creationId xmlns:a16="http://schemas.microsoft.com/office/drawing/2014/main" id="{1B7ED4E2-CBAE-FCC9-C79D-7CDE829589DE}"/>
              </a:ext>
            </a:extLst>
          </p:cNvPr>
          <p:cNvSpPr/>
          <p:nvPr/>
        </p:nvSpPr>
        <p:spPr>
          <a:xfrm>
            <a:off x="6085756" y="1987706"/>
            <a:ext cx="1007444" cy="837398"/>
          </a:xfrm>
          <a:prstGeom prst="bentArrow">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Bent 27">
            <a:extLst>
              <a:ext uri="{FF2B5EF4-FFF2-40B4-BE49-F238E27FC236}">
                <a16:creationId xmlns:a16="http://schemas.microsoft.com/office/drawing/2014/main" id="{C66271D5-2CEB-1414-35DD-08794D65DF94}"/>
              </a:ext>
            </a:extLst>
          </p:cNvPr>
          <p:cNvSpPr/>
          <p:nvPr/>
        </p:nvSpPr>
        <p:spPr>
          <a:xfrm flipV="1">
            <a:off x="6085756" y="4451595"/>
            <a:ext cx="1007444" cy="837399"/>
          </a:xfrm>
          <a:prstGeom prst="bentArrow">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Bent 28">
            <a:extLst>
              <a:ext uri="{FF2B5EF4-FFF2-40B4-BE49-F238E27FC236}">
                <a16:creationId xmlns:a16="http://schemas.microsoft.com/office/drawing/2014/main" id="{2D539424-A92F-2E4F-5E08-5AF0A79D3DA0}"/>
              </a:ext>
            </a:extLst>
          </p:cNvPr>
          <p:cNvSpPr/>
          <p:nvPr/>
        </p:nvSpPr>
        <p:spPr>
          <a:xfrm flipH="1">
            <a:off x="4053879" y="1987705"/>
            <a:ext cx="1007446" cy="837398"/>
          </a:xfrm>
          <a:prstGeom prst="bentArrow">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Bent 29">
            <a:extLst>
              <a:ext uri="{FF2B5EF4-FFF2-40B4-BE49-F238E27FC236}">
                <a16:creationId xmlns:a16="http://schemas.microsoft.com/office/drawing/2014/main" id="{92AEDE45-179C-D4F4-B3F3-7585DC4DEC6F}"/>
              </a:ext>
            </a:extLst>
          </p:cNvPr>
          <p:cNvSpPr/>
          <p:nvPr/>
        </p:nvSpPr>
        <p:spPr>
          <a:xfrm flipH="1" flipV="1">
            <a:off x="4053879" y="4451596"/>
            <a:ext cx="1007445" cy="837398"/>
          </a:xfrm>
          <a:prstGeom prst="bentArrow">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69096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5AC96-76EE-8C60-D1CB-6E4DD9A8D147}"/>
              </a:ext>
            </a:extLst>
          </p:cNvPr>
          <p:cNvSpPr>
            <a:spLocks noGrp="1"/>
          </p:cNvSpPr>
          <p:nvPr>
            <p:ph type="title"/>
          </p:nvPr>
        </p:nvSpPr>
        <p:spPr/>
        <p:txBody>
          <a:bodyPr>
            <a:normAutofit/>
          </a:bodyPr>
          <a:lstStyle/>
          <a:p>
            <a:r>
              <a:rPr lang="en-US" sz="3200" b="1" dirty="0">
                <a:solidFill>
                  <a:schemeClr val="accent1">
                    <a:lumMod val="60000"/>
                    <a:lumOff val="40000"/>
                  </a:schemeClr>
                </a:solidFill>
                <a:effectLst>
                  <a:outerShdw blurRad="38100" dist="38100" dir="2700000" algn="tl">
                    <a:srgbClr val="000000">
                      <a:alpha val="43137"/>
                    </a:srgbClr>
                  </a:outerShdw>
                </a:effectLst>
                <a:latin typeface="Comic Sans MS" panose="030F0702030302020204" pitchFamily="66" charset="0"/>
                <a:ea typeface="Calibri" panose="020F0502020204030204" pitchFamily="34" charset="0"/>
                <a:cs typeface="Times New Roman" panose="02020603050405020304" pitchFamily="18" charset="0"/>
              </a:rPr>
              <a:t>PRECISION COMPARISON FOR RANDOM AND GRID SEARCH</a:t>
            </a:r>
            <a:endParaRPr lang="en-IN" sz="3200" dirty="0"/>
          </a:p>
        </p:txBody>
      </p:sp>
      <p:pic>
        <p:nvPicPr>
          <p:cNvPr id="12290" name="Picture 2">
            <a:extLst>
              <a:ext uri="{FF2B5EF4-FFF2-40B4-BE49-F238E27FC236}">
                <a16:creationId xmlns:a16="http://schemas.microsoft.com/office/drawing/2014/main" id="{FD4503D2-CBAA-7BA1-661A-332E0E6A237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6661" y="1690688"/>
            <a:ext cx="7257482" cy="494396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CF1303A-5A30-D4A1-7FFE-9EA5E0EC3E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8936" y="5668260"/>
            <a:ext cx="1495331" cy="1122362"/>
          </a:xfrm>
          <a:prstGeom prst="rect">
            <a:avLst/>
          </a:prstGeom>
        </p:spPr>
      </p:pic>
    </p:spTree>
    <p:extLst>
      <p:ext uri="{BB962C8B-B14F-4D97-AF65-F5344CB8AC3E}">
        <p14:creationId xmlns:p14="http://schemas.microsoft.com/office/powerpoint/2010/main" val="2655876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B2A4-7390-F049-F6F4-F155C7D38016}"/>
              </a:ext>
            </a:extLst>
          </p:cNvPr>
          <p:cNvSpPr>
            <a:spLocks noGrp="1"/>
          </p:cNvSpPr>
          <p:nvPr>
            <p:ph type="title"/>
          </p:nvPr>
        </p:nvSpPr>
        <p:spPr>
          <a:xfrm>
            <a:off x="206767" y="252109"/>
            <a:ext cx="11778465" cy="1325563"/>
          </a:xfrm>
        </p:spPr>
        <p:txBody>
          <a:bodyPr>
            <a:normAutofit/>
          </a:bodyPr>
          <a:lstStyle/>
          <a:p>
            <a:pPr algn="ctr"/>
            <a:r>
              <a:rPr lang="en-US" sz="3200" b="1" dirty="0">
                <a:solidFill>
                  <a:schemeClr val="accent1">
                    <a:lumMod val="60000"/>
                    <a:lumOff val="40000"/>
                  </a:schemeClr>
                </a:solidFill>
                <a:effectLst>
                  <a:outerShdw blurRad="38100" dist="38100" dir="2700000" algn="tl">
                    <a:srgbClr val="000000">
                      <a:alpha val="43137"/>
                    </a:srgbClr>
                  </a:outerShdw>
                </a:effectLst>
                <a:latin typeface="Comic Sans MS" panose="030F0702030302020204" pitchFamily="66" charset="0"/>
                <a:ea typeface="Calibri" panose="020F0502020204030204" pitchFamily="34" charset="0"/>
                <a:cs typeface="Times New Roman" panose="02020603050405020304" pitchFamily="18" charset="0"/>
              </a:rPr>
              <a:t>PERFORMANCE METRICS SELECTION</a:t>
            </a:r>
            <a:endParaRPr lang="en-IN" sz="3200" dirty="0"/>
          </a:p>
        </p:txBody>
      </p:sp>
      <p:sp>
        <p:nvSpPr>
          <p:cNvPr id="3" name="Content Placeholder 2">
            <a:extLst>
              <a:ext uri="{FF2B5EF4-FFF2-40B4-BE49-F238E27FC236}">
                <a16:creationId xmlns:a16="http://schemas.microsoft.com/office/drawing/2014/main" id="{37ED1208-3E76-B042-1F35-4A80A67FF51F}"/>
              </a:ext>
            </a:extLst>
          </p:cNvPr>
          <p:cNvSpPr>
            <a:spLocks noGrp="1"/>
          </p:cNvSpPr>
          <p:nvPr>
            <p:ph idx="1"/>
          </p:nvPr>
        </p:nvSpPr>
        <p:spPr/>
        <p:txBody>
          <a:bodyPr/>
          <a:lstStyle/>
          <a:p>
            <a:pPr marL="0" indent="0" algn="l">
              <a:buNone/>
            </a:pPr>
            <a:endParaRPr lang="en-US" sz="2000" dirty="0">
              <a:solidFill>
                <a:srgbClr val="374151"/>
              </a:solidFill>
              <a:latin typeface="Comic Sans MS" panose="030F0702030302020204" pitchFamily="66" charset="0"/>
            </a:endParaRPr>
          </a:p>
          <a:p>
            <a:pPr algn="l">
              <a:buFont typeface="Arial" panose="020B0604020202020204" pitchFamily="34" charset="0"/>
              <a:buChar char="•"/>
            </a:pPr>
            <a:r>
              <a:rPr lang="en-US" sz="2000" b="0" i="0" dirty="0">
                <a:solidFill>
                  <a:srgbClr val="374151"/>
                </a:solidFill>
                <a:effectLst/>
                <a:latin typeface="Comic Sans MS" panose="030F0702030302020204" pitchFamily="66" charset="0"/>
              </a:rPr>
              <a:t>High precision ensures accurate positive diagnosis in medical settings.</a:t>
            </a:r>
          </a:p>
          <a:p>
            <a:pPr marL="0" indent="0" algn="l">
              <a:buNone/>
            </a:pPr>
            <a:endParaRPr lang="en-US" sz="2000" b="0" i="0" dirty="0">
              <a:solidFill>
                <a:srgbClr val="374151"/>
              </a:solidFill>
              <a:effectLst/>
              <a:latin typeface="Comic Sans MS" panose="030F0702030302020204" pitchFamily="66" charset="0"/>
            </a:endParaRPr>
          </a:p>
          <a:p>
            <a:pPr algn="l">
              <a:buFont typeface="Arial" panose="020B0604020202020204" pitchFamily="34" charset="0"/>
              <a:buChar char="•"/>
            </a:pPr>
            <a:r>
              <a:rPr lang="en-US" sz="2000" b="0" i="0" dirty="0">
                <a:solidFill>
                  <a:srgbClr val="374151"/>
                </a:solidFill>
                <a:effectLst/>
                <a:latin typeface="Comic Sans MS" panose="030F0702030302020204" pitchFamily="66" charset="0"/>
              </a:rPr>
              <a:t>It reduces false positives, preventing unnecessary treatments and interventions.</a:t>
            </a:r>
          </a:p>
          <a:p>
            <a:pPr marL="0" indent="0" algn="l">
              <a:buNone/>
            </a:pPr>
            <a:endParaRPr lang="en-US" sz="2000" b="0" i="0" dirty="0">
              <a:solidFill>
                <a:srgbClr val="374151"/>
              </a:solidFill>
              <a:effectLst/>
              <a:latin typeface="Comic Sans MS" panose="030F0702030302020204" pitchFamily="66" charset="0"/>
            </a:endParaRPr>
          </a:p>
          <a:p>
            <a:pPr algn="l">
              <a:buFont typeface="Arial" panose="020B0604020202020204" pitchFamily="34" charset="0"/>
              <a:buChar char="•"/>
            </a:pPr>
            <a:r>
              <a:rPr lang="en-US" sz="2000" b="0" i="0" dirty="0">
                <a:solidFill>
                  <a:srgbClr val="374151"/>
                </a:solidFill>
                <a:effectLst/>
                <a:latin typeface="Comic Sans MS" panose="030F0702030302020204" pitchFamily="66" charset="0"/>
              </a:rPr>
              <a:t>Precision fosters trust in medical decisions and healthcare providers.</a:t>
            </a:r>
          </a:p>
          <a:p>
            <a:pPr marL="0" indent="0" algn="l">
              <a:buNone/>
            </a:pPr>
            <a:endParaRPr lang="en-US" sz="2000" b="0" i="0" dirty="0">
              <a:solidFill>
                <a:srgbClr val="374151"/>
              </a:solidFill>
              <a:effectLst/>
              <a:latin typeface="Comic Sans MS" panose="030F0702030302020204" pitchFamily="66" charset="0"/>
            </a:endParaRPr>
          </a:p>
          <a:p>
            <a:pPr algn="l">
              <a:buFont typeface="Arial" panose="020B0604020202020204" pitchFamily="34" charset="0"/>
              <a:buChar char="•"/>
            </a:pPr>
            <a:r>
              <a:rPr lang="en-US" sz="2000" b="0" i="0" dirty="0">
                <a:solidFill>
                  <a:srgbClr val="374151"/>
                </a:solidFill>
                <a:effectLst/>
                <a:latin typeface="Comic Sans MS" panose="030F0702030302020204" pitchFamily="66" charset="0"/>
              </a:rPr>
              <a:t>Ultimately, it improves patient outcomes by reducing the risk of incorrect diagnoses and unnecessary procedures.</a:t>
            </a:r>
          </a:p>
          <a:p>
            <a:endParaRPr lang="en-IN" dirty="0"/>
          </a:p>
        </p:txBody>
      </p:sp>
      <p:pic>
        <p:nvPicPr>
          <p:cNvPr id="4" name="Content Placeholder 6">
            <a:extLst>
              <a:ext uri="{FF2B5EF4-FFF2-40B4-BE49-F238E27FC236}">
                <a16:creationId xmlns:a16="http://schemas.microsoft.com/office/drawing/2014/main" id="{DB84BE34-49E6-07BB-38EE-88FA13EF9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7293" y="5751951"/>
            <a:ext cx="1544707" cy="1106049"/>
          </a:xfrm>
          <a:prstGeom prst="rect">
            <a:avLst/>
          </a:prstGeom>
        </p:spPr>
      </p:pic>
    </p:spTree>
    <p:extLst>
      <p:ext uri="{BB962C8B-B14F-4D97-AF65-F5344CB8AC3E}">
        <p14:creationId xmlns:p14="http://schemas.microsoft.com/office/powerpoint/2010/main" val="2027216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0B93-B1EC-CF79-9706-E67D04EB3907}"/>
              </a:ext>
            </a:extLst>
          </p:cNvPr>
          <p:cNvSpPr>
            <a:spLocks noGrp="1"/>
          </p:cNvSpPr>
          <p:nvPr>
            <p:ph type="title"/>
          </p:nvPr>
        </p:nvSpPr>
        <p:spPr/>
        <p:txBody>
          <a:bodyPr>
            <a:normAutofit/>
          </a:bodyPr>
          <a:lstStyle/>
          <a:p>
            <a:r>
              <a:rPr lang="en-US" sz="3200" b="1" dirty="0">
                <a:solidFill>
                  <a:schemeClr val="accent1">
                    <a:lumMod val="60000"/>
                    <a:lumOff val="40000"/>
                  </a:schemeClr>
                </a:solidFill>
                <a:effectLst>
                  <a:outerShdw blurRad="38100" dist="38100" dir="2700000" algn="tl">
                    <a:srgbClr val="000000">
                      <a:alpha val="43137"/>
                    </a:srgbClr>
                  </a:outerShdw>
                </a:effectLst>
                <a:latin typeface="Comic Sans MS" panose="030F0702030302020204" pitchFamily="66" charset="0"/>
                <a:ea typeface="Calibri" panose="020F0502020204030204" pitchFamily="34" charset="0"/>
                <a:cs typeface="Times New Roman" panose="02020603050405020304" pitchFamily="18" charset="0"/>
              </a:rPr>
              <a:t>RESULTS</a:t>
            </a:r>
            <a:endParaRPr lang="en-IN" sz="3200" dirty="0"/>
          </a:p>
        </p:txBody>
      </p:sp>
      <p:sp>
        <p:nvSpPr>
          <p:cNvPr id="3" name="Content Placeholder 2">
            <a:extLst>
              <a:ext uri="{FF2B5EF4-FFF2-40B4-BE49-F238E27FC236}">
                <a16:creationId xmlns:a16="http://schemas.microsoft.com/office/drawing/2014/main" id="{D77AF5D3-3BA2-CF0B-F127-B32F74367D20}"/>
              </a:ext>
            </a:extLst>
          </p:cNvPr>
          <p:cNvSpPr>
            <a:spLocks noGrp="1"/>
          </p:cNvSpPr>
          <p:nvPr>
            <p:ph idx="1"/>
          </p:nvPr>
        </p:nvSpPr>
        <p:spPr/>
        <p:txBody>
          <a:bodyPr>
            <a:normAutofit/>
          </a:bodyPr>
          <a:lstStyle/>
          <a:p>
            <a:r>
              <a:rPr lang="en-IN" sz="2000" b="1" dirty="0">
                <a:solidFill>
                  <a:schemeClr val="accent5">
                    <a:lumMod val="50000"/>
                  </a:schemeClr>
                </a:solidFill>
                <a:effectLst>
                  <a:outerShdw blurRad="38100" dist="38100" dir="2700000" algn="tl">
                    <a:srgbClr val="000000">
                      <a:alpha val="43137"/>
                    </a:srgbClr>
                  </a:outerShdw>
                </a:effectLst>
                <a:latin typeface="Comic Sans MS" panose="030F0702030302020204" pitchFamily="66" charset="0"/>
              </a:rPr>
              <a:t>Decision Tree Classifier after using Randomized search</a:t>
            </a:r>
          </a:p>
          <a:p>
            <a:endParaRPr lang="en-IN" sz="2000" dirty="0">
              <a:latin typeface="Comic Sans MS" panose="030F0702030302020204" pitchFamily="66" charset="0"/>
            </a:endParaRPr>
          </a:p>
          <a:p>
            <a:pPr>
              <a:buFont typeface="Wingdings" panose="05000000000000000000" pitchFamily="2" charset="2"/>
              <a:buChar char="ü"/>
            </a:pPr>
            <a:r>
              <a:rPr kumimoji="0" lang="en-US" altLang="en-US" sz="2000" b="0" i="0" u="none" strike="noStrike" cap="none" normalizeH="0" baseline="0" dirty="0">
                <a:ln>
                  <a:noFill/>
                </a:ln>
                <a:solidFill>
                  <a:srgbClr val="000000"/>
                </a:solidFill>
                <a:effectLst/>
                <a:latin typeface="Comic Sans MS" panose="030F0702030302020204" pitchFamily="66" charset="0"/>
              </a:rPr>
              <a:t>   Precision Score</a:t>
            </a:r>
            <a:r>
              <a:rPr kumimoji="0" lang="en-US" altLang="en-US" sz="2000" b="0" i="0" u="none" strike="noStrike" cap="none" normalizeH="0" baseline="0">
                <a:ln>
                  <a:noFill/>
                </a:ln>
                <a:solidFill>
                  <a:srgbClr val="000000"/>
                </a:solidFill>
                <a:effectLst/>
                <a:latin typeface="Comic Sans MS" panose="030F0702030302020204" pitchFamily="66" charset="0"/>
              </a:rPr>
              <a:t>: 0.94</a:t>
            </a:r>
            <a:endParaRPr kumimoji="0" lang="en-US" altLang="en-US" sz="2000" b="0" i="0" u="none" strike="noStrike" cap="none" normalizeH="0" baseline="0" dirty="0">
              <a:ln>
                <a:noFill/>
              </a:ln>
              <a:solidFill>
                <a:schemeClr val="tx1"/>
              </a:solidFill>
              <a:effectLst/>
              <a:latin typeface="Comic Sans MS" panose="030F0702030302020204" pitchFamily="66" charset="0"/>
            </a:endParaRPr>
          </a:p>
          <a:p>
            <a:pPr>
              <a:buFont typeface="Wingdings" panose="05000000000000000000" pitchFamily="2" charset="2"/>
              <a:buChar char="ü"/>
            </a:pPr>
            <a:endParaRPr kumimoji="0" lang="en-US" altLang="en-US" sz="2000" b="0" i="0" u="none" strike="noStrike" cap="none" normalizeH="0" baseline="0" dirty="0">
              <a:ln>
                <a:noFill/>
              </a:ln>
              <a:solidFill>
                <a:schemeClr val="tx1"/>
              </a:solidFill>
              <a:effectLst/>
              <a:latin typeface="Comic Sans MS" panose="030F0702030302020204" pitchFamily="66" charset="0"/>
            </a:endParaRPr>
          </a:p>
          <a:p>
            <a:pPr>
              <a:buFont typeface="Wingdings" panose="05000000000000000000" pitchFamily="2" charset="2"/>
              <a:buChar char="ü"/>
            </a:pPr>
            <a:r>
              <a:rPr lang="en-US" altLang="en-US" sz="2000" dirty="0">
                <a:latin typeface="Comic Sans MS" panose="030F0702030302020204" pitchFamily="66" charset="0"/>
              </a:rPr>
              <a:t>   Confusion Matrix</a:t>
            </a:r>
            <a:endParaRPr kumimoji="0" lang="en-US" altLang="en-US" sz="2000" b="0" i="0" u="none" strike="noStrike" cap="none" normalizeH="0" baseline="0" dirty="0">
              <a:ln>
                <a:noFill/>
              </a:ln>
              <a:solidFill>
                <a:schemeClr val="tx1"/>
              </a:solidFill>
              <a:effectLst/>
              <a:latin typeface="Comic Sans MS" panose="030F0702030302020204" pitchFamily="66" charset="0"/>
            </a:endParaRPr>
          </a:p>
          <a:p>
            <a:pPr marL="0" indent="0">
              <a:buNone/>
            </a:pPr>
            <a:endParaRPr lang="en-IN" sz="2000" dirty="0">
              <a:latin typeface="Comic Sans MS" panose="030F0702030302020204" pitchFamily="66" charset="0"/>
            </a:endParaRPr>
          </a:p>
        </p:txBody>
      </p:sp>
      <p:pic>
        <p:nvPicPr>
          <p:cNvPr id="6" name="Picture 2">
            <a:extLst>
              <a:ext uri="{FF2B5EF4-FFF2-40B4-BE49-F238E27FC236}">
                <a16:creationId xmlns:a16="http://schemas.microsoft.com/office/drawing/2014/main" id="{A7BF5A72-CB77-49FA-83A7-82ED848E9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1745" y="2817766"/>
            <a:ext cx="4012054" cy="32629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856C721-8C5A-23FD-3385-9F36E501ABBB}"/>
              </a:ext>
            </a:extLst>
          </p:cNvPr>
          <p:cNvSpPr txBox="1"/>
          <p:nvPr/>
        </p:nvSpPr>
        <p:spPr>
          <a:xfrm>
            <a:off x="1616168" y="3878981"/>
            <a:ext cx="3234088" cy="2031325"/>
          </a:xfrm>
          <a:prstGeom prst="rect">
            <a:avLst/>
          </a:prstGeom>
          <a:noFill/>
        </p:spPr>
        <p:txBody>
          <a:bodyPr wrap="square" rtlCol="0">
            <a:spAutoFit/>
          </a:bodyPr>
          <a:lstStyle/>
          <a:p>
            <a:pPr marL="285750" indent="-285750">
              <a:buFont typeface="Wingdings" panose="05000000000000000000" pitchFamily="2" charset="2"/>
              <a:buChar char="q"/>
            </a:pPr>
            <a:r>
              <a:rPr lang="en-IN" dirty="0">
                <a:solidFill>
                  <a:schemeClr val="bg2">
                    <a:lumMod val="50000"/>
                  </a:schemeClr>
                </a:solidFill>
                <a:latin typeface="Comic Sans MS" panose="030F0702030302020204" pitchFamily="66" charset="0"/>
              </a:rPr>
              <a:t>11545 : True Negative</a:t>
            </a:r>
          </a:p>
          <a:p>
            <a:pPr marL="285750" indent="-285750">
              <a:buFont typeface="Wingdings" panose="05000000000000000000" pitchFamily="2" charset="2"/>
              <a:buChar char="q"/>
            </a:pPr>
            <a:endParaRPr lang="en-IN" dirty="0">
              <a:solidFill>
                <a:schemeClr val="bg2">
                  <a:lumMod val="50000"/>
                </a:schemeClr>
              </a:solidFill>
              <a:latin typeface="Comic Sans MS" panose="030F0702030302020204" pitchFamily="66" charset="0"/>
            </a:endParaRPr>
          </a:p>
          <a:p>
            <a:pPr marL="285750" indent="-285750">
              <a:buFont typeface="Wingdings" panose="05000000000000000000" pitchFamily="2" charset="2"/>
              <a:buChar char="q"/>
            </a:pPr>
            <a:r>
              <a:rPr lang="en-IN" dirty="0">
                <a:solidFill>
                  <a:schemeClr val="bg2">
                    <a:lumMod val="50000"/>
                  </a:schemeClr>
                </a:solidFill>
                <a:latin typeface="Comic Sans MS" panose="030F0702030302020204" pitchFamily="66" charset="0"/>
              </a:rPr>
              <a:t>473: False Positive</a:t>
            </a:r>
          </a:p>
          <a:p>
            <a:pPr marL="285750" indent="-285750">
              <a:buFont typeface="Wingdings" panose="05000000000000000000" pitchFamily="2" charset="2"/>
              <a:buChar char="q"/>
            </a:pPr>
            <a:endParaRPr lang="en-IN" dirty="0">
              <a:solidFill>
                <a:schemeClr val="bg2">
                  <a:lumMod val="50000"/>
                </a:schemeClr>
              </a:solidFill>
              <a:latin typeface="Comic Sans MS" panose="030F0702030302020204" pitchFamily="66" charset="0"/>
            </a:endParaRPr>
          </a:p>
          <a:p>
            <a:pPr marL="285750" indent="-285750">
              <a:buFont typeface="Wingdings" panose="05000000000000000000" pitchFamily="2" charset="2"/>
              <a:buChar char="q"/>
            </a:pPr>
            <a:r>
              <a:rPr lang="en-IN" dirty="0">
                <a:solidFill>
                  <a:schemeClr val="bg2">
                    <a:lumMod val="50000"/>
                  </a:schemeClr>
                </a:solidFill>
                <a:latin typeface="Comic Sans MS" panose="030F0702030302020204" pitchFamily="66" charset="0"/>
              </a:rPr>
              <a:t>4486: False Negative</a:t>
            </a:r>
          </a:p>
          <a:p>
            <a:pPr marL="285750" indent="-285750">
              <a:buFont typeface="Wingdings" panose="05000000000000000000" pitchFamily="2" charset="2"/>
              <a:buChar char="q"/>
            </a:pPr>
            <a:endParaRPr lang="en-IN" dirty="0">
              <a:solidFill>
                <a:schemeClr val="bg2">
                  <a:lumMod val="50000"/>
                </a:schemeClr>
              </a:solidFill>
              <a:latin typeface="Comic Sans MS" panose="030F0702030302020204" pitchFamily="66" charset="0"/>
            </a:endParaRPr>
          </a:p>
          <a:p>
            <a:pPr marL="285750" indent="-285750">
              <a:buFont typeface="Wingdings" panose="05000000000000000000" pitchFamily="2" charset="2"/>
              <a:buChar char="q"/>
            </a:pPr>
            <a:r>
              <a:rPr lang="en-IN" dirty="0">
                <a:solidFill>
                  <a:schemeClr val="bg2">
                    <a:lumMod val="50000"/>
                  </a:schemeClr>
                </a:solidFill>
                <a:latin typeface="Comic Sans MS" panose="030F0702030302020204" pitchFamily="66" charset="0"/>
              </a:rPr>
              <a:t>7483: True Positive</a:t>
            </a:r>
          </a:p>
        </p:txBody>
      </p:sp>
      <p:pic>
        <p:nvPicPr>
          <p:cNvPr id="8" name="Picture 7">
            <a:extLst>
              <a:ext uri="{FF2B5EF4-FFF2-40B4-BE49-F238E27FC236}">
                <a16:creationId xmlns:a16="http://schemas.microsoft.com/office/drawing/2014/main" id="{7A171061-860B-2C78-5343-3E8790116A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6133" y="5735638"/>
            <a:ext cx="1495331" cy="1122362"/>
          </a:xfrm>
          <a:prstGeom prst="rect">
            <a:avLst/>
          </a:prstGeom>
        </p:spPr>
      </p:pic>
    </p:spTree>
    <p:extLst>
      <p:ext uri="{BB962C8B-B14F-4D97-AF65-F5344CB8AC3E}">
        <p14:creationId xmlns:p14="http://schemas.microsoft.com/office/powerpoint/2010/main" val="3074379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AA57-9616-E4FB-C44C-51717E696E78}"/>
              </a:ext>
            </a:extLst>
          </p:cNvPr>
          <p:cNvSpPr>
            <a:spLocks noGrp="1"/>
          </p:cNvSpPr>
          <p:nvPr>
            <p:ph type="title"/>
          </p:nvPr>
        </p:nvSpPr>
        <p:spPr/>
        <p:txBody>
          <a:bodyPr>
            <a:normAutofit/>
          </a:bodyPr>
          <a:lstStyle/>
          <a:p>
            <a:r>
              <a:rPr lang="en-US" sz="3200" b="1" dirty="0">
                <a:solidFill>
                  <a:schemeClr val="accent1">
                    <a:lumMod val="60000"/>
                    <a:lumOff val="40000"/>
                  </a:schemeClr>
                </a:solidFill>
                <a:effectLst>
                  <a:outerShdw blurRad="38100" dist="38100" dir="2700000" algn="tl">
                    <a:srgbClr val="000000">
                      <a:alpha val="43137"/>
                    </a:srgbClr>
                  </a:outerShdw>
                </a:effectLst>
                <a:latin typeface="Comic Sans MS" panose="030F0702030302020204" pitchFamily="66" charset="0"/>
                <a:ea typeface="Calibri" panose="020F0502020204030204" pitchFamily="34" charset="0"/>
                <a:cs typeface="Times New Roman" panose="02020603050405020304" pitchFamily="18" charset="0"/>
              </a:rPr>
              <a:t>ROC CURVES FOR MODELS WITH RANDOMIZED AND GRID SEARCH</a:t>
            </a:r>
            <a:endParaRPr lang="en-IN" sz="3200" dirty="0"/>
          </a:p>
        </p:txBody>
      </p:sp>
      <p:pic>
        <p:nvPicPr>
          <p:cNvPr id="7" name="Content Placeholder 6">
            <a:extLst>
              <a:ext uri="{FF2B5EF4-FFF2-40B4-BE49-F238E27FC236}">
                <a16:creationId xmlns:a16="http://schemas.microsoft.com/office/drawing/2014/main" id="{D804E418-307D-2639-F297-40296408769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47293" y="5751951"/>
            <a:ext cx="1544707" cy="1106049"/>
          </a:xfrm>
          <a:prstGeom prst="rect">
            <a:avLst/>
          </a:prstGeom>
        </p:spPr>
      </p:pic>
      <p:pic>
        <p:nvPicPr>
          <p:cNvPr id="7176" name="Picture 8">
            <a:extLst>
              <a:ext uri="{FF2B5EF4-FFF2-40B4-BE49-F238E27FC236}">
                <a16:creationId xmlns:a16="http://schemas.microsoft.com/office/drawing/2014/main" id="{4C8971B2-6341-BDF6-3C24-DF0FE75D9E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892" y="1905403"/>
            <a:ext cx="5400675" cy="41148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BA2D9AE0-08C9-78CA-5994-2321F76960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4875" y="1905403"/>
            <a:ext cx="5400675" cy="4114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A627AE2-FCDE-6E8B-45F4-8E2CE5847FE8}"/>
              </a:ext>
            </a:extLst>
          </p:cNvPr>
          <p:cNvSpPr txBox="1"/>
          <p:nvPr/>
        </p:nvSpPr>
        <p:spPr>
          <a:xfrm>
            <a:off x="1880681" y="6004085"/>
            <a:ext cx="3955550" cy="400110"/>
          </a:xfrm>
          <a:prstGeom prst="rect">
            <a:avLst/>
          </a:prstGeom>
          <a:noFill/>
        </p:spPr>
        <p:txBody>
          <a:bodyPr wrap="square" rtlCol="0">
            <a:spAutoFit/>
          </a:bodyPr>
          <a:lstStyle/>
          <a:p>
            <a:r>
              <a:rPr lang="en-IN" sz="2000" b="1" dirty="0">
                <a:solidFill>
                  <a:srgbClr val="FF0000"/>
                </a:solidFill>
                <a:latin typeface="Comic Sans MS" panose="030F0702030302020204" pitchFamily="66" charset="0"/>
              </a:rPr>
              <a:t>Randomized Search</a:t>
            </a:r>
          </a:p>
        </p:txBody>
      </p:sp>
      <p:sp>
        <p:nvSpPr>
          <p:cNvPr id="11" name="TextBox 10">
            <a:extLst>
              <a:ext uri="{FF2B5EF4-FFF2-40B4-BE49-F238E27FC236}">
                <a16:creationId xmlns:a16="http://schemas.microsoft.com/office/drawing/2014/main" id="{71B07438-4FEA-8CB7-CCFA-D3146C4BCAA3}"/>
              </a:ext>
            </a:extLst>
          </p:cNvPr>
          <p:cNvSpPr txBox="1"/>
          <p:nvPr/>
        </p:nvSpPr>
        <p:spPr>
          <a:xfrm>
            <a:off x="8678334" y="6020203"/>
            <a:ext cx="2417851" cy="400110"/>
          </a:xfrm>
          <a:prstGeom prst="rect">
            <a:avLst/>
          </a:prstGeom>
          <a:noFill/>
        </p:spPr>
        <p:txBody>
          <a:bodyPr wrap="square" rtlCol="0">
            <a:spAutoFit/>
          </a:bodyPr>
          <a:lstStyle/>
          <a:p>
            <a:r>
              <a:rPr lang="en-IN" sz="2000" b="1" dirty="0">
                <a:solidFill>
                  <a:srgbClr val="FF0000"/>
                </a:solidFill>
                <a:latin typeface="Comic Sans MS" panose="030F0702030302020204" pitchFamily="66" charset="0"/>
              </a:rPr>
              <a:t>Grid Search</a:t>
            </a:r>
          </a:p>
        </p:txBody>
      </p:sp>
    </p:spTree>
    <p:extLst>
      <p:ext uri="{BB962C8B-B14F-4D97-AF65-F5344CB8AC3E}">
        <p14:creationId xmlns:p14="http://schemas.microsoft.com/office/powerpoint/2010/main" val="2679708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B2A4-7390-F049-F6F4-F155C7D38016}"/>
              </a:ext>
            </a:extLst>
          </p:cNvPr>
          <p:cNvSpPr>
            <a:spLocks noGrp="1"/>
          </p:cNvSpPr>
          <p:nvPr>
            <p:ph type="title"/>
          </p:nvPr>
        </p:nvSpPr>
        <p:spPr>
          <a:xfrm>
            <a:off x="206767" y="252109"/>
            <a:ext cx="11778465" cy="1325563"/>
          </a:xfrm>
        </p:spPr>
        <p:txBody>
          <a:bodyPr>
            <a:normAutofit/>
          </a:bodyPr>
          <a:lstStyle/>
          <a:p>
            <a:pPr algn="ctr"/>
            <a:r>
              <a:rPr lang="en-US" sz="3200" b="1" dirty="0">
                <a:solidFill>
                  <a:schemeClr val="accent1">
                    <a:lumMod val="60000"/>
                    <a:lumOff val="40000"/>
                  </a:schemeClr>
                </a:solidFill>
                <a:effectLst>
                  <a:outerShdw blurRad="38100" dist="38100" dir="2700000" algn="tl">
                    <a:srgbClr val="000000">
                      <a:alpha val="43137"/>
                    </a:srgbClr>
                  </a:outerShdw>
                </a:effectLst>
                <a:latin typeface="Comic Sans MS" panose="030F0702030302020204" pitchFamily="66" charset="0"/>
                <a:ea typeface="Calibri" panose="020F0502020204030204" pitchFamily="34" charset="0"/>
                <a:cs typeface="Times New Roman" panose="02020603050405020304" pitchFamily="18" charset="0"/>
              </a:rPr>
              <a:t>MODEL RECOMMENDATION</a:t>
            </a:r>
            <a:endParaRPr lang="en-IN" sz="3200" dirty="0"/>
          </a:p>
        </p:txBody>
      </p:sp>
      <p:sp>
        <p:nvSpPr>
          <p:cNvPr id="3" name="Content Placeholder 2">
            <a:extLst>
              <a:ext uri="{FF2B5EF4-FFF2-40B4-BE49-F238E27FC236}">
                <a16:creationId xmlns:a16="http://schemas.microsoft.com/office/drawing/2014/main" id="{37ED1208-3E76-B042-1F35-4A80A67FF51F}"/>
              </a:ext>
            </a:extLst>
          </p:cNvPr>
          <p:cNvSpPr>
            <a:spLocks noGrp="1"/>
          </p:cNvSpPr>
          <p:nvPr>
            <p:ph idx="1"/>
          </p:nvPr>
        </p:nvSpPr>
        <p:spPr>
          <a:xfrm>
            <a:off x="657546" y="1273996"/>
            <a:ext cx="10696254" cy="4902967"/>
          </a:xfrm>
        </p:spPr>
        <p:txBody>
          <a:bodyPr>
            <a:normAutofit fontScale="70000" lnSpcReduction="20000"/>
          </a:bodyPr>
          <a:lstStyle/>
          <a:p>
            <a:pPr marL="0" indent="0" algn="l">
              <a:buNone/>
            </a:pPr>
            <a:endParaRPr lang="en-US" sz="2000" dirty="0">
              <a:solidFill>
                <a:srgbClr val="374151"/>
              </a:solidFill>
              <a:latin typeface="Comic Sans MS" panose="030F0702030302020204" pitchFamily="66" charset="0"/>
            </a:endParaRPr>
          </a:p>
          <a:p>
            <a:pPr algn="just">
              <a:lnSpc>
                <a:spcPct val="120000"/>
              </a:lnSpc>
              <a:buFont typeface="Arial" panose="020B0604020202020204" pitchFamily="34" charset="0"/>
              <a:buChar char="•"/>
            </a:pPr>
            <a:r>
              <a:rPr lang="en-US" sz="3200" b="0" i="0" dirty="0">
                <a:solidFill>
                  <a:srgbClr val="374151"/>
                </a:solidFill>
                <a:effectLst/>
                <a:latin typeface="Comic Sans MS" panose="030F0702030302020204" pitchFamily="66" charset="0"/>
              </a:rPr>
              <a:t>We selected the Random Forest Classifier as our best model based on high precision and a strong ROC curve, indicating its ability to make accurate positive predictions and excellent overall model performance.</a:t>
            </a:r>
          </a:p>
          <a:p>
            <a:pPr algn="just">
              <a:lnSpc>
                <a:spcPct val="120000"/>
              </a:lnSpc>
              <a:buFont typeface="Arial" panose="020B0604020202020204" pitchFamily="34" charset="0"/>
              <a:buChar char="•"/>
            </a:pPr>
            <a:r>
              <a:rPr lang="en-US" sz="3200" b="0" i="0" dirty="0">
                <a:solidFill>
                  <a:srgbClr val="374151"/>
                </a:solidFill>
                <a:effectLst/>
                <a:latin typeface="Comic Sans MS" panose="030F0702030302020204" pitchFamily="66" charset="0"/>
              </a:rPr>
              <a:t>The second-best model in contention is AdaBoost, which achieved a precision of 91.70%. Additionally, it showed a high AUC (Area Under the Curve) score of 94%, highlighting its capability to distinguish between classes effectively.</a:t>
            </a:r>
          </a:p>
          <a:p>
            <a:pPr algn="just">
              <a:lnSpc>
                <a:spcPct val="120000"/>
              </a:lnSpc>
              <a:buFont typeface="Arial" panose="020B0604020202020204" pitchFamily="34" charset="0"/>
              <a:buChar char="•"/>
            </a:pPr>
            <a:r>
              <a:rPr lang="en-US" sz="3200" b="0" i="0" dirty="0">
                <a:solidFill>
                  <a:srgbClr val="374151"/>
                </a:solidFill>
                <a:effectLst/>
                <a:latin typeface="Comic Sans MS" panose="030F0702030302020204" pitchFamily="66" charset="0"/>
              </a:rPr>
              <a:t> Our choice of Random Forest is justified by its robust precision and ROC performance, making it a reliable option for tasks where accurate positive diagnoses are crucial, such as medical diagnosis.</a:t>
            </a:r>
          </a:p>
          <a:p>
            <a:pPr algn="just">
              <a:lnSpc>
                <a:spcPct val="120000"/>
              </a:lnSpc>
              <a:buFont typeface="Arial" panose="020B0604020202020204" pitchFamily="34" charset="0"/>
              <a:buChar char="•"/>
            </a:pPr>
            <a:r>
              <a:rPr lang="en-US" sz="3200" b="0" i="0" dirty="0">
                <a:solidFill>
                  <a:srgbClr val="374151"/>
                </a:solidFill>
                <a:effectLst/>
                <a:latin typeface="Comic Sans MS" panose="030F0702030302020204" pitchFamily="66" charset="0"/>
              </a:rPr>
              <a:t> AdaBoost's strong precision and AUC also make it a valuable alternative for applications where a slightly different trade-off between precision and overall classification performance is acceptable.</a:t>
            </a:r>
            <a:endParaRPr lang="en-IN" sz="3200" dirty="0">
              <a:latin typeface="Comic Sans MS" panose="030F0702030302020204" pitchFamily="66" charset="0"/>
            </a:endParaRPr>
          </a:p>
        </p:txBody>
      </p:sp>
      <p:pic>
        <p:nvPicPr>
          <p:cNvPr id="4" name="Content Placeholder 6">
            <a:extLst>
              <a:ext uri="{FF2B5EF4-FFF2-40B4-BE49-F238E27FC236}">
                <a16:creationId xmlns:a16="http://schemas.microsoft.com/office/drawing/2014/main" id="{DB84BE34-49E6-07BB-38EE-88FA13EF9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7293" y="5751951"/>
            <a:ext cx="1544707" cy="1106049"/>
          </a:xfrm>
          <a:prstGeom prst="rect">
            <a:avLst/>
          </a:prstGeom>
        </p:spPr>
      </p:pic>
    </p:spTree>
    <p:extLst>
      <p:ext uri="{BB962C8B-B14F-4D97-AF65-F5344CB8AC3E}">
        <p14:creationId xmlns:p14="http://schemas.microsoft.com/office/powerpoint/2010/main" val="1761617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9B791-A0B8-12B9-08AC-E692C9CDBF7A}"/>
              </a:ext>
            </a:extLst>
          </p:cNvPr>
          <p:cNvSpPr>
            <a:spLocks noGrp="1"/>
          </p:cNvSpPr>
          <p:nvPr>
            <p:ph type="title"/>
          </p:nvPr>
        </p:nvSpPr>
        <p:spPr/>
        <p:txBody>
          <a:bodyPr>
            <a:normAutofit/>
          </a:bodyPr>
          <a:lstStyle/>
          <a:p>
            <a:r>
              <a:rPr lang="en-US" sz="3200" b="1" dirty="0">
                <a:solidFill>
                  <a:schemeClr val="accent1">
                    <a:lumMod val="60000"/>
                    <a:lumOff val="40000"/>
                  </a:schemeClr>
                </a:solidFill>
                <a:effectLst>
                  <a:outerShdw blurRad="38100" dist="38100" dir="2700000" algn="tl">
                    <a:srgbClr val="000000">
                      <a:alpha val="43137"/>
                    </a:srgbClr>
                  </a:outerShdw>
                </a:effectLst>
                <a:latin typeface="Comic Sans MS" panose="030F0702030302020204" pitchFamily="66" charset="0"/>
                <a:ea typeface="Calibri" panose="020F0502020204030204" pitchFamily="34" charset="0"/>
                <a:cs typeface="Times New Roman" panose="02020603050405020304" pitchFamily="18" charset="0"/>
              </a:rPr>
              <a:t>MOST IMPORTANT INDICATORS FOR DIABETES</a:t>
            </a:r>
            <a:endParaRPr lang="en-IN" sz="3200" dirty="0"/>
          </a:p>
        </p:txBody>
      </p:sp>
      <p:sp>
        <p:nvSpPr>
          <p:cNvPr id="3" name="Content Placeholder 2">
            <a:extLst>
              <a:ext uri="{FF2B5EF4-FFF2-40B4-BE49-F238E27FC236}">
                <a16:creationId xmlns:a16="http://schemas.microsoft.com/office/drawing/2014/main" id="{F1A07ADD-E901-C83A-492F-56A216FFAB49}"/>
              </a:ext>
            </a:extLst>
          </p:cNvPr>
          <p:cNvSpPr>
            <a:spLocks noGrp="1"/>
          </p:cNvSpPr>
          <p:nvPr>
            <p:ph idx="1"/>
          </p:nvPr>
        </p:nvSpPr>
        <p:spPr/>
        <p:txBody>
          <a:bodyPr>
            <a:normAutofit/>
          </a:bodyPr>
          <a:lstStyle/>
          <a:p>
            <a:r>
              <a:rPr lang="en-IN" sz="2000" dirty="0">
                <a:latin typeface="Comic Sans MS" panose="030F0702030302020204" pitchFamily="66" charset="0"/>
              </a:rPr>
              <a:t>Physical Health</a:t>
            </a:r>
          </a:p>
          <a:p>
            <a:r>
              <a:rPr lang="en-IN" sz="2000" dirty="0">
                <a:latin typeface="Comic Sans MS" panose="030F0702030302020204" pitchFamily="66" charset="0"/>
              </a:rPr>
              <a:t>General Health</a:t>
            </a:r>
          </a:p>
          <a:p>
            <a:r>
              <a:rPr lang="en-IN" sz="2000" dirty="0">
                <a:latin typeface="Comic Sans MS" panose="030F0702030302020204" pitchFamily="66" charset="0"/>
              </a:rPr>
              <a:t>BMI</a:t>
            </a:r>
          </a:p>
          <a:p>
            <a:r>
              <a:rPr lang="en-IN" sz="2000" dirty="0">
                <a:latin typeface="Comic Sans MS" panose="030F0702030302020204" pitchFamily="66" charset="0"/>
              </a:rPr>
              <a:t>Income</a:t>
            </a:r>
          </a:p>
          <a:p>
            <a:r>
              <a:rPr lang="en-IN" sz="2000" dirty="0">
                <a:latin typeface="Comic Sans MS" panose="030F0702030302020204" pitchFamily="66" charset="0"/>
              </a:rPr>
              <a:t>Age</a:t>
            </a:r>
          </a:p>
          <a:p>
            <a:r>
              <a:rPr lang="en-IN" sz="2000" dirty="0">
                <a:latin typeface="Comic Sans MS" panose="030F0702030302020204" pitchFamily="66" charset="0"/>
              </a:rPr>
              <a:t>Mental Health</a:t>
            </a:r>
          </a:p>
          <a:p>
            <a:r>
              <a:rPr lang="en-IN" sz="2000" dirty="0">
                <a:latin typeface="Comic Sans MS" panose="030F0702030302020204" pitchFamily="66" charset="0"/>
              </a:rPr>
              <a:t>Education </a:t>
            </a:r>
          </a:p>
          <a:p>
            <a:r>
              <a:rPr lang="en-IN" sz="2000" dirty="0">
                <a:latin typeface="Comic Sans MS" panose="030F0702030302020204" pitchFamily="66" charset="0"/>
              </a:rPr>
              <a:t>Difficulty Walking</a:t>
            </a:r>
          </a:p>
          <a:p>
            <a:r>
              <a:rPr lang="en-IN" sz="2000" dirty="0">
                <a:latin typeface="Comic Sans MS" panose="030F0702030302020204" pitchFamily="66" charset="0"/>
              </a:rPr>
              <a:t>Physical Activity</a:t>
            </a:r>
          </a:p>
        </p:txBody>
      </p:sp>
      <p:pic>
        <p:nvPicPr>
          <p:cNvPr id="4" name="Content Placeholder 6">
            <a:extLst>
              <a:ext uri="{FF2B5EF4-FFF2-40B4-BE49-F238E27FC236}">
                <a16:creationId xmlns:a16="http://schemas.microsoft.com/office/drawing/2014/main" id="{7C6C1CB4-9C72-FA0F-1758-068FCA6CB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7293" y="5751951"/>
            <a:ext cx="1544707" cy="1106049"/>
          </a:xfrm>
          <a:prstGeom prst="rect">
            <a:avLst/>
          </a:prstGeom>
        </p:spPr>
      </p:pic>
      <p:pic>
        <p:nvPicPr>
          <p:cNvPr id="10244" name="Picture 4">
            <a:extLst>
              <a:ext uri="{FF2B5EF4-FFF2-40B4-BE49-F238E27FC236}">
                <a16:creationId xmlns:a16="http://schemas.microsoft.com/office/drawing/2014/main" id="{078A2BF7-5F71-C48F-F7FB-DE3910317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7709" y="1615678"/>
            <a:ext cx="7751424" cy="434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013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1927B8-9D63-BA86-DC04-42029016B4E8}"/>
              </a:ext>
            </a:extLst>
          </p:cNvPr>
          <p:cNvSpPr>
            <a:spLocks noGrp="1"/>
          </p:cNvSpPr>
          <p:nvPr>
            <p:ph idx="1"/>
          </p:nvPr>
        </p:nvSpPr>
        <p:spPr>
          <a:xfrm>
            <a:off x="910119" y="2332232"/>
            <a:ext cx="10515600" cy="3166635"/>
          </a:xfrm>
          <a:effectLst>
            <a:outerShdw blurRad="50800" dist="38100" dir="5400000" algn="t" rotWithShape="0">
              <a:prstClr val="black">
                <a:alpha val="40000"/>
              </a:prstClr>
            </a:outerShdw>
          </a:effectLst>
        </p:spPr>
        <p:txBody>
          <a:bodyPr>
            <a:normAutofit/>
          </a:bodyPr>
          <a:lstStyle/>
          <a:p>
            <a:pPr marL="0" indent="0" algn="ctr">
              <a:buNone/>
            </a:pPr>
            <a:r>
              <a:rPr lang="en-IN" sz="9600" b="1" dirty="0">
                <a:solidFill>
                  <a:schemeClr val="accent1">
                    <a:lumMod val="75000"/>
                  </a:schemeClr>
                </a:solidFill>
                <a:latin typeface="Gabriola" panose="04040605051002020D02" pitchFamily="82" charset="0"/>
                <a:cs typeface="MV Boli" panose="02000500030200090000" pitchFamily="2" charset="0"/>
              </a:rPr>
              <a:t>Thank You</a:t>
            </a:r>
          </a:p>
        </p:txBody>
      </p:sp>
    </p:spTree>
    <p:extLst>
      <p:ext uri="{BB962C8B-B14F-4D97-AF65-F5344CB8AC3E}">
        <p14:creationId xmlns:p14="http://schemas.microsoft.com/office/powerpoint/2010/main" val="3545145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51D75D-57D0-2564-90A0-781B9DA00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8936" y="5668260"/>
            <a:ext cx="1495331" cy="1122362"/>
          </a:xfrm>
          <a:prstGeom prst="rect">
            <a:avLst/>
          </a:prstGeom>
        </p:spPr>
      </p:pic>
      <p:pic>
        <p:nvPicPr>
          <p:cNvPr id="8" name="Picture 7">
            <a:extLst>
              <a:ext uri="{FF2B5EF4-FFF2-40B4-BE49-F238E27FC236}">
                <a16:creationId xmlns:a16="http://schemas.microsoft.com/office/drawing/2014/main" id="{6E72ADC5-6D82-488D-3EDC-B584BC944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5027" y="1229259"/>
            <a:ext cx="5341574" cy="4399481"/>
          </a:xfrm>
          <a:prstGeom prst="rect">
            <a:avLst/>
          </a:prstGeom>
        </p:spPr>
      </p:pic>
      <p:sp>
        <p:nvSpPr>
          <p:cNvPr id="9" name="TextBox 8">
            <a:extLst>
              <a:ext uri="{FF2B5EF4-FFF2-40B4-BE49-F238E27FC236}">
                <a16:creationId xmlns:a16="http://schemas.microsoft.com/office/drawing/2014/main" id="{C299E62E-92A2-3BE5-9963-34B2FD65A701}"/>
              </a:ext>
            </a:extLst>
          </p:cNvPr>
          <p:cNvSpPr txBox="1"/>
          <p:nvPr/>
        </p:nvSpPr>
        <p:spPr>
          <a:xfrm>
            <a:off x="7315199" y="981776"/>
            <a:ext cx="4119613" cy="584775"/>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latin typeface="Comic Sans MS" panose="030F0702030302020204" pitchFamily="66" charset="0"/>
              </a:rPr>
              <a:t>Data Wranglers</a:t>
            </a:r>
          </a:p>
        </p:txBody>
      </p:sp>
      <p:cxnSp>
        <p:nvCxnSpPr>
          <p:cNvPr id="11" name="Straight Connector 10">
            <a:extLst>
              <a:ext uri="{FF2B5EF4-FFF2-40B4-BE49-F238E27FC236}">
                <a16:creationId xmlns:a16="http://schemas.microsoft.com/office/drawing/2014/main" id="{86A94A1A-5F12-E484-4571-063587137CED}"/>
              </a:ext>
            </a:extLst>
          </p:cNvPr>
          <p:cNvCxnSpPr>
            <a:cxnSpLocks/>
          </p:cNvCxnSpPr>
          <p:nvPr/>
        </p:nvCxnSpPr>
        <p:spPr>
          <a:xfrm>
            <a:off x="5159141" y="1684421"/>
            <a:ext cx="0" cy="3524332"/>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5482058-CF90-7C32-B452-19FE5E6F714F}"/>
              </a:ext>
            </a:extLst>
          </p:cNvPr>
          <p:cNvSpPr txBox="1"/>
          <p:nvPr/>
        </p:nvSpPr>
        <p:spPr>
          <a:xfrm>
            <a:off x="837398" y="2069432"/>
            <a:ext cx="3567730" cy="3139321"/>
          </a:xfrm>
          <a:prstGeom prst="rect">
            <a:avLst/>
          </a:prstGeom>
          <a:noFill/>
        </p:spPr>
        <p:txBody>
          <a:bodyPr wrap="square" rtlCol="0">
            <a:spAutoFit/>
          </a:bodyPr>
          <a:lstStyle/>
          <a:p>
            <a:pPr algn="l"/>
            <a:r>
              <a:rPr lang="en-IN" sz="2000" dirty="0">
                <a:effectLst/>
                <a:latin typeface="Comic Sans MS" panose="030F0702030302020204" pitchFamily="66" charset="0"/>
                <a:cs typeface="Times New Roman" panose="02020603050405020304" pitchFamily="18" charset="0"/>
              </a:rPr>
              <a:t>1. Pavan Teja Gupta Allenki</a:t>
            </a:r>
          </a:p>
          <a:p>
            <a:pPr algn="l"/>
            <a:endParaRPr lang="en-IN" sz="2000" dirty="0">
              <a:effectLst/>
              <a:latin typeface="Comic Sans MS" panose="030F0702030302020204" pitchFamily="66" charset="0"/>
              <a:cs typeface="Times New Roman" panose="02020603050405020304" pitchFamily="18" charset="0"/>
            </a:endParaRPr>
          </a:p>
          <a:p>
            <a:pPr algn="l"/>
            <a:r>
              <a:rPr lang="en-IN" sz="2000" dirty="0">
                <a:latin typeface="Comic Sans MS" panose="030F0702030302020204" pitchFamily="66" charset="0"/>
                <a:cs typeface="Times New Roman" panose="02020603050405020304" pitchFamily="18" charset="0"/>
              </a:rPr>
              <a:t>2. Gayatri Mohan Kshirsagar</a:t>
            </a:r>
          </a:p>
          <a:p>
            <a:pPr algn="l"/>
            <a:endParaRPr lang="en-IN" sz="2000" dirty="0">
              <a:latin typeface="Comic Sans MS" panose="030F0702030302020204" pitchFamily="66" charset="0"/>
              <a:cs typeface="Times New Roman" panose="02020603050405020304" pitchFamily="18" charset="0"/>
            </a:endParaRPr>
          </a:p>
          <a:p>
            <a:pPr algn="l"/>
            <a:r>
              <a:rPr lang="en-IN" sz="2000" dirty="0">
                <a:effectLst/>
                <a:latin typeface="Comic Sans MS" panose="030F0702030302020204" pitchFamily="66" charset="0"/>
                <a:cs typeface="Times New Roman" panose="02020603050405020304" pitchFamily="18" charset="0"/>
              </a:rPr>
              <a:t>3. Manvitha Nagandla</a:t>
            </a:r>
          </a:p>
          <a:p>
            <a:pPr algn="l"/>
            <a:endParaRPr lang="en-IN" sz="2000" dirty="0">
              <a:latin typeface="Comic Sans MS" panose="030F0702030302020204" pitchFamily="66" charset="0"/>
              <a:cs typeface="Times New Roman" panose="02020603050405020304" pitchFamily="18" charset="0"/>
            </a:endParaRPr>
          </a:p>
          <a:p>
            <a:pPr algn="l"/>
            <a:r>
              <a:rPr lang="en-IN" sz="2000" dirty="0">
                <a:latin typeface="Comic Sans MS" panose="030F0702030302020204" pitchFamily="66" charset="0"/>
                <a:cs typeface="Times New Roman" panose="02020603050405020304" pitchFamily="18" charset="0"/>
              </a:rPr>
              <a:t>4. Pradeep Chand Potturi</a:t>
            </a:r>
          </a:p>
          <a:p>
            <a:pPr algn="l"/>
            <a:endParaRPr lang="en-IN" sz="2000" dirty="0">
              <a:latin typeface="Comic Sans MS" panose="030F0702030302020204" pitchFamily="66" charset="0"/>
              <a:cs typeface="Times New Roman" panose="02020603050405020304" pitchFamily="18" charset="0"/>
            </a:endParaRPr>
          </a:p>
          <a:p>
            <a:pPr algn="l"/>
            <a:r>
              <a:rPr lang="en-IN" sz="2000" dirty="0">
                <a:effectLst/>
                <a:latin typeface="Comic Sans MS" panose="030F0702030302020204" pitchFamily="66" charset="0"/>
                <a:cs typeface="Times New Roman" panose="02020603050405020304" pitchFamily="18" charset="0"/>
              </a:rPr>
              <a:t>5. Sneha Panjala</a:t>
            </a:r>
          </a:p>
          <a:p>
            <a:endParaRPr lang="en-IN" dirty="0"/>
          </a:p>
        </p:txBody>
      </p:sp>
    </p:spTree>
    <p:extLst>
      <p:ext uri="{BB962C8B-B14F-4D97-AF65-F5344CB8AC3E}">
        <p14:creationId xmlns:p14="http://schemas.microsoft.com/office/powerpoint/2010/main" val="3285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51D75D-57D0-2564-90A0-781B9DA00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8936" y="5668260"/>
            <a:ext cx="1495331" cy="1122362"/>
          </a:xfrm>
          <a:prstGeom prst="rect">
            <a:avLst/>
          </a:prstGeom>
        </p:spPr>
      </p:pic>
      <p:sp>
        <p:nvSpPr>
          <p:cNvPr id="2" name="TextBox 1">
            <a:extLst>
              <a:ext uri="{FF2B5EF4-FFF2-40B4-BE49-F238E27FC236}">
                <a16:creationId xmlns:a16="http://schemas.microsoft.com/office/drawing/2014/main" id="{35735B62-4BBE-154C-6D6A-B1BD404CF79D}"/>
              </a:ext>
            </a:extLst>
          </p:cNvPr>
          <p:cNvSpPr txBox="1"/>
          <p:nvPr/>
        </p:nvSpPr>
        <p:spPr>
          <a:xfrm>
            <a:off x="1489753" y="735371"/>
            <a:ext cx="9041258" cy="4932889"/>
          </a:xfrm>
          <a:prstGeom prst="rect">
            <a:avLst/>
          </a:prstGeom>
          <a:noFill/>
        </p:spPr>
        <p:txBody>
          <a:bodyPr wrap="square" rtlCol="0">
            <a:spAutoFit/>
          </a:bodyPr>
          <a:lstStyle/>
          <a:p>
            <a:pPr marL="0" indent="0">
              <a:lnSpc>
                <a:spcPct val="107000"/>
              </a:lnSpc>
              <a:spcAft>
                <a:spcPts val="800"/>
              </a:spcAft>
              <a:buNone/>
            </a:pPr>
            <a:r>
              <a:rPr lang="en-US" sz="2800" b="1" dirty="0">
                <a:solidFill>
                  <a:schemeClr val="accent1">
                    <a:lumMod val="60000"/>
                    <a:lumOff val="40000"/>
                  </a:schemeClr>
                </a:solidFill>
                <a:effectLst>
                  <a:outerShdw blurRad="38100" dist="38100" dir="2700000" algn="tl">
                    <a:srgbClr val="000000">
                      <a:alpha val="43137"/>
                    </a:srgbClr>
                  </a:outerShdw>
                </a:effectLst>
                <a:latin typeface="Comic Sans MS" panose="030F0702030302020204" pitchFamily="66" charset="0"/>
                <a:ea typeface="Calibri" panose="020F0502020204030204" pitchFamily="34" charset="0"/>
                <a:cs typeface="Times New Roman" panose="02020603050405020304" pitchFamily="18" charset="0"/>
              </a:rPr>
              <a:t>INTRODUCTION</a:t>
            </a:r>
          </a:p>
          <a:p>
            <a:pPr marL="0" indent="0">
              <a:lnSpc>
                <a:spcPct val="107000"/>
              </a:lnSpc>
              <a:spcAft>
                <a:spcPts val="800"/>
              </a:spcAft>
              <a:buNone/>
            </a:pPr>
            <a:endParaRPr lang="en-US" sz="1800" dirty="0">
              <a:solidFill>
                <a:schemeClr val="tx1"/>
              </a:solidFill>
              <a:latin typeface="Comic Sans MS" panose="030F0702030302020204" pitchFamily="66"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000" dirty="0">
                <a:solidFill>
                  <a:schemeClr val="tx1"/>
                </a:solidFill>
                <a:effectLst/>
                <a:latin typeface="Comic Sans MS" panose="030F0702030302020204" pitchFamily="66" charset="0"/>
                <a:ea typeface="Calibri" panose="020F0502020204030204" pitchFamily="34" charset="0"/>
                <a:cs typeface="Times New Roman" panose="02020603050405020304" pitchFamily="18" charset="0"/>
              </a:rPr>
              <a:t>Diabetes is a growing public health concern in the United States, affecting millions of individuals and imposing a significant economic burden on the healthcare system. </a:t>
            </a:r>
          </a:p>
          <a:p>
            <a:pPr marL="0" indent="0">
              <a:lnSpc>
                <a:spcPct val="107000"/>
              </a:lnSpc>
              <a:spcAft>
                <a:spcPts val="800"/>
              </a:spcAft>
              <a:buNone/>
            </a:pPr>
            <a:r>
              <a:rPr lang="en-US" sz="2000" dirty="0">
                <a:solidFill>
                  <a:schemeClr val="tx1"/>
                </a:solidFill>
                <a:effectLst/>
                <a:latin typeface="Comic Sans MS" panose="030F0702030302020204" pitchFamily="66" charset="0"/>
                <a:ea typeface="Calibri" panose="020F0502020204030204" pitchFamily="34" charset="0"/>
                <a:cs typeface="Times New Roman" panose="02020603050405020304" pitchFamily="18" charset="0"/>
              </a:rPr>
              <a:t>Lifestyle factors, such as age, sex, and mental health, physical health, are known to influence the risk of developing diabetes. However, the intricate interplay between these factors and the prevalence of diabetes remains a complex and insufficiently explored issue.</a:t>
            </a:r>
            <a:endParaRPr lang="en-US" sz="2000" dirty="0">
              <a:solidFill>
                <a:schemeClr val="tx1"/>
              </a:solidFill>
              <a:effectLst/>
              <a:latin typeface="Comic Sans MS" panose="030F0702030302020204" pitchFamily="66" charset="0"/>
              <a:cs typeface="Times New Roman" panose="02020603050405020304" pitchFamily="18" charset="0"/>
            </a:endParaRPr>
          </a:p>
          <a:p>
            <a:pPr marL="0" indent="0">
              <a:lnSpc>
                <a:spcPct val="107000"/>
              </a:lnSpc>
              <a:spcAft>
                <a:spcPts val="800"/>
              </a:spcAft>
              <a:buNone/>
            </a:pPr>
            <a:r>
              <a:rPr lang="en-US" sz="2000" dirty="0">
                <a:solidFill>
                  <a:schemeClr val="tx1"/>
                </a:solidFill>
                <a:effectLst/>
                <a:latin typeface="Comic Sans MS" panose="030F0702030302020204" pitchFamily="66" charset="0"/>
                <a:ea typeface="Calibri" panose="020F0502020204030204" pitchFamily="34" charset="0"/>
                <a:cs typeface="Times New Roman" panose="02020603050405020304" pitchFamily="18" charset="0"/>
              </a:rPr>
              <a:t>This data mining project aims to investigate and model the relationship between lifestyle factors and the prevalence of diabetes in the United States.</a:t>
            </a:r>
            <a:endParaRPr lang="en-US" sz="2000" dirty="0">
              <a:solidFill>
                <a:schemeClr val="tx1"/>
              </a:solidFill>
              <a:effectLst/>
              <a:latin typeface="Comic Sans MS" panose="030F0702030302020204" pitchFamily="66"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3769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51D75D-57D0-2564-90A0-781B9DA00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8936" y="5668260"/>
            <a:ext cx="1495331" cy="1122362"/>
          </a:xfrm>
          <a:prstGeom prst="rect">
            <a:avLst/>
          </a:prstGeom>
        </p:spPr>
      </p:pic>
      <p:sp>
        <p:nvSpPr>
          <p:cNvPr id="2" name="TextBox 1">
            <a:extLst>
              <a:ext uri="{FF2B5EF4-FFF2-40B4-BE49-F238E27FC236}">
                <a16:creationId xmlns:a16="http://schemas.microsoft.com/office/drawing/2014/main" id="{35735B62-4BBE-154C-6D6A-B1BD404CF79D}"/>
              </a:ext>
            </a:extLst>
          </p:cNvPr>
          <p:cNvSpPr txBox="1"/>
          <p:nvPr/>
        </p:nvSpPr>
        <p:spPr>
          <a:xfrm>
            <a:off x="2608446" y="902079"/>
            <a:ext cx="6756935" cy="1331903"/>
          </a:xfrm>
          <a:prstGeom prst="rect">
            <a:avLst/>
          </a:prstGeom>
          <a:noFill/>
        </p:spPr>
        <p:txBody>
          <a:bodyPr wrap="square" rtlCol="0">
            <a:spAutoFit/>
          </a:bodyPr>
          <a:lstStyle/>
          <a:p>
            <a:pPr marL="0" indent="0">
              <a:lnSpc>
                <a:spcPct val="107000"/>
              </a:lnSpc>
              <a:spcAft>
                <a:spcPts val="800"/>
              </a:spcAft>
              <a:buNone/>
            </a:pPr>
            <a:r>
              <a:rPr lang="en-US" sz="2800" b="1" dirty="0">
                <a:solidFill>
                  <a:schemeClr val="accent1">
                    <a:lumMod val="60000"/>
                    <a:lumOff val="40000"/>
                  </a:schemeClr>
                </a:solidFill>
                <a:effectLst>
                  <a:outerShdw blurRad="38100" dist="38100" dir="2700000" algn="tl">
                    <a:srgbClr val="000000">
                      <a:alpha val="43137"/>
                    </a:srgbClr>
                  </a:outerShdw>
                </a:effectLst>
                <a:latin typeface="Comic Sans MS" panose="030F0702030302020204" pitchFamily="66" charset="0"/>
                <a:ea typeface="Calibri" panose="020F0502020204030204" pitchFamily="34" charset="0"/>
                <a:cs typeface="Times New Roman" panose="02020603050405020304" pitchFamily="18" charset="0"/>
              </a:rPr>
              <a:t>DATASET OVERVIEW</a:t>
            </a:r>
          </a:p>
          <a:p>
            <a:pPr marL="0" indent="0">
              <a:lnSpc>
                <a:spcPct val="107000"/>
              </a:lnSpc>
              <a:spcAft>
                <a:spcPts val="800"/>
              </a:spcAft>
              <a:buNone/>
            </a:pPr>
            <a:endParaRPr lang="en-US" sz="1800" dirty="0">
              <a:solidFill>
                <a:schemeClr val="tx1"/>
              </a:solidFill>
              <a:latin typeface="Comic Sans MS" panose="030F0702030302020204" pitchFamily="66" charset="0"/>
              <a:ea typeface="Calibri" panose="020F0502020204030204" pitchFamily="34" charset="0"/>
              <a:cs typeface="Times New Roman" panose="02020603050405020304" pitchFamily="18" charset="0"/>
            </a:endParaRPr>
          </a:p>
          <a:p>
            <a:endParaRPr lang="en-IN" dirty="0">
              <a:latin typeface="Comic Sans MS" panose="030F0702030302020204" pitchFamily="66" charset="0"/>
            </a:endParaRPr>
          </a:p>
        </p:txBody>
      </p:sp>
      <p:sp>
        <p:nvSpPr>
          <p:cNvPr id="6" name="TextBox 5">
            <a:extLst>
              <a:ext uri="{FF2B5EF4-FFF2-40B4-BE49-F238E27FC236}">
                <a16:creationId xmlns:a16="http://schemas.microsoft.com/office/drawing/2014/main" id="{1F6A689C-7913-2F31-4586-3F5DD0B878C1}"/>
              </a:ext>
            </a:extLst>
          </p:cNvPr>
          <p:cNvSpPr txBox="1"/>
          <p:nvPr/>
        </p:nvSpPr>
        <p:spPr>
          <a:xfrm>
            <a:off x="2647595" y="2016381"/>
            <a:ext cx="6028623" cy="3939540"/>
          </a:xfrm>
          <a:prstGeom prst="rect">
            <a:avLst/>
          </a:prstGeom>
          <a:noFill/>
        </p:spPr>
        <p:txBody>
          <a:bodyPr wrap="square" rtlCol="0">
            <a:spAutoFit/>
          </a:bodyPr>
          <a:lstStyle/>
          <a:p>
            <a:pPr marL="285750" indent="-285750">
              <a:buFont typeface="Arial" panose="020B0604020202020204" pitchFamily="34" charset="0"/>
              <a:buChar char="•"/>
            </a:pPr>
            <a:r>
              <a:rPr lang="en-IN" sz="2000" b="1" dirty="0">
                <a:solidFill>
                  <a:srgbClr val="FFC000"/>
                </a:solidFill>
                <a:effectLst>
                  <a:outerShdw blurRad="38100" dist="38100" dir="2700000" algn="tl">
                    <a:srgbClr val="000000">
                      <a:alpha val="43137"/>
                    </a:srgbClr>
                  </a:outerShdw>
                </a:effectLst>
                <a:latin typeface="Comic Sans MS" panose="030F0702030302020204" pitchFamily="66" charset="0"/>
              </a:rPr>
              <a:t>Features</a:t>
            </a:r>
          </a:p>
          <a:p>
            <a:endParaRPr lang="en-IN" dirty="0">
              <a:latin typeface="Comic Sans MS" panose="030F0702030302020204" pitchFamily="66" charset="0"/>
            </a:endParaRPr>
          </a:p>
          <a:p>
            <a:r>
              <a:rPr lang="en-IN" sz="2000" dirty="0">
                <a:latin typeface="Comic Sans MS" panose="030F0702030302020204" pitchFamily="66" charset="0"/>
              </a:rPr>
              <a:t>HighBp, HighChol, CholCheck, BMI, Smoker, Stroke, HeartDiseaseorAttack, PhysActivity, Fruits, Veggies, HvyAlcoholConsump,  AnyHealthCare,  NoDocbcCost, </a:t>
            </a:r>
            <a:r>
              <a:rPr lang="en-IN" sz="2000" dirty="0">
                <a:solidFill>
                  <a:srgbClr val="FF0000"/>
                </a:solidFill>
                <a:latin typeface="Comic Sans MS" panose="030F0702030302020204" pitchFamily="66" charset="0"/>
              </a:rPr>
              <a:t>GenHlth,</a:t>
            </a:r>
            <a:r>
              <a:rPr lang="en-IN" sz="2000" dirty="0">
                <a:latin typeface="Comic Sans MS" panose="030F0702030302020204" pitchFamily="66" charset="0"/>
              </a:rPr>
              <a:t> </a:t>
            </a:r>
            <a:r>
              <a:rPr lang="en-IN" sz="2000" dirty="0">
                <a:solidFill>
                  <a:srgbClr val="FF0000"/>
                </a:solidFill>
                <a:latin typeface="Comic Sans MS" panose="030F0702030302020204" pitchFamily="66" charset="0"/>
              </a:rPr>
              <a:t>MentHlth, PhysHlth</a:t>
            </a:r>
            <a:r>
              <a:rPr lang="en-IN" sz="2000" dirty="0">
                <a:latin typeface="Comic Sans MS" panose="030F0702030302020204" pitchFamily="66" charset="0"/>
              </a:rPr>
              <a:t>, DiffWalk, Sex,  </a:t>
            </a:r>
            <a:r>
              <a:rPr lang="en-IN" sz="2000" dirty="0">
                <a:solidFill>
                  <a:srgbClr val="FF0000"/>
                </a:solidFill>
                <a:latin typeface="Comic Sans MS" panose="030F0702030302020204" pitchFamily="66" charset="0"/>
              </a:rPr>
              <a:t>Age, Education,  Income</a:t>
            </a:r>
          </a:p>
          <a:p>
            <a:endParaRPr lang="en-IN" dirty="0">
              <a:solidFill>
                <a:srgbClr val="FF0000"/>
              </a:solidFill>
              <a:latin typeface="Comic Sans MS" panose="030F0702030302020204" pitchFamily="66" charset="0"/>
            </a:endParaRPr>
          </a:p>
          <a:p>
            <a:pPr marL="285750" indent="-285750">
              <a:buFont typeface="Arial" panose="020B0604020202020204" pitchFamily="34" charset="0"/>
              <a:buChar char="•"/>
            </a:pPr>
            <a:r>
              <a:rPr lang="en-IN" sz="2000" b="1" dirty="0">
                <a:solidFill>
                  <a:srgbClr val="FFC000"/>
                </a:solidFill>
                <a:effectLst>
                  <a:outerShdw blurRad="38100" dist="38100" dir="2700000" algn="tl">
                    <a:srgbClr val="000000">
                      <a:alpha val="43137"/>
                    </a:srgbClr>
                  </a:outerShdw>
                </a:effectLst>
                <a:latin typeface="Comic Sans MS" panose="030F0702030302020204" pitchFamily="66" charset="0"/>
              </a:rPr>
              <a:t>Target</a:t>
            </a:r>
          </a:p>
          <a:p>
            <a:endParaRPr lang="en-IN" dirty="0">
              <a:latin typeface="Comic Sans MS" panose="030F0702030302020204" pitchFamily="66" charset="0"/>
            </a:endParaRPr>
          </a:p>
          <a:p>
            <a:r>
              <a:rPr lang="en-IN" sz="2000" b="0" i="0" dirty="0">
                <a:effectLst/>
                <a:latin typeface="Comic Sans MS" panose="030F0702030302020204" pitchFamily="66" charset="0"/>
              </a:rPr>
              <a:t>Diabetes</a:t>
            </a:r>
            <a:endParaRPr lang="en-IN" sz="2000" dirty="0">
              <a:latin typeface="Comic Sans MS" panose="030F0702030302020204" pitchFamily="66" charset="0"/>
            </a:endParaRPr>
          </a:p>
          <a:p>
            <a:endParaRPr lang="en-IN" dirty="0"/>
          </a:p>
        </p:txBody>
      </p:sp>
      <p:sp>
        <p:nvSpPr>
          <p:cNvPr id="7" name="Oval 6">
            <a:extLst>
              <a:ext uri="{FF2B5EF4-FFF2-40B4-BE49-F238E27FC236}">
                <a16:creationId xmlns:a16="http://schemas.microsoft.com/office/drawing/2014/main" id="{CCDB74D4-1565-2298-2EC6-58D1317DD2CE}"/>
              </a:ext>
            </a:extLst>
          </p:cNvPr>
          <p:cNvSpPr/>
          <p:nvPr/>
        </p:nvSpPr>
        <p:spPr>
          <a:xfrm>
            <a:off x="9365381" y="1857676"/>
            <a:ext cx="1953928" cy="1867301"/>
          </a:xfrm>
          <a:prstGeom prst="ellipse">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b="1" dirty="0">
              <a:solidFill>
                <a:schemeClr val="tx1"/>
              </a:solidFill>
              <a:latin typeface="Comic Sans MS" panose="030F0702030302020204" pitchFamily="66" charset="0"/>
              <a:ea typeface="Calibri" panose="020F0502020204030204" pitchFamily="34" charset="0"/>
              <a:cs typeface="Times New Roman" panose="02020603050405020304" pitchFamily="18" charset="0"/>
            </a:endParaRPr>
          </a:p>
          <a:p>
            <a:pPr algn="ctr"/>
            <a:r>
              <a:rPr lang="en-IN" sz="1600" b="1" dirty="0">
                <a:solidFill>
                  <a:schemeClr val="tx1"/>
                </a:solidFill>
                <a:latin typeface="Comic Sans MS" panose="030F0702030302020204" pitchFamily="66" charset="0"/>
                <a:ea typeface="Calibri" panose="020F0502020204030204" pitchFamily="34" charset="0"/>
                <a:cs typeface="Times New Roman" panose="02020603050405020304" pitchFamily="18" charset="0"/>
              </a:rPr>
              <a:t>Number of Instances: 253,680</a:t>
            </a:r>
            <a:endParaRPr lang="en-IN" sz="1600" b="1" dirty="0">
              <a:solidFill>
                <a:schemeClr val="tx1"/>
              </a:solidFill>
              <a:latin typeface="Comic Sans MS" panose="030F0702030302020204" pitchFamily="66" charset="0"/>
              <a:cs typeface="Times New Roman" panose="02020603050405020304" pitchFamily="18" charset="0"/>
            </a:endParaRPr>
          </a:p>
          <a:p>
            <a:pPr algn="ctr"/>
            <a:endParaRPr lang="en-IN" dirty="0"/>
          </a:p>
        </p:txBody>
      </p:sp>
      <p:sp>
        <p:nvSpPr>
          <p:cNvPr id="12" name="Oval 11">
            <a:extLst>
              <a:ext uri="{FF2B5EF4-FFF2-40B4-BE49-F238E27FC236}">
                <a16:creationId xmlns:a16="http://schemas.microsoft.com/office/drawing/2014/main" id="{1E00ABB8-B06D-A3A6-D21D-CDA1D02CA9F5}"/>
              </a:ext>
            </a:extLst>
          </p:cNvPr>
          <p:cNvSpPr/>
          <p:nvPr/>
        </p:nvSpPr>
        <p:spPr>
          <a:xfrm>
            <a:off x="9365381" y="3940431"/>
            <a:ext cx="1953928" cy="1867301"/>
          </a:xfrm>
          <a:prstGeom prst="ellipse">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b="1" dirty="0">
              <a:solidFill>
                <a:schemeClr val="tx1"/>
              </a:solidFill>
              <a:latin typeface="Comic Sans MS" panose="030F0702030302020204" pitchFamily="66" charset="0"/>
              <a:ea typeface="Calibri" panose="020F0502020204030204" pitchFamily="34" charset="0"/>
              <a:cs typeface="Times New Roman" panose="02020603050405020304" pitchFamily="18" charset="0"/>
            </a:endParaRPr>
          </a:p>
          <a:p>
            <a:pPr algn="ctr"/>
            <a:r>
              <a:rPr lang="en-IN" sz="1600" b="1" dirty="0">
                <a:solidFill>
                  <a:schemeClr val="tx1"/>
                </a:solidFill>
                <a:latin typeface="Comic Sans MS" panose="030F0702030302020204" pitchFamily="66" charset="0"/>
                <a:ea typeface="Calibri" panose="020F0502020204030204" pitchFamily="34" charset="0"/>
                <a:cs typeface="Times New Roman" panose="02020603050405020304" pitchFamily="18" charset="0"/>
              </a:rPr>
              <a:t>Number of Features: 21</a:t>
            </a:r>
            <a:endParaRPr lang="en-IN" sz="1600" b="1" dirty="0">
              <a:solidFill>
                <a:schemeClr val="tx1"/>
              </a:solidFill>
              <a:latin typeface="Comic Sans MS" panose="030F0702030302020204" pitchFamily="66"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108545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91F00-D14A-742E-B046-7E3DE20180C7}"/>
              </a:ext>
            </a:extLst>
          </p:cNvPr>
          <p:cNvSpPr>
            <a:spLocks noGrp="1"/>
          </p:cNvSpPr>
          <p:nvPr>
            <p:ph type="title"/>
          </p:nvPr>
        </p:nvSpPr>
        <p:spPr/>
        <p:txBody>
          <a:bodyPr>
            <a:normAutofit/>
          </a:bodyPr>
          <a:lstStyle/>
          <a:p>
            <a:r>
              <a:rPr lang="en-US" sz="3200" b="1" dirty="0">
                <a:solidFill>
                  <a:schemeClr val="accent1">
                    <a:lumMod val="60000"/>
                    <a:lumOff val="40000"/>
                  </a:schemeClr>
                </a:solidFill>
                <a:effectLst>
                  <a:outerShdw blurRad="38100" dist="38100" dir="2700000" algn="tl">
                    <a:srgbClr val="000000">
                      <a:alpha val="43137"/>
                    </a:srgbClr>
                  </a:outerShdw>
                </a:effectLst>
                <a:latin typeface="Comic Sans MS" panose="030F0702030302020204" pitchFamily="66" charset="0"/>
                <a:ea typeface="Calibri" panose="020F0502020204030204" pitchFamily="34" charset="0"/>
                <a:cs typeface="Times New Roman" panose="02020603050405020304" pitchFamily="18" charset="0"/>
              </a:rPr>
              <a:t>FLOW</a:t>
            </a:r>
            <a:endParaRPr lang="en-IN" sz="3200" dirty="0">
              <a:latin typeface="Comic Sans MS" panose="030F0702030302020204" pitchFamily="66" charset="0"/>
            </a:endParaRPr>
          </a:p>
        </p:txBody>
      </p:sp>
      <p:sp>
        <p:nvSpPr>
          <p:cNvPr id="6" name="Arrow: Right 5">
            <a:extLst>
              <a:ext uri="{FF2B5EF4-FFF2-40B4-BE49-F238E27FC236}">
                <a16:creationId xmlns:a16="http://schemas.microsoft.com/office/drawing/2014/main" id="{11850199-6B42-9101-A796-5796042DBCEA}"/>
              </a:ext>
            </a:extLst>
          </p:cNvPr>
          <p:cNvSpPr/>
          <p:nvPr/>
        </p:nvSpPr>
        <p:spPr>
          <a:xfrm>
            <a:off x="614412" y="1833611"/>
            <a:ext cx="2350169" cy="1578543"/>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Data Preprocessing</a:t>
            </a:r>
          </a:p>
        </p:txBody>
      </p:sp>
      <p:sp>
        <p:nvSpPr>
          <p:cNvPr id="7" name="Arrow: Right 6">
            <a:extLst>
              <a:ext uri="{FF2B5EF4-FFF2-40B4-BE49-F238E27FC236}">
                <a16:creationId xmlns:a16="http://schemas.microsoft.com/office/drawing/2014/main" id="{CF68511D-A5EB-54F8-1E89-07260A22F89F}"/>
              </a:ext>
            </a:extLst>
          </p:cNvPr>
          <p:cNvSpPr/>
          <p:nvPr/>
        </p:nvSpPr>
        <p:spPr>
          <a:xfrm>
            <a:off x="2865379" y="2459252"/>
            <a:ext cx="2350169" cy="1578543"/>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Model Selection and Evaluation</a:t>
            </a:r>
          </a:p>
        </p:txBody>
      </p:sp>
      <p:sp>
        <p:nvSpPr>
          <p:cNvPr id="8" name="Arrow: Right 7">
            <a:extLst>
              <a:ext uri="{FF2B5EF4-FFF2-40B4-BE49-F238E27FC236}">
                <a16:creationId xmlns:a16="http://schemas.microsoft.com/office/drawing/2014/main" id="{E51F4537-729D-1E7F-D171-6CCE87B89F2D}"/>
              </a:ext>
            </a:extLst>
          </p:cNvPr>
          <p:cNvSpPr/>
          <p:nvPr/>
        </p:nvSpPr>
        <p:spPr>
          <a:xfrm>
            <a:off x="5116346" y="3084893"/>
            <a:ext cx="2350169" cy="1578543"/>
          </a:xfrm>
          <a:prstGeom prst="rightArrow">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Comparison among the Models</a:t>
            </a:r>
          </a:p>
        </p:txBody>
      </p:sp>
      <p:sp>
        <p:nvSpPr>
          <p:cNvPr id="9" name="Arrow: Right 8">
            <a:extLst>
              <a:ext uri="{FF2B5EF4-FFF2-40B4-BE49-F238E27FC236}">
                <a16:creationId xmlns:a16="http://schemas.microsoft.com/office/drawing/2014/main" id="{0F947B35-BB71-F2BF-F0BC-AFC3F824B146}"/>
              </a:ext>
            </a:extLst>
          </p:cNvPr>
          <p:cNvSpPr/>
          <p:nvPr/>
        </p:nvSpPr>
        <p:spPr>
          <a:xfrm>
            <a:off x="7312642" y="3688880"/>
            <a:ext cx="2350169" cy="1578543"/>
          </a:xfrm>
          <a:prstGeom prst="rightArrow">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Choosing the Best Model</a:t>
            </a:r>
          </a:p>
        </p:txBody>
      </p:sp>
      <p:pic>
        <p:nvPicPr>
          <p:cNvPr id="10" name="Picture 9">
            <a:extLst>
              <a:ext uri="{FF2B5EF4-FFF2-40B4-BE49-F238E27FC236}">
                <a16:creationId xmlns:a16="http://schemas.microsoft.com/office/drawing/2014/main" id="{3E0CA9A5-92F7-1753-E7E4-51B67D8FF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8936" y="5668260"/>
            <a:ext cx="1495331" cy="1122362"/>
          </a:xfrm>
          <a:prstGeom prst="rect">
            <a:avLst/>
          </a:prstGeom>
        </p:spPr>
      </p:pic>
      <p:sp>
        <p:nvSpPr>
          <p:cNvPr id="11" name="Arrow: Right 10">
            <a:extLst>
              <a:ext uri="{FF2B5EF4-FFF2-40B4-BE49-F238E27FC236}">
                <a16:creationId xmlns:a16="http://schemas.microsoft.com/office/drawing/2014/main" id="{A971230F-89E5-E5E0-02E7-8201A832A616}"/>
              </a:ext>
            </a:extLst>
          </p:cNvPr>
          <p:cNvSpPr/>
          <p:nvPr/>
        </p:nvSpPr>
        <p:spPr>
          <a:xfrm>
            <a:off x="9580039" y="4285646"/>
            <a:ext cx="2350169" cy="1578543"/>
          </a:xfrm>
          <a:prstGeom prst="rightArrow">
            <a:avLst/>
          </a:prstGeom>
          <a:solidFill>
            <a:srgbClr val="121F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Selecting Most IMP Indicators for Diabetes</a:t>
            </a:r>
          </a:p>
        </p:txBody>
      </p:sp>
    </p:spTree>
    <p:extLst>
      <p:ext uri="{BB962C8B-B14F-4D97-AF65-F5344CB8AC3E}">
        <p14:creationId xmlns:p14="http://schemas.microsoft.com/office/powerpoint/2010/main" val="3105583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91F00-D14A-742E-B046-7E3DE20180C7}"/>
              </a:ext>
            </a:extLst>
          </p:cNvPr>
          <p:cNvSpPr>
            <a:spLocks noGrp="1"/>
          </p:cNvSpPr>
          <p:nvPr>
            <p:ph type="title"/>
          </p:nvPr>
        </p:nvSpPr>
        <p:spPr/>
        <p:txBody>
          <a:bodyPr>
            <a:normAutofit/>
          </a:bodyPr>
          <a:lstStyle/>
          <a:p>
            <a:r>
              <a:rPr lang="en-US" sz="3200" b="1" dirty="0">
                <a:solidFill>
                  <a:schemeClr val="accent1">
                    <a:lumMod val="60000"/>
                    <a:lumOff val="40000"/>
                  </a:schemeClr>
                </a:solidFill>
                <a:effectLst>
                  <a:outerShdw blurRad="38100" dist="38100" dir="2700000" algn="tl">
                    <a:srgbClr val="000000">
                      <a:alpha val="43137"/>
                    </a:srgbClr>
                  </a:outerShdw>
                </a:effectLst>
                <a:latin typeface="Comic Sans MS" panose="030F0702030302020204" pitchFamily="66" charset="0"/>
                <a:ea typeface="Calibri" panose="020F0502020204030204" pitchFamily="34" charset="0"/>
                <a:cs typeface="Times New Roman" panose="02020603050405020304" pitchFamily="18" charset="0"/>
              </a:rPr>
              <a:t>DATA PREPROCESSING</a:t>
            </a:r>
            <a:endParaRPr lang="en-IN" sz="3200" dirty="0">
              <a:latin typeface="Comic Sans MS" panose="030F0702030302020204" pitchFamily="66" charset="0"/>
            </a:endParaRPr>
          </a:p>
        </p:txBody>
      </p:sp>
      <p:pic>
        <p:nvPicPr>
          <p:cNvPr id="10" name="Picture 9">
            <a:extLst>
              <a:ext uri="{FF2B5EF4-FFF2-40B4-BE49-F238E27FC236}">
                <a16:creationId xmlns:a16="http://schemas.microsoft.com/office/drawing/2014/main" id="{3E0CA9A5-92F7-1753-E7E4-51B67D8FF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8936" y="5668260"/>
            <a:ext cx="1495331" cy="1122362"/>
          </a:xfrm>
          <a:prstGeom prst="rect">
            <a:avLst/>
          </a:prstGeom>
        </p:spPr>
      </p:pic>
      <p:sp>
        <p:nvSpPr>
          <p:cNvPr id="4" name="Oval 3">
            <a:extLst>
              <a:ext uri="{FF2B5EF4-FFF2-40B4-BE49-F238E27FC236}">
                <a16:creationId xmlns:a16="http://schemas.microsoft.com/office/drawing/2014/main" id="{33A19B39-8328-791E-CE79-305377F6BE5E}"/>
              </a:ext>
            </a:extLst>
          </p:cNvPr>
          <p:cNvSpPr/>
          <p:nvPr/>
        </p:nvSpPr>
        <p:spPr>
          <a:xfrm>
            <a:off x="1360500" y="1640119"/>
            <a:ext cx="2229852" cy="1523198"/>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b="1" dirty="0">
              <a:solidFill>
                <a:schemeClr val="accent1">
                  <a:lumMod val="75000"/>
                </a:schemeClr>
              </a:solidFill>
              <a:latin typeface="Comic Sans MS" panose="030F0702030302020204" pitchFamily="66" charset="0"/>
            </a:endParaRPr>
          </a:p>
          <a:p>
            <a:pPr algn="ctr"/>
            <a:r>
              <a:rPr lang="en-IN" sz="2000" b="1" dirty="0">
                <a:solidFill>
                  <a:schemeClr val="accent1">
                    <a:lumMod val="75000"/>
                  </a:schemeClr>
                </a:solidFill>
                <a:latin typeface="Comic Sans MS" panose="030F0702030302020204" pitchFamily="66" charset="0"/>
              </a:rPr>
              <a:t>Raw Data Loading</a:t>
            </a:r>
          </a:p>
          <a:p>
            <a:pPr algn="ctr"/>
            <a:endParaRPr lang="en-IN" dirty="0"/>
          </a:p>
        </p:txBody>
      </p:sp>
      <p:sp>
        <p:nvSpPr>
          <p:cNvPr id="5" name="Oval 4">
            <a:extLst>
              <a:ext uri="{FF2B5EF4-FFF2-40B4-BE49-F238E27FC236}">
                <a16:creationId xmlns:a16="http://schemas.microsoft.com/office/drawing/2014/main" id="{C1F373CC-2E52-85F2-EE26-44C42938F573}"/>
              </a:ext>
            </a:extLst>
          </p:cNvPr>
          <p:cNvSpPr/>
          <p:nvPr/>
        </p:nvSpPr>
        <p:spPr>
          <a:xfrm>
            <a:off x="4607425" y="1603300"/>
            <a:ext cx="2229852" cy="1523198"/>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b="1" dirty="0">
              <a:solidFill>
                <a:schemeClr val="accent1">
                  <a:lumMod val="75000"/>
                </a:schemeClr>
              </a:solidFill>
              <a:latin typeface="Comic Sans MS" panose="030F0702030302020204" pitchFamily="66" charset="0"/>
            </a:endParaRPr>
          </a:p>
          <a:p>
            <a:pPr algn="ctr"/>
            <a:r>
              <a:rPr lang="en-IN" sz="2000" b="1" dirty="0">
                <a:solidFill>
                  <a:schemeClr val="accent1">
                    <a:lumMod val="75000"/>
                  </a:schemeClr>
                </a:solidFill>
                <a:latin typeface="Comic Sans MS" panose="030F0702030302020204" pitchFamily="66" charset="0"/>
              </a:rPr>
              <a:t>Data Preprocessing</a:t>
            </a:r>
          </a:p>
          <a:p>
            <a:pPr algn="ctr"/>
            <a:endParaRPr lang="en-IN" dirty="0"/>
          </a:p>
        </p:txBody>
      </p:sp>
      <p:sp>
        <p:nvSpPr>
          <p:cNvPr id="13" name="Oval 12">
            <a:extLst>
              <a:ext uri="{FF2B5EF4-FFF2-40B4-BE49-F238E27FC236}">
                <a16:creationId xmlns:a16="http://schemas.microsoft.com/office/drawing/2014/main" id="{86F200BD-7996-7D7C-6355-F4A5B2E15662}"/>
              </a:ext>
            </a:extLst>
          </p:cNvPr>
          <p:cNvSpPr/>
          <p:nvPr/>
        </p:nvSpPr>
        <p:spPr>
          <a:xfrm>
            <a:off x="7699849" y="1603300"/>
            <a:ext cx="2229852" cy="1523198"/>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b="1" dirty="0">
              <a:solidFill>
                <a:schemeClr val="accent1">
                  <a:lumMod val="75000"/>
                </a:schemeClr>
              </a:solidFill>
              <a:latin typeface="Comic Sans MS" panose="030F0702030302020204" pitchFamily="66" charset="0"/>
            </a:endParaRPr>
          </a:p>
          <a:p>
            <a:pPr algn="ctr"/>
            <a:r>
              <a:rPr lang="en-IN" sz="2000" b="1" dirty="0">
                <a:solidFill>
                  <a:schemeClr val="accent1">
                    <a:lumMod val="75000"/>
                  </a:schemeClr>
                </a:solidFill>
                <a:latin typeface="Comic Sans MS" panose="030F0702030302020204" pitchFamily="66" charset="0"/>
              </a:rPr>
              <a:t>Under Sampling</a:t>
            </a:r>
          </a:p>
          <a:p>
            <a:pPr algn="ctr"/>
            <a:endParaRPr lang="en-IN" dirty="0"/>
          </a:p>
        </p:txBody>
      </p:sp>
      <p:sp>
        <p:nvSpPr>
          <p:cNvPr id="14" name="Oval 13">
            <a:extLst>
              <a:ext uri="{FF2B5EF4-FFF2-40B4-BE49-F238E27FC236}">
                <a16:creationId xmlns:a16="http://schemas.microsoft.com/office/drawing/2014/main" id="{08129492-7603-1230-EF30-5106E49E9182}"/>
              </a:ext>
            </a:extLst>
          </p:cNvPr>
          <p:cNvSpPr/>
          <p:nvPr/>
        </p:nvSpPr>
        <p:spPr>
          <a:xfrm>
            <a:off x="7729219" y="4071407"/>
            <a:ext cx="2229852" cy="1523198"/>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b="1" dirty="0">
              <a:solidFill>
                <a:schemeClr val="accent1">
                  <a:lumMod val="75000"/>
                </a:schemeClr>
              </a:solidFill>
              <a:latin typeface="Comic Sans MS" panose="030F0702030302020204" pitchFamily="66" charset="0"/>
            </a:endParaRPr>
          </a:p>
          <a:p>
            <a:pPr algn="ctr"/>
            <a:r>
              <a:rPr lang="en-IN" sz="2000" b="1" dirty="0">
                <a:solidFill>
                  <a:schemeClr val="accent1">
                    <a:lumMod val="75000"/>
                  </a:schemeClr>
                </a:solidFill>
                <a:latin typeface="Comic Sans MS" panose="030F0702030302020204" pitchFamily="66" charset="0"/>
              </a:rPr>
              <a:t>Data Splitting</a:t>
            </a:r>
          </a:p>
          <a:p>
            <a:pPr algn="ctr"/>
            <a:endParaRPr lang="en-IN" dirty="0"/>
          </a:p>
        </p:txBody>
      </p:sp>
      <p:sp>
        <p:nvSpPr>
          <p:cNvPr id="15" name="Oval 14">
            <a:extLst>
              <a:ext uri="{FF2B5EF4-FFF2-40B4-BE49-F238E27FC236}">
                <a16:creationId xmlns:a16="http://schemas.microsoft.com/office/drawing/2014/main" id="{43FA6575-B393-C211-E9CB-09AE04A8FA1D}"/>
              </a:ext>
            </a:extLst>
          </p:cNvPr>
          <p:cNvSpPr/>
          <p:nvPr/>
        </p:nvSpPr>
        <p:spPr>
          <a:xfrm>
            <a:off x="4634697" y="4041006"/>
            <a:ext cx="2229852" cy="1503145"/>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b="1" dirty="0">
              <a:solidFill>
                <a:schemeClr val="accent1">
                  <a:lumMod val="75000"/>
                </a:schemeClr>
              </a:solidFill>
              <a:latin typeface="Comic Sans MS" panose="030F0702030302020204" pitchFamily="66" charset="0"/>
            </a:endParaRPr>
          </a:p>
          <a:p>
            <a:pPr algn="ctr"/>
            <a:r>
              <a:rPr lang="en-IN" sz="2000" b="1" dirty="0">
                <a:solidFill>
                  <a:schemeClr val="accent1">
                    <a:lumMod val="75000"/>
                  </a:schemeClr>
                </a:solidFill>
                <a:latin typeface="Comic Sans MS" panose="030F0702030302020204" pitchFamily="66" charset="0"/>
              </a:rPr>
              <a:t>Target Transformation</a:t>
            </a:r>
          </a:p>
          <a:p>
            <a:pPr algn="ctr"/>
            <a:endParaRPr lang="en-IN" dirty="0"/>
          </a:p>
        </p:txBody>
      </p:sp>
      <p:sp>
        <p:nvSpPr>
          <p:cNvPr id="16" name="Oval 15">
            <a:extLst>
              <a:ext uri="{FF2B5EF4-FFF2-40B4-BE49-F238E27FC236}">
                <a16:creationId xmlns:a16="http://schemas.microsoft.com/office/drawing/2014/main" id="{405335E8-5AAD-FE96-FE8C-4BD7DA9EC17E}"/>
              </a:ext>
            </a:extLst>
          </p:cNvPr>
          <p:cNvSpPr/>
          <p:nvPr/>
        </p:nvSpPr>
        <p:spPr>
          <a:xfrm>
            <a:off x="1354626" y="4165115"/>
            <a:ext cx="2241600" cy="1503145"/>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b="1" dirty="0">
              <a:solidFill>
                <a:schemeClr val="accent1">
                  <a:lumMod val="75000"/>
                </a:schemeClr>
              </a:solidFill>
              <a:latin typeface="Comic Sans MS" panose="030F0702030302020204" pitchFamily="66" charset="0"/>
            </a:endParaRPr>
          </a:p>
          <a:p>
            <a:pPr algn="ctr"/>
            <a:r>
              <a:rPr lang="en-IN" sz="2000" b="1" dirty="0">
                <a:solidFill>
                  <a:schemeClr val="accent1">
                    <a:lumMod val="75000"/>
                  </a:schemeClr>
                </a:solidFill>
                <a:latin typeface="Comic Sans MS" panose="030F0702030302020204" pitchFamily="66" charset="0"/>
              </a:rPr>
              <a:t>Assessing Correlation</a:t>
            </a:r>
          </a:p>
          <a:p>
            <a:pPr algn="ctr"/>
            <a:endParaRPr lang="en-IN" dirty="0"/>
          </a:p>
        </p:txBody>
      </p:sp>
      <p:cxnSp>
        <p:nvCxnSpPr>
          <p:cNvPr id="18" name="Straight Arrow Connector 17">
            <a:extLst>
              <a:ext uri="{FF2B5EF4-FFF2-40B4-BE49-F238E27FC236}">
                <a16:creationId xmlns:a16="http://schemas.microsoft.com/office/drawing/2014/main" id="{ECFDA7C1-9291-68D9-4DCB-7771E1C3B62D}"/>
              </a:ext>
            </a:extLst>
          </p:cNvPr>
          <p:cNvCxnSpPr>
            <a:cxnSpLocks/>
          </p:cNvCxnSpPr>
          <p:nvPr/>
        </p:nvCxnSpPr>
        <p:spPr>
          <a:xfrm flipV="1">
            <a:off x="3618013" y="2423850"/>
            <a:ext cx="1017073" cy="36819"/>
          </a:xfrm>
          <a:prstGeom prst="straightConnector1">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BC9BF7AE-3D71-AE56-47CF-3915BD916036}"/>
              </a:ext>
            </a:extLst>
          </p:cNvPr>
          <p:cNvCxnSpPr/>
          <p:nvPr/>
        </p:nvCxnSpPr>
        <p:spPr>
          <a:xfrm>
            <a:off x="6837277" y="2427002"/>
            <a:ext cx="891942" cy="0"/>
          </a:xfrm>
          <a:prstGeom prst="straightConnector1">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9562EE72-F624-7296-DE19-8A68F5675939}"/>
              </a:ext>
            </a:extLst>
          </p:cNvPr>
          <p:cNvCxnSpPr/>
          <p:nvPr/>
        </p:nvCxnSpPr>
        <p:spPr>
          <a:xfrm>
            <a:off x="6864549" y="4875962"/>
            <a:ext cx="891942" cy="0"/>
          </a:xfrm>
          <a:prstGeom prst="straightConnector1">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1A25BEFA-8437-B072-3881-716621C6AA05}"/>
              </a:ext>
            </a:extLst>
          </p:cNvPr>
          <p:cNvCxnSpPr/>
          <p:nvPr/>
        </p:nvCxnSpPr>
        <p:spPr>
          <a:xfrm>
            <a:off x="3680578" y="4851453"/>
            <a:ext cx="891942" cy="0"/>
          </a:xfrm>
          <a:prstGeom prst="straightConnector1">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475F3F78-51DC-ED3F-1604-F57A4C74E621}"/>
              </a:ext>
            </a:extLst>
          </p:cNvPr>
          <p:cNvCxnSpPr>
            <a:stCxn id="13" idx="4"/>
            <a:endCxn id="14" idx="0"/>
          </p:cNvCxnSpPr>
          <p:nvPr/>
        </p:nvCxnSpPr>
        <p:spPr>
          <a:xfrm>
            <a:off x="8814775" y="3126498"/>
            <a:ext cx="29370" cy="944909"/>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Arrow: Right 25">
            <a:extLst>
              <a:ext uri="{FF2B5EF4-FFF2-40B4-BE49-F238E27FC236}">
                <a16:creationId xmlns:a16="http://schemas.microsoft.com/office/drawing/2014/main" id="{616F26F4-A609-3F60-6322-677072EADDD5}"/>
              </a:ext>
            </a:extLst>
          </p:cNvPr>
          <p:cNvSpPr/>
          <p:nvPr/>
        </p:nvSpPr>
        <p:spPr>
          <a:xfrm>
            <a:off x="4171339" y="2243305"/>
            <a:ext cx="436086" cy="361561"/>
          </a:xfrm>
          <a:prstGeom prst="rightArrow">
            <a:avLst/>
          </a:prstGeom>
          <a:solidFill>
            <a:schemeClr val="bg2">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59ABF0A1-B245-8D0F-D3C7-53EFC1C674EB}"/>
              </a:ext>
            </a:extLst>
          </p:cNvPr>
          <p:cNvSpPr/>
          <p:nvPr/>
        </p:nvSpPr>
        <p:spPr>
          <a:xfrm>
            <a:off x="7331283" y="2246222"/>
            <a:ext cx="436086" cy="361561"/>
          </a:xfrm>
          <a:prstGeom prst="rightArrow">
            <a:avLst/>
          </a:prstGeom>
          <a:solidFill>
            <a:schemeClr val="bg2">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3FF98604-5538-8AEB-59F4-526D6F37B53B}"/>
              </a:ext>
            </a:extLst>
          </p:cNvPr>
          <p:cNvSpPr/>
          <p:nvPr/>
        </p:nvSpPr>
        <p:spPr>
          <a:xfrm flipH="1">
            <a:off x="6841809" y="4695182"/>
            <a:ext cx="436086" cy="361560"/>
          </a:xfrm>
          <a:prstGeom prst="rightArrow">
            <a:avLst/>
          </a:prstGeom>
          <a:solidFill>
            <a:schemeClr val="bg2">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B5131E6B-5FE4-6BC5-AD78-D86ACDC71083}"/>
              </a:ext>
            </a:extLst>
          </p:cNvPr>
          <p:cNvSpPr/>
          <p:nvPr/>
        </p:nvSpPr>
        <p:spPr>
          <a:xfrm flipH="1">
            <a:off x="3618013" y="4652226"/>
            <a:ext cx="436086" cy="361560"/>
          </a:xfrm>
          <a:prstGeom prst="rightArrow">
            <a:avLst/>
          </a:prstGeom>
          <a:solidFill>
            <a:schemeClr val="bg2">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0" name="Arrow: Down 29">
            <a:extLst>
              <a:ext uri="{FF2B5EF4-FFF2-40B4-BE49-F238E27FC236}">
                <a16:creationId xmlns:a16="http://schemas.microsoft.com/office/drawing/2014/main" id="{93C9A780-F429-41F1-9A68-00A46BE99743}"/>
              </a:ext>
            </a:extLst>
          </p:cNvPr>
          <p:cNvSpPr/>
          <p:nvPr/>
        </p:nvSpPr>
        <p:spPr>
          <a:xfrm>
            <a:off x="8654824" y="3601881"/>
            <a:ext cx="378642" cy="471638"/>
          </a:xfrm>
          <a:prstGeom prst="downArrow">
            <a:avLst/>
          </a:prstGeom>
          <a:solidFill>
            <a:schemeClr val="bg2">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AF8801A3-7DE1-4C60-4E96-EDB2C1DE4727}"/>
              </a:ext>
            </a:extLst>
          </p:cNvPr>
          <p:cNvSpPr txBox="1"/>
          <p:nvPr/>
        </p:nvSpPr>
        <p:spPr>
          <a:xfrm>
            <a:off x="7939031" y="5739558"/>
            <a:ext cx="1751488" cy="1200329"/>
          </a:xfrm>
          <a:prstGeom prst="rect">
            <a:avLst/>
          </a:prstGeom>
          <a:noFill/>
        </p:spPr>
        <p:txBody>
          <a:bodyPr wrap="square" rtlCol="0">
            <a:spAutoFit/>
          </a:bodyPr>
          <a:lstStyle/>
          <a:p>
            <a:r>
              <a:rPr lang="en-IN" dirty="0">
                <a:solidFill>
                  <a:schemeClr val="accent1">
                    <a:lumMod val="75000"/>
                  </a:schemeClr>
                </a:solidFill>
              </a:rPr>
              <a:t>Splitting the Data into Train and Test Sets</a:t>
            </a:r>
          </a:p>
          <a:p>
            <a:endParaRPr lang="en-IN" dirty="0">
              <a:solidFill>
                <a:schemeClr val="accent1">
                  <a:lumMod val="75000"/>
                </a:schemeClr>
              </a:solidFill>
            </a:endParaRPr>
          </a:p>
        </p:txBody>
      </p:sp>
      <p:sp>
        <p:nvSpPr>
          <p:cNvPr id="32" name="TextBox 31">
            <a:extLst>
              <a:ext uri="{FF2B5EF4-FFF2-40B4-BE49-F238E27FC236}">
                <a16:creationId xmlns:a16="http://schemas.microsoft.com/office/drawing/2014/main" id="{6360BF75-14CD-82DA-DED4-E3101668CAF8}"/>
              </a:ext>
            </a:extLst>
          </p:cNvPr>
          <p:cNvSpPr txBox="1"/>
          <p:nvPr/>
        </p:nvSpPr>
        <p:spPr>
          <a:xfrm>
            <a:off x="943795" y="5724676"/>
            <a:ext cx="3628725" cy="1200329"/>
          </a:xfrm>
          <a:prstGeom prst="rect">
            <a:avLst/>
          </a:prstGeom>
          <a:noFill/>
        </p:spPr>
        <p:txBody>
          <a:bodyPr wrap="square" rtlCol="0">
            <a:spAutoFit/>
          </a:bodyPr>
          <a:lstStyle/>
          <a:p>
            <a:r>
              <a:rPr lang="en-US" b="0" i="0" dirty="0">
                <a:solidFill>
                  <a:schemeClr val="accent1">
                    <a:lumMod val="75000"/>
                  </a:schemeClr>
                </a:solidFill>
                <a:effectLst/>
                <a:latin typeface="Söhne"/>
              </a:rPr>
              <a:t>Assessing target variable correlation with other columns to identify and drop irrelevant features.</a:t>
            </a:r>
            <a:endParaRPr lang="en-IN" dirty="0">
              <a:solidFill>
                <a:schemeClr val="accent1">
                  <a:lumMod val="75000"/>
                </a:schemeClr>
              </a:solidFill>
            </a:endParaRPr>
          </a:p>
          <a:p>
            <a:endParaRPr lang="en-IN" dirty="0">
              <a:solidFill>
                <a:schemeClr val="accent1">
                  <a:lumMod val="75000"/>
                </a:schemeClr>
              </a:solidFill>
            </a:endParaRPr>
          </a:p>
        </p:txBody>
      </p:sp>
      <p:sp>
        <p:nvSpPr>
          <p:cNvPr id="33" name="TextBox 32">
            <a:extLst>
              <a:ext uri="{FF2B5EF4-FFF2-40B4-BE49-F238E27FC236}">
                <a16:creationId xmlns:a16="http://schemas.microsoft.com/office/drawing/2014/main" id="{D64D4A73-FE6E-5BD5-BC53-87A87A32639D}"/>
              </a:ext>
            </a:extLst>
          </p:cNvPr>
          <p:cNvSpPr txBox="1"/>
          <p:nvPr/>
        </p:nvSpPr>
        <p:spPr>
          <a:xfrm>
            <a:off x="4487863" y="5739558"/>
            <a:ext cx="2790032" cy="1200329"/>
          </a:xfrm>
          <a:prstGeom prst="rect">
            <a:avLst/>
          </a:prstGeom>
          <a:noFill/>
        </p:spPr>
        <p:txBody>
          <a:bodyPr wrap="square" rtlCol="0">
            <a:spAutoFit/>
          </a:bodyPr>
          <a:lstStyle/>
          <a:p>
            <a:pPr algn="ctr"/>
            <a:r>
              <a:rPr lang="en-IN" dirty="0">
                <a:solidFill>
                  <a:schemeClr val="accent1">
                    <a:lumMod val="75000"/>
                  </a:schemeClr>
                </a:solidFill>
              </a:rPr>
              <a:t>Transforming multiclass “Target” variable into binary class</a:t>
            </a:r>
          </a:p>
          <a:p>
            <a:endParaRPr lang="en-IN" dirty="0">
              <a:solidFill>
                <a:schemeClr val="accent1">
                  <a:lumMod val="75000"/>
                </a:schemeClr>
              </a:solidFill>
            </a:endParaRPr>
          </a:p>
        </p:txBody>
      </p:sp>
      <p:sp>
        <p:nvSpPr>
          <p:cNvPr id="34" name="TextBox 33">
            <a:extLst>
              <a:ext uri="{FF2B5EF4-FFF2-40B4-BE49-F238E27FC236}">
                <a16:creationId xmlns:a16="http://schemas.microsoft.com/office/drawing/2014/main" id="{297D82E4-D1BD-927F-FE21-024677DE1128}"/>
              </a:ext>
            </a:extLst>
          </p:cNvPr>
          <p:cNvSpPr txBox="1"/>
          <p:nvPr/>
        </p:nvSpPr>
        <p:spPr>
          <a:xfrm>
            <a:off x="10033720" y="1860504"/>
            <a:ext cx="1751797" cy="1200329"/>
          </a:xfrm>
          <a:prstGeom prst="rect">
            <a:avLst/>
          </a:prstGeom>
          <a:noFill/>
        </p:spPr>
        <p:txBody>
          <a:bodyPr wrap="square" rtlCol="0">
            <a:spAutoFit/>
          </a:bodyPr>
          <a:lstStyle/>
          <a:p>
            <a:r>
              <a:rPr lang="en-IN" dirty="0">
                <a:solidFill>
                  <a:schemeClr val="accent1">
                    <a:lumMod val="75000"/>
                  </a:schemeClr>
                </a:solidFill>
              </a:rPr>
              <a:t>Balancing the data using Under Sampling</a:t>
            </a:r>
          </a:p>
          <a:p>
            <a:endParaRPr lang="en-IN" dirty="0">
              <a:solidFill>
                <a:schemeClr val="accent1">
                  <a:lumMod val="75000"/>
                </a:schemeClr>
              </a:solidFill>
            </a:endParaRPr>
          </a:p>
        </p:txBody>
      </p:sp>
    </p:spTree>
    <p:extLst>
      <p:ext uri="{BB962C8B-B14F-4D97-AF65-F5344CB8AC3E}">
        <p14:creationId xmlns:p14="http://schemas.microsoft.com/office/powerpoint/2010/main" val="2156771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F13A-318C-FB37-2B55-5A59BA21EECC}"/>
              </a:ext>
            </a:extLst>
          </p:cNvPr>
          <p:cNvSpPr>
            <a:spLocks noGrp="1"/>
          </p:cNvSpPr>
          <p:nvPr>
            <p:ph type="title"/>
          </p:nvPr>
        </p:nvSpPr>
        <p:spPr/>
        <p:txBody>
          <a:bodyPr>
            <a:normAutofit/>
          </a:bodyPr>
          <a:lstStyle/>
          <a:p>
            <a:r>
              <a:rPr lang="en-US" sz="3200" b="1" dirty="0">
                <a:solidFill>
                  <a:schemeClr val="accent1">
                    <a:lumMod val="60000"/>
                    <a:lumOff val="40000"/>
                  </a:schemeClr>
                </a:solidFill>
                <a:effectLst>
                  <a:outerShdw blurRad="38100" dist="38100" dir="2700000" algn="tl">
                    <a:srgbClr val="000000">
                      <a:alpha val="43137"/>
                    </a:srgbClr>
                  </a:outerShdw>
                </a:effectLst>
                <a:latin typeface="Comic Sans MS" panose="030F0702030302020204" pitchFamily="66" charset="0"/>
                <a:ea typeface="Calibri" panose="020F0502020204030204" pitchFamily="34" charset="0"/>
                <a:cs typeface="Times New Roman" panose="02020603050405020304" pitchFamily="18" charset="0"/>
              </a:rPr>
              <a:t>COUNT PLOT OF TARGET</a:t>
            </a:r>
            <a:endParaRPr lang="en-IN" sz="3200" dirty="0"/>
          </a:p>
        </p:txBody>
      </p:sp>
      <p:pic>
        <p:nvPicPr>
          <p:cNvPr id="2050" name="Picture 2">
            <a:extLst>
              <a:ext uri="{FF2B5EF4-FFF2-40B4-BE49-F238E27FC236}">
                <a16:creationId xmlns:a16="http://schemas.microsoft.com/office/drawing/2014/main" id="{0C52C07D-5483-2DF9-6EE9-2D366EFCDAB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93609" y="2170804"/>
            <a:ext cx="5507730" cy="41722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AF2E1D8-CEF6-5777-E12C-7409FAFD7C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8936" y="5668260"/>
            <a:ext cx="1495331" cy="1122362"/>
          </a:xfrm>
          <a:prstGeom prst="rect">
            <a:avLst/>
          </a:prstGeom>
        </p:spPr>
      </p:pic>
      <p:pic>
        <p:nvPicPr>
          <p:cNvPr id="2052" name="Picture 4">
            <a:extLst>
              <a:ext uri="{FF2B5EF4-FFF2-40B4-BE49-F238E27FC236}">
                <a16:creationId xmlns:a16="http://schemas.microsoft.com/office/drawing/2014/main" id="{5622B422-0F68-3A13-5BD1-664CF6BA6B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554" y="2170804"/>
            <a:ext cx="5424837" cy="41722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CB6798A-4A1E-E0D9-1B81-12D0E59690A7}"/>
              </a:ext>
            </a:extLst>
          </p:cNvPr>
          <p:cNvSpPr txBox="1"/>
          <p:nvPr/>
        </p:nvSpPr>
        <p:spPr>
          <a:xfrm>
            <a:off x="2673161" y="1538563"/>
            <a:ext cx="4099272" cy="400110"/>
          </a:xfrm>
          <a:prstGeom prst="rect">
            <a:avLst/>
          </a:prstGeom>
          <a:noFill/>
        </p:spPr>
        <p:txBody>
          <a:bodyPr wrap="square" rtlCol="0">
            <a:spAutoFit/>
          </a:bodyPr>
          <a:lstStyle/>
          <a:p>
            <a:r>
              <a:rPr lang="en-IN" sz="2000" b="1" dirty="0"/>
              <a:t>Imbalanced Data</a:t>
            </a:r>
          </a:p>
        </p:txBody>
      </p:sp>
      <p:sp>
        <p:nvSpPr>
          <p:cNvPr id="6" name="TextBox 5">
            <a:extLst>
              <a:ext uri="{FF2B5EF4-FFF2-40B4-BE49-F238E27FC236}">
                <a16:creationId xmlns:a16="http://schemas.microsoft.com/office/drawing/2014/main" id="{A106ED9A-5EAD-914D-90B1-3E632422C563}"/>
              </a:ext>
            </a:extLst>
          </p:cNvPr>
          <p:cNvSpPr txBox="1"/>
          <p:nvPr/>
        </p:nvSpPr>
        <p:spPr>
          <a:xfrm>
            <a:off x="7469204" y="1538563"/>
            <a:ext cx="4649002" cy="400110"/>
          </a:xfrm>
          <a:prstGeom prst="rect">
            <a:avLst/>
          </a:prstGeom>
          <a:noFill/>
        </p:spPr>
        <p:txBody>
          <a:bodyPr wrap="square" rtlCol="0">
            <a:spAutoFit/>
          </a:bodyPr>
          <a:lstStyle/>
          <a:p>
            <a:r>
              <a:rPr lang="en-IN" sz="2000" b="1" dirty="0"/>
              <a:t>Balanced Data after Under Sampling</a:t>
            </a:r>
          </a:p>
        </p:txBody>
      </p:sp>
    </p:spTree>
    <p:extLst>
      <p:ext uri="{BB962C8B-B14F-4D97-AF65-F5344CB8AC3E}">
        <p14:creationId xmlns:p14="http://schemas.microsoft.com/office/powerpoint/2010/main" val="2377723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F13A-318C-FB37-2B55-5A59BA21EECC}"/>
              </a:ext>
            </a:extLst>
          </p:cNvPr>
          <p:cNvSpPr>
            <a:spLocks noGrp="1"/>
          </p:cNvSpPr>
          <p:nvPr>
            <p:ph type="title"/>
          </p:nvPr>
        </p:nvSpPr>
        <p:spPr/>
        <p:txBody>
          <a:bodyPr>
            <a:normAutofit/>
          </a:bodyPr>
          <a:lstStyle/>
          <a:p>
            <a:r>
              <a:rPr lang="en-US" sz="3200" b="1" dirty="0">
                <a:solidFill>
                  <a:schemeClr val="accent1">
                    <a:lumMod val="60000"/>
                    <a:lumOff val="40000"/>
                  </a:schemeClr>
                </a:solidFill>
                <a:effectLst>
                  <a:outerShdw blurRad="38100" dist="38100" dir="2700000" algn="tl">
                    <a:srgbClr val="000000">
                      <a:alpha val="43137"/>
                    </a:srgbClr>
                  </a:outerShdw>
                </a:effectLst>
                <a:latin typeface="Comic Sans MS" panose="030F0702030302020204" pitchFamily="66" charset="0"/>
                <a:ea typeface="Calibri" panose="020F0502020204030204" pitchFamily="34" charset="0"/>
                <a:cs typeface="Times New Roman" panose="02020603050405020304" pitchFamily="18" charset="0"/>
              </a:rPr>
              <a:t>CORRELATION GRAPH</a:t>
            </a:r>
            <a:endParaRPr lang="en-IN" sz="3200" dirty="0"/>
          </a:p>
        </p:txBody>
      </p:sp>
      <p:pic>
        <p:nvPicPr>
          <p:cNvPr id="4" name="Picture 3">
            <a:extLst>
              <a:ext uri="{FF2B5EF4-FFF2-40B4-BE49-F238E27FC236}">
                <a16:creationId xmlns:a16="http://schemas.microsoft.com/office/drawing/2014/main" id="{0AF2E1D8-CEF6-5777-E12C-7409FAFD7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8936" y="5668260"/>
            <a:ext cx="1495331" cy="1122362"/>
          </a:xfrm>
          <a:prstGeom prst="rect">
            <a:avLst/>
          </a:prstGeom>
        </p:spPr>
      </p:pic>
      <p:pic>
        <p:nvPicPr>
          <p:cNvPr id="3078" name="Picture 6">
            <a:extLst>
              <a:ext uri="{FF2B5EF4-FFF2-40B4-BE49-F238E27FC236}">
                <a16:creationId xmlns:a16="http://schemas.microsoft.com/office/drawing/2014/main" id="{B6C1BCD0-3C03-DC86-3302-C5C32F2078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400" y="1568817"/>
            <a:ext cx="7591425"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165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8D323-9775-5741-6B9D-A1519035F617}"/>
              </a:ext>
            </a:extLst>
          </p:cNvPr>
          <p:cNvSpPr>
            <a:spLocks noGrp="1"/>
          </p:cNvSpPr>
          <p:nvPr>
            <p:ph type="title"/>
          </p:nvPr>
        </p:nvSpPr>
        <p:spPr/>
        <p:txBody>
          <a:bodyPr>
            <a:normAutofit/>
          </a:bodyPr>
          <a:lstStyle/>
          <a:p>
            <a:r>
              <a:rPr lang="en-US" sz="3200" b="1" dirty="0">
                <a:solidFill>
                  <a:schemeClr val="accent1">
                    <a:lumMod val="60000"/>
                    <a:lumOff val="40000"/>
                  </a:schemeClr>
                </a:solidFill>
                <a:effectLst>
                  <a:outerShdw blurRad="38100" dist="38100" dir="2700000" algn="tl">
                    <a:srgbClr val="000000">
                      <a:alpha val="43137"/>
                    </a:srgbClr>
                  </a:outerShdw>
                </a:effectLst>
                <a:latin typeface="Comic Sans MS" panose="030F0702030302020204" pitchFamily="66" charset="0"/>
                <a:ea typeface="Calibri" panose="020F0502020204030204" pitchFamily="34" charset="0"/>
                <a:cs typeface="Times New Roman" panose="02020603050405020304" pitchFamily="18" charset="0"/>
              </a:rPr>
              <a:t>EXPLORATORY DATA ANALYSIS</a:t>
            </a:r>
            <a:endParaRPr lang="en-IN" sz="3200" dirty="0"/>
          </a:p>
        </p:txBody>
      </p:sp>
      <p:pic>
        <p:nvPicPr>
          <p:cNvPr id="4" name="Picture 3">
            <a:extLst>
              <a:ext uri="{FF2B5EF4-FFF2-40B4-BE49-F238E27FC236}">
                <a16:creationId xmlns:a16="http://schemas.microsoft.com/office/drawing/2014/main" id="{E98E531E-C1A6-A57B-786F-FFA45201F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8936" y="5668260"/>
            <a:ext cx="1495331" cy="1122362"/>
          </a:xfrm>
          <a:prstGeom prst="rect">
            <a:avLst/>
          </a:prstGeom>
        </p:spPr>
      </p:pic>
      <p:pic>
        <p:nvPicPr>
          <p:cNvPr id="4098" name="Picture 2">
            <a:extLst>
              <a:ext uri="{FF2B5EF4-FFF2-40B4-BE49-F238E27FC236}">
                <a16:creationId xmlns:a16="http://schemas.microsoft.com/office/drawing/2014/main" id="{75BB56A9-4C10-9AC0-BC57-D2AA507E8EF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828428" y="1750901"/>
            <a:ext cx="3113980" cy="229290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C9FFFBD-ED6C-E309-6F8B-2518312E69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0236" y="1750902"/>
            <a:ext cx="3113982" cy="229290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183C917-AA0B-3CF1-8293-BF8B1C0CA9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428" y="4043804"/>
            <a:ext cx="3113982" cy="229290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176FFA6-8096-D5F4-163F-158D438B61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0236" y="4104019"/>
            <a:ext cx="3113982" cy="22929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4D402B4-2E30-631A-143D-603E75908146}"/>
              </a:ext>
            </a:extLst>
          </p:cNvPr>
          <p:cNvSpPr txBox="1"/>
          <p:nvPr/>
        </p:nvSpPr>
        <p:spPr>
          <a:xfrm>
            <a:off x="279133" y="2589196"/>
            <a:ext cx="1010652" cy="369332"/>
          </a:xfrm>
          <a:prstGeom prst="rect">
            <a:avLst/>
          </a:prstGeom>
          <a:noFill/>
        </p:spPr>
        <p:txBody>
          <a:bodyPr wrap="square" rtlCol="0">
            <a:spAutoFit/>
          </a:bodyPr>
          <a:lstStyle/>
          <a:p>
            <a:r>
              <a:rPr lang="en-IN" dirty="0">
                <a:effectLst>
                  <a:outerShdw blurRad="38100" dist="38100" dir="2700000" algn="tl">
                    <a:srgbClr val="000000">
                      <a:alpha val="43137"/>
                    </a:srgbClr>
                  </a:outerShdw>
                </a:effectLst>
                <a:latin typeface="Comic Sans MS" panose="030F0702030302020204" pitchFamily="66" charset="0"/>
              </a:rPr>
              <a:t>highbp</a:t>
            </a:r>
          </a:p>
        </p:txBody>
      </p:sp>
      <p:sp>
        <p:nvSpPr>
          <p:cNvPr id="6" name="TextBox 5">
            <a:extLst>
              <a:ext uri="{FF2B5EF4-FFF2-40B4-BE49-F238E27FC236}">
                <a16:creationId xmlns:a16="http://schemas.microsoft.com/office/drawing/2014/main" id="{90A815E5-3D64-5DB8-4296-A5044D3F0868}"/>
              </a:ext>
            </a:extLst>
          </p:cNvPr>
          <p:cNvSpPr txBox="1"/>
          <p:nvPr/>
        </p:nvSpPr>
        <p:spPr>
          <a:xfrm>
            <a:off x="10056795" y="2589196"/>
            <a:ext cx="1010653" cy="369332"/>
          </a:xfrm>
          <a:prstGeom prst="rect">
            <a:avLst/>
          </a:prstGeom>
          <a:noFill/>
        </p:spPr>
        <p:txBody>
          <a:bodyPr wrap="square" rtlCol="0">
            <a:spAutoFit/>
          </a:bodyPr>
          <a:lstStyle/>
          <a:p>
            <a:r>
              <a:rPr lang="en-IN" dirty="0">
                <a:effectLst>
                  <a:outerShdw blurRad="38100" dist="38100" dir="2700000" algn="tl">
                    <a:srgbClr val="000000">
                      <a:alpha val="43137"/>
                    </a:srgbClr>
                  </a:outerShdw>
                </a:effectLst>
                <a:latin typeface="Comic Sans MS" panose="030F0702030302020204" pitchFamily="66" charset="0"/>
              </a:rPr>
              <a:t>smoker</a:t>
            </a:r>
          </a:p>
        </p:txBody>
      </p:sp>
      <p:sp>
        <p:nvSpPr>
          <p:cNvPr id="7" name="TextBox 6">
            <a:extLst>
              <a:ext uri="{FF2B5EF4-FFF2-40B4-BE49-F238E27FC236}">
                <a16:creationId xmlns:a16="http://schemas.microsoft.com/office/drawing/2014/main" id="{B585AF77-453A-BB0B-A2D3-DEFB1FB35ABD}"/>
              </a:ext>
            </a:extLst>
          </p:cNvPr>
          <p:cNvSpPr txBox="1"/>
          <p:nvPr/>
        </p:nvSpPr>
        <p:spPr>
          <a:xfrm>
            <a:off x="154004" y="5043638"/>
            <a:ext cx="1674424" cy="369332"/>
          </a:xfrm>
          <a:prstGeom prst="rect">
            <a:avLst/>
          </a:prstGeom>
          <a:noFill/>
        </p:spPr>
        <p:txBody>
          <a:bodyPr wrap="square" rtlCol="0">
            <a:spAutoFit/>
          </a:bodyPr>
          <a:lstStyle/>
          <a:p>
            <a:r>
              <a:rPr lang="en-IN" dirty="0">
                <a:effectLst>
                  <a:outerShdw blurRad="38100" dist="38100" dir="2700000" algn="tl">
                    <a:srgbClr val="000000">
                      <a:alpha val="43137"/>
                    </a:srgbClr>
                  </a:outerShdw>
                </a:effectLst>
                <a:latin typeface="Comic Sans MS" panose="030F0702030302020204" pitchFamily="66" charset="0"/>
              </a:rPr>
              <a:t>physactivity</a:t>
            </a:r>
          </a:p>
        </p:txBody>
      </p:sp>
      <p:sp>
        <p:nvSpPr>
          <p:cNvPr id="8" name="TextBox 7">
            <a:extLst>
              <a:ext uri="{FF2B5EF4-FFF2-40B4-BE49-F238E27FC236}">
                <a16:creationId xmlns:a16="http://schemas.microsoft.com/office/drawing/2014/main" id="{B109FA8C-6F58-8261-0416-DF966ECA440A}"/>
              </a:ext>
            </a:extLst>
          </p:cNvPr>
          <p:cNvSpPr txBox="1"/>
          <p:nvPr/>
        </p:nvSpPr>
        <p:spPr>
          <a:xfrm>
            <a:off x="10153047" y="5043638"/>
            <a:ext cx="818147" cy="369332"/>
          </a:xfrm>
          <a:prstGeom prst="rect">
            <a:avLst/>
          </a:prstGeom>
          <a:noFill/>
        </p:spPr>
        <p:txBody>
          <a:bodyPr wrap="square" rtlCol="0">
            <a:spAutoFit/>
          </a:bodyPr>
          <a:lstStyle/>
          <a:p>
            <a:r>
              <a:rPr lang="en-IN" dirty="0">
                <a:effectLst>
                  <a:outerShdw blurRad="38100" dist="38100" dir="2700000" algn="tl">
                    <a:srgbClr val="000000">
                      <a:alpha val="43137"/>
                    </a:srgbClr>
                  </a:outerShdw>
                </a:effectLst>
                <a:latin typeface="Comic Sans MS" panose="030F0702030302020204" pitchFamily="66" charset="0"/>
              </a:rPr>
              <a:t>fruits</a:t>
            </a:r>
          </a:p>
        </p:txBody>
      </p:sp>
    </p:spTree>
    <p:extLst>
      <p:ext uri="{BB962C8B-B14F-4D97-AF65-F5344CB8AC3E}">
        <p14:creationId xmlns:p14="http://schemas.microsoft.com/office/powerpoint/2010/main" val="3893656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2011</TotalTime>
  <Words>814</Words>
  <Application>Microsoft Office PowerPoint</Application>
  <PresentationFormat>Widescreen</PresentationFormat>
  <Paragraphs>146</Paragraphs>
  <Slides>17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Comic Sans MS</vt:lpstr>
      <vt:lpstr>Gabriola</vt:lpstr>
      <vt:lpstr>Söhne</vt:lpstr>
      <vt:lpstr>Wingdings</vt:lpstr>
      <vt:lpstr>Office Theme</vt:lpstr>
      <vt:lpstr>Predictive Model  for  Lifestyle-Diabetes Association </vt:lpstr>
      <vt:lpstr>PowerPoint Presentation</vt:lpstr>
      <vt:lpstr>PowerPoint Presentation</vt:lpstr>
      <vt:lpstr>PowerPoint Presentation</vt:lpstr>
      <vt:lpstr>FLOW</vt:lpstr>
      <vt:lpstr>DATA PREPROCESSING</vt:lpstr>
      <vt:lpstr>COUNT PLOT OF TARGET</vt:lpstr>
      <vt:lpstr>CORRELATION GRAPH</vt:lpstr>
      <vt:lpstr>EXPLORATORY DATA ANALYSIS</vt:lpstr>
      <vt:lpstr>MODELS EVALUATED</vt:lpstr>
      <vt:lpstr>PRECISION COMPARISON FOR RANDOM AND GRID SEARCH</vt:lpstr>
      <vt:lpstr>PERFORMANCE METRICS SELECTION</vt:lpstr>
      <vt:lpstr>RESULTS</vt:lpstr>
      <vt:lpstr>ROC CURVES FOR MODELS WITH RANDOMIZED AND GRID SEARCH</vt:lpstr>
      <vt:lpstr>MODEL RECOMMENDATION</vt:lpstr>
      <vt:lpstr>MOST IMPORTANT INDICATORS FOR DIABETES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  for  Lifestyle-Diabetes Association</dc:title>
  <dc:creator>Gayatri</dc:creator>
  <cp:lastModifiedBy>pradeep chand potturi</cp:lastModifiedBy>
  <cp:revision>9</cp:revision>
  <cp:lastPrinted>2023-11-06T19:29:20Z</cp:lastPrinted>
  <dcterms:created xsi:type="dcterms:W3CDTF">2023-11-06T04:15:15Z</dcterms:created>
  <dcterms:modified xsi:type="dcterms:W3CDTF">2023-11-07T17:23:37Z</dcterms:modified>
</cp:coreProperties>
</file>