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5"/>
  </p:notesMasterIdLst>
  <p:sldIdLst>
    <p:sldId id="365" r:id="rId2"/>
    <p:sldId id="366" r:id="rId3"/>
    <p:sldId id="394" r:id="rId4"/>
    <p:sldId id="395" r:id="rId5"/>
    <p:sldId id="370" r:id="rId6"/>
    <p:sldId id="415" r:id="rId7"/>
    <p:sldId id="397" r:id="rId8"/>
    <p:sldId id="416" r:id="rId9"/>
    <p:sldId id="434" r:id="rId10"/>
    <p:sldId id="429" r:id="rId11"/>
    <p:sldId id="430" r:id="rId12"/>
    <p:sldId id="431" r:id="rId13"/>
    <p:sldId id="433" r:id="rId14"/>
    <p:sldId id="417" r:id="rId15"/>
    <p:sldId id="437" r:id="rId16"/>
    <p:sldId id="435" r:id="rId17"/>
    <p:sldId id="438" r:id="rId18"/>
    <p:sldId id="436" r:id="rId19"/>
    <p:sldId id="439" r:id="rId20"/>
    <p:sldId id="440" r:id="rId21"/>
    <p:sldId id="441" r:id="rId22"/>
    <p:sldId id="442"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F204"/>
    <a:srgbClr val="000000"/>
    <a:srgbClr val="DB1BDB"/>
    <a:srgbClr val="AC37ED"/>
    <a:srgbClr val="FFFFFF"/>
    <a:srgbClr val="F4EAFC"/>
    <a:srgbClr val="0070C0"/>
    <a:srgbClr val="284650"/>
    <a:srgbClr val="EDB530"/>
    <a:srgbClr val="06BD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B7205E-B7FC-40EF-870E-E67DED4EAFA7}" v="478" dt="2023-07-17T15:07:46.998"/>
    <p1510:client id="{F9665672-157B-8520-E757-AB3353A6CBF7}" v="66" dt="2023-07-31T19:07:52.038"/>
    <p1510:client id="{FF3CFE86-C943-D80F-E301-EE70FA1566A7}" v="1032" dt="2023-06-20T15:33:35.9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3880" autoAdjust="0"/>
  </p:normalViewPr>
  <p:slideViewPr>
    <p:cSldViewPr snapToGrid="0">
      <p:cViewPr varScale="1">
        <p:scale>
          <a:sx n="40" d="100"/>
          <a:sy n="40" d="100"/>
        </p:scale>
        <p:origin x="20"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A7B4D-ED4F-4BA5-823D-BB7371DD0BD0}" type="datetimeFigureOut">
              <a:rPr lang="en-IN" smtClean="0"/>
              <a:t>01-02-2024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D162A-3EEB-4860-A30A-4603846AB15B}" type="slidenum">
              <a:rPr lang="en-IN" smtClean="0"/>
              <a:t>‹#›</a:t>
            </a:fld>
            <a:endParaRPr lang="en-IN"/>
          </a:p>
        </p:txBody>
      </p:sp>
    </p:spTree>
    <p:extLst>
      <p:ext uri="{BB962C8B-B14F-4D97-AF65-F5344CB8AC3E}">
        <p14:creationId xmlns:p14="http://schemas.microsoft.com/office/powerpoint/2010/main" val="58100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slideMaster" Target="../slideMasters/slideMaster1.xml"/><Relationship Id="rId7" Type="http://schemas.openxmlformats.org/officeDocument/2006/relationships/image" Target="../media/image6.jpe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bin"/><Relationship Id="rId9" Type="http://schemas.openxmlformats.org/officeDocument/2006/relationships/image" Target="../media/image8.jpe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twitter.com/changepondonweb" TargetMode="External"/><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hyperlink" Target="https://plus.google.com/+ChangepondTechnologiesLtd" TargetMode="External"/><Relationship Id="rId17" Type="http://schemas.openxmlformats.org/officeDocument/2006/relationships/image" Target="../media/image18.png"/><Relationship Id="rId2" Type="http://schemas.openxmlformats.org/officeDocument/2006/relationships/image" Target="../media/image5.png"/><Relationship Id="rId16"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hyperlink" Target="https://www.youtube.com/user/changepond" TargetMode="Externa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6.png"/><Relationship Id="rId10" Type="http://schemas.openxmlformats.org/officeDocument/2006/relationships/hyperlink" Target="https://www.linkedin.com/company/changepond" TargetMode="External"/><Relationship Id="rId4" Type="http://schemas.openxmlformats.org/officeDocument/2006/relationships/hyperlink" Target="https://www.facebook.com/pages/Changepond-Technologies-priavate-limited" TargetMode="External"/><Relationship Id="rId9" Type="http://schemas.openxmlformats.org/officeDocument/2006/relationships/image" Target="../media/image12.png"/><Relationship Id="rId14"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5_Title Slide 1 with line">
    <p:bg>
      <p:bgPr>
        <a:solidFill>
          <a:srgbClr val="E6E7E7">
            <a:alpha val="90000"/>
          </a:srgbClr>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93" name="think-cell Slide" r:id="rId4" imgW="360" imgH="360" progId="">
                  <p:embed/>
                </p:oleObj>
              </mc:Choice>
              <mc:Fallback>
                <p:oleObj name="think-cell Slide" r:id="rId4" imgW="360" imgH="360" progId="">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p:nvSpPr>
        <p:spPr>
          <a:xfrm>
            <a:off x="0" y="0"/>
            <a:ext cx="12192000" cy="64273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330" y="477080"/>
            <a:ext cx="7131327" cy="5181600"/>
          </a:xfrm>
          <a:prstGeom prst="rect">
            <a:avLst/>
          </a:prstGeom>
        </p:spPr>
      </p:pic>
      <p:sp>
        <p:nvSpPr>
          <p:cNvPr id="17" name="Freeform 1725"/>
          <p:cNvSpPr>
            <a:spLocks/>
          </p:cNvSpPr>
          <p:nvPr/>
        </p:nvSpPr>
        <p:spPr bwMode="auto">
          <a:xfrm flipH="1">
            <a:off x="0" y="4287914"/>
            <a:ext cx="12189441" cy="2570087"/>
          </a:xfrm>
          <a:custGeom>
            <a:avLst/>
            <a:gdLst>
              <a:gd name="T0" fmla="*/ 14252 w 14296"/>
              <a:gd name="T1" fmla="*/ 2771 h 5728"/>
              <a:gd name="T2" fmla="*/ 14044 w 14296"/>
              <a:gd name="T3" fmla="*/ 3007 h 5728"/>
              <a:gd name="T4" fmla="*/ 13797 w 14296"/>
              <a:gd name="T5" fmla="*/ 3201 h 5728"/>
              <a:gd name="T6" fmla="*/ 13509 w 14296"/>
              <a:gd name="T7" fmla="*/ 3355 h 5728"/>
              <a:gd name="T8" fmla="*/ 13182 w 14296"/>
              <a:gd name="T9" fmla="*/ 3466 h 5728"/>
              <a:gd name="T10" fmla="*/ 12813 w 14296"/>
              <a:gd name="T11" fmla="*/ 3534 h 5728"/>
              <a:gd name="T12" fmla="*/ 12403 w 14296"/>
              <a:gd name="T13" fmla="*/ 3556 h 5728"/>
              <a:gd name="T14" fmla="*/ 11952 w 14296"/>
              <a:gd name="T15" fmla="*/ 3530 h 5728"/>
              <a:gd name="T16" fmla="*/ 11460 w 14296"/>
              <a:gd name="T17" fmla="*/ 3458 h 5728"/>
              <a:gd name="T18" fmla="*/ 10924 w 14296"/>
              <a:gd name="T19" fmla="*/ 3335 h 5728"/>
              <a:gd name="T20" fmla="*/ 10348 w 14296"/>
              <a:gd name="T21" fmla="*/ 3164 h 5728"/>
              <a:gd name="T22" fmla="*/ 9729 w 14296"/>
              <a:gd name="T23" fmla="*/ 2941 h 5728"/>
              <a:gd name="T24" fmla="*/ 9068 w 14296"/>
              <a:gd name="T25" fmla="*/ 2664 h 5728"/>
              <a:gd name="T26" fmla="*/ 8364 w 14296"/>
              <a:gd name="T27" fmla="*/ 2333 h 5728"/>
              <a:gd name="T28" fmla="*/ 7618 w 14296"/>
              <a:gd name="T29" fmla="*/ 1947 h 5728"/>
              <a:gd name="T30" fmla="*/ 6828 w 14296"/>
              <a:gd name="T31" fmla="*/ 1505 h 5728"/>
              <a:gd name="T32" fmla="*/ 6206 w 14296"/>
              <a:gd name="T33" fmla="*/ 1135 h 5728"/>
              <a:gd name="T34" fmla="*/ 5579 w 14296"/>
              <a:gd name="T35" fmla="*/ 779 h 5728"/>
              <a:gd name="T36" fmla="*/ 4803 w 14296"/>
              <a:gd name="T37" fmla="*/ 421 h 5728"/>
              <a:gd name="T38" fmla="*/ 4095 w 14296"/>
              <a:gd name="T39" fmla="*/ 180 h 5728"/>
              <a:gd name="T40" fmla="*/ 3450 w 14296"/>
              <a:gd name="T41" fmla="*/ 45 h 5728"/>
              <a:gd name="T42" fmla="*/ 2867 w 14296"/>
              <a:gd name="T43" fmla="*/ 0 h 5728"/>
              <a:gd name="T44" fmla="*/ 2345 w 14296"/>
              <a:gd name="T45" fmla="*/ 32 h 5728"/>
              <a:gd name="T46" fmla="*/ 1880 w 14296"/>
              <a:gd name="T47" fmla="*/ 129 h 5728"/>
              <a:gd name="T48" fmla="*/ 1473 w 14296"/>
              <a:gd name="T49" fmla="*/ 274 h 5728"/>
              <a:gd name="T50" fmla="*/ 1120 w 14296"/>
              <a:gd name="T51" fmla="*/ 457 h 5728"/>
              <a:gd name="T52" fmla="*/ 819 w 14296"/>
              <a:gd name="T53" fmla="*/ 661 h 5728"/>
              <a:gd name="T54" fmla="*/ 569 w 14296"/>
              <a:gd name="T55" fmla="*/ 874 h 5728"/>
              <a:gd name="T56" fmla="*/ 243 w 14296"/>
              <a:gd name="T57" fmla="*/ 1229 h 5728"/>
              <a:gd name="T58" fmla="*/ 11 w 14296"/>
              <a:gd name="T59" fmla="*/ 1573 h 5728"/>
              <a:gd name="T60" fmla="*/ 0 w 14296"/>
              <a:gd name="T61" fmla="*/ 5728 h 5728"/>
              <a:gd name="T62" fmla="*/ 14296 w 14296"/>
              <a:gd name="T63" fmla="*/ 2706 h 5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296" h="5728">
                <a:moveTo>
                  <a:pt x="14296" y="2706"/>
                </a:moveTo>
                <a:lnTo>
                  <a:pt x="14252" y="2771"/>
                </a:lnTo>
                <a:lnTo>
                  <a:pt x="14152" y="2893"/>
                </a:lnTo>
                <a:lnTo>
                  <a:pt x="14044" y="3007"/>
                </a:lnTo>
                <a:lnTo>
                  <a:pt x="13925" y="3109"/>
                </a:lnTo>
                <a:lnTo>
                  <a:pt x="13797" y="3201"/>
                </a:lnTo>
                <a:lnTo>
                  <a:pt x="13659" y="3283"/>
                </a:lnTo>
                <a:lnTo>
                  <a:pt x="13509" y="3355"/>
                </a:lnTo>
                <a:lnTo>
                  <a:pt x="13350" y="3416"/>
                </a:lnTo>
                <a:lnTo>
                  <a:pt x="13182" y="3466"/>
                </a:lnTo>
                <a:lnTo>
                  <a:pt x="13002" y="3505"/>
                </a:lnTo>
                <a:lnTo>
                  <a:pt x="12813" y="3534"/>
                </a:lnTo>
                <a:lnTo>
                  <a:pt x="12613" y="3550"/>
                </a:lnTo>
                <a:lnTo>
                  <a:pt x="12403" y="3556"/>
                </a:lnTo>
                <a:lnTo>
                  <a:pt x="12183" y="3548"/>
                </a:lnTo>
                <a:lnTo>
                  <a:pt x="11952" y="3530"/>
                </a:lnTo>
                <a:lnTo>
                  <a:pt x="11710" y="3499"/>
                </a:lnTo>
                <a:lnTo>
                  <a:pt x="11460" y="3458"/>
                </a:lnTo>
                <a:lnTo>
                  <a:pt x="11198" y="3403"/>
                </a:lnTo>
                <a:lnTo>
                  <a:pt x="10924" y="3335"/>
                </a:lnTo>
                <a:lnTo>
                  <a:pt x="10642" y="3256"/>
                </a:lnTo>
                <a:lnTo>
                  <a:pt x="10348" y="3164"/>
                </a:lnTo>
                <a:lnTo>
                  <a:pt x="10044" y="3059"/>
                </a:lnTo>
                <a:lnTo>
                  <a:pt x="9729" y="2941"/>
                </a:lnTo>
                <a:lnTo>
                  <a:pt x="9405" y="2808"/>
                </a:lnTo>
                <a:lnTo>
                  <a:pt x="9068" y="2664"/>
                </a:lnTo>
                <a:lnTo>
                  <a:pt x="8723" y="2506"/>
                </a:lnTo>
                <a:lnTo>
                  <a:pt x="8364" y="2333"/>
                </a:lnTo>
                <a:lnTo>
                  <a:pt x="7997" y="2147"/>
                </a:lnTo>
                <a:lnTo>
                  <a:pt x="7618" y="1947"/>
                </a:lnTo>
                <a:lnTo>
                  <a:pt x="7228" y="1734"/>
                </a:lnTo>
                <a:lnTo>
                  <a:pt x="6828" y="1505"/>
                </a:lnTo>
                <a:lnTo>
                  <a:pt x="6416" y="1263"/>
                </a:lnTo>
                <a:lnTo>
                  <a:pt x="6206" y="1135"/>
                </a:lnTo>
                <a:lnTo>
                  <a:pt x="5993" y="1007"/>
                </a:lnTo>
                <a:lnTo>
                  <a:pt x="5579" y="779"/>
                </a:lnTo>
                <a:lnTo>
                  <a:pt x="5183" y="585"/>
                </a:lnTo>
                <a:lnTo>
                  <a:pt x="4803" y="421"/>
                </a:lnTo>
                <a:lnTo>
                  <a:pt x="4440" y="287"/>
                </a:lnTo>
                <a:lnTo>
                  <a:pt x="4095" y="180"/>
                </a:lnTo>
                <a:lnTo>
                  <a:pt x="3764" y="101"/>
                </a:lnTo>
                <a:lnTo>
                  <a:pt x="3450" y="45"/>
                </a:lnTo>
                <a:lnTo>
                  <a:pt x="3150" y="12"/>
                </a:lnTo>
                <a:lnTo>
                  <a:pt x="2867" y="0"/>
                </a:lnTo>
                <a:lnTo>
                  <a:pt x="2599" y="8"/>
                </a:lnTo>
                <a:lnTo>
                  <a:pt x="2345" y="32"/>
                </a:lnTo>
                <a:lnTo>
                  <a:pt x="2106" y="74"/>
                </a:lnTo>
                <a:lnTo>
                  <a:pt x="1880" y="129"/>
                </a:lnTo>
                <a:lnTo>
                  <a:pt x="1670" y="196"/>
                </a:lnTo>
                <a:lnTo>
                  <a:pt x="1473" y="274"/>
                </a:lnTo>
                <a:lnTo>
                  <a:pt x="1290" y="362"/>
                </a:lnTo>
                <a:lnTo>
                  <a:pt x="1120" y="457"/>
                </a:lnTo>
                <a:lnTo>
                  <a:pt x="963" y="556"/>
                </a:lnTo>
                <a:lnTo>
                  <a:pt x="819" y="661"/>
                </a:lnTo>
                <a:lnTo>
                  <a:pt x="688" y="768"/>
                </a:lnTo>
                <a:lnTo>
                  <a:pt x="569" y="874"/>
                </a:lnTo>
                <a:lnTo>
                  <a:pt x="410" y="1033"/>
                </a:lnTo>
                <a:lnTo>
                  <a:pt x="243" y="1229"/>
                </a:lnTo>
                <a:lnTo>
                  <a:pt x="121" y="1397"/>
                </a:lnTo>
                <a:lnTo>
                  <a:pt x="11" y="1573"/>
                </a:lnTo>
                <a:lnTo>
                  <a:pt x="0" y="1599"/>
                </a:lnTo>
                <a:lnTo>
                  <a:pt x="0" y="5728"/>
                </a:lnTo>
                <a:lnTo>
                  <a:pt x="14296" y="5728"/>
                </a:lnTo>
                <a:lnTo>
                  <a:pt x="14296" y="2706"/>
                </a:lnTo>
                <a:close/>
              </a:path>
            </a:pathLst>
          </a:custGeom>
          <a:solidFill>
            <a:srgbClr val="0026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 name="Title 1"/>
          <p:cNvSpPr>
            <a:spLocks noGrp="1"/>
          </p:cNvSpPr>
          <p:nvPr>
            <p:ph type="ctrTitle" hasCustomPrompt="1"/>
          </p:nvPr>
        </p:nvSpPr>
        <p:spPr>
          <a:xfrm>
            <a:off x="6405794" y="4711064"/>
            <a:ext cx="5648446" cy="16405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defTabSz="914400" rtl="0" eaLnBrk="1" latinLnBrk="0" hangingPunct="1">
              <a:lnSpc>
                <a:spcPct val="100000"/>
              </a:lnSpc>
              <a:spcBef>
                <a:spcPts val="600"/>
              </a:spcBef>
              <a:buNone/>
              <a:defRPr lang="en-US" sz="4000" b="1" kern="1200" dirty="0">
                <a:solidFill>
                  <a:schemeClr val="bg1"/>
                </a:solidFill>
                <a:latin typeface="+mn-lt"/>
                <a:ea typeface="+mn-ea"/>
                <a:cs typeface="+mn-cs"/>
              </a:defRPr>
            </a:lvl1pPr>
          </a:lstStyle>
          <a:p>
            <a:pPr marL="0" lvl="0"/>
            <a:r>
              <a:rPr lang="en-US" dirty="0"/>
              <a:t>Click to insert title</a:t>
            </a:r>
          </a:p>
        </p:txBody>
      </p:sp>
      <p:sp>
        <p:nvSpPr>
          <p:cNvPr id="19" name="Subtitle 2"/>
          <p:cNvSpPr>
            <a:spLocks noGrp="1"/>
          </p:cNvSpPr>
          <p:nvPr>
            <p:ph type="subTitle" idx="1" hasCustomPrompt="1"/>
          </p:nvPr>
        </p:nvSpPr>
        <p:spPr>
          <a:xfrm>
            <a:off x="6405794" y="6448152"/>
            <a:ext cx="5648445" cy="221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19224" y="0"/>
            <a:ext cx="5781229" cy="4327663"/>
          </a:xfrm>
          <a:prstGeom prst="rect">
            <a:avLst/>
          </a:prstGeom>
        </p:spPr>
      </p:pic>
      <p:sp>
        <p:nvSpPr>
          <p:cNvPr id="12" name="Retângulo 37">
            <a:extLst>
              <a:ext uri="{FF2B5EF4-FFF2-40B4-BE49-F238E27FC236}">
                <a16:creationId xmlns:a16="http://schemas.microsoft.com/office/drawing/2014/main" xmlns="" id="{16A31662-FB7B-4804-8C49-DCD9CFAAF8FE}"/>
              </a:ext>
            </a:extLst>
          </p:cNvPr>
          <p:cNvSpPr/>
          <p:nvPr/>
        </p:nvSpPr>
        <p:spPr>
          <a:xfrm>
            <a:off x="105510" y="6350633"/>
            <a:ext cx="4536828" cy="313932"/>
          </a:xfrm>
          <a:prstGeom prst="rect">
            <a:avLst/>
          </a:prstGeom>
        </p:spPr>
        <p:txBody>
          <a:bodyPr wrap="square">
            <a:spAutoFit/>
          </a:bodyPr>
          <a:lstStyle/>
          <a:p>
            <a:pPr>
              <a:lnSpc>
                <a:spcPct val="90000"/>
              </a:lnSpc>
              <a:defRPr/>
            </a:pPr>
            <a:r>
              <a:rPr lang="en-US" sz="1600" b="1" kern="0" dirty="0">
                <a:solidFill>
                  <a:prstClr val="white"/>
                </a:solidFill>
                <a:cs typeface="Calibri" panose="020F0502020204030204" pitchFamily="34" charset="0"/>
              </a:rPr>
              <a:t>Agile | Make Digital Real | Smart Automate</a:t>
            </a:r>
            <a:endParaRPr lang="en-US" sz="1600" kern="0" dirty="0">
              <a:solidFill>
                <a:prstClr val="white"/>
              </a:solidFill>
              <a:cs typeface="Calibri" panose="020F0502020204030204" pitchFamily="34" charset="0"/>
            </a:endParaRPr>
          </a:p>
        </p:txBody>
      </p:sp>
      <p:pic>
        <p:nvPicPr>
          <p:cNvPr id="10" name="Picture 9">
            <a:extLst>
              <a:ext uri="{FF2B5EF4-FFF2-40B4-BE49-F238E27FC236}">
                <a16:creationId xmlns:a16="http://schemas.microsoft.com/office/drawing/2014/main" xmlns="" id="{B2714B4E-8CA2-4BFB-BCAA-5AEA052862CB}"/>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289263" y="344555"/>
            <a:ext cx="2247352" cy="225288"/>
          </a:xfrm>
          <a:prstGeom prst="rect">
            <a:avLst/>
          </a:prstGeom>
        </p:spPr>
      </p:pic>
    </p:spTree>
    <p:extLst>
      <p:ext uri="{BB962C8B-B14F-4D97-AF65-F5344CB8AC3E}">
        <p14:creationId xmlns:p14="http://schemas.microsoft.com/office/powerpoint/2010/main" val="464836173"/>
      </p:ext>
    </p:extLst>
  </p:cSld>
  <p:clrMapOvr>
    <a:masterClrMapping/>
  </p:clrMapOvr>
  <p:transition/>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421007" y="227197"/>
            <a:ext cx="1605381" cy="141999"/>
          </a:xfrm>
          <a:prstGeom prst="rect">
            <a:avLst/>
          </a:prstGeom>
        </p:spPr>
      </p:pic>
      <p:sp>
        <p:nvSpPr>
          <p:cNvPr id="13" name="Title 1"/>
          <p:cNvSpPr>
            <a:spLocks noGrp="1"/>
          </p:cNvSpPr>
          <p:nvPr>
            <p:ph type="title"/>
          </p:nvPr>
        </p:nvSpPr>
        <p:spPr>
          <a:xfrm>
            <a:off x="159433" y="106016"/>
            <a:ext cx="11882511" cy="1325563"/>
          </a:xfrm>
        </p:spPr>
        <p:txBody>
          <a:bodyPr anchor="t">
            <a:normAutofit/>
          </a:bodyPr>
          <a:lstStyle>
            <a:lvl1pPr algn="l" defTabSz="914400" rtl="0" eaLnBrk="1" latinLnBrk="0" hangingPunct="1">
              <a:lnSpc>
                <a:spcPct val="90000"/>
              </a:lnSpc>
              <a:spcBef>
                <a:spcPct val="0"/>
              </a:spcBef>
              <a:buNone/>
              <a:defRPr lang="en-IN" sz="4000" b="1" kern="1200" dirty="0">
                <a:solidFill>
                  <a:srgbClr val="002060"/>
                </a:solidFill>
                <a:latin typeface="+mj-lt"/>
                <a:ea typeface="+mj-ea"/>
                <a:cs typeface="+mj-cs"/>
              </a:defRPr>
            </a:lvl1pPr>
          </a:lstStyle>
          <a:p>
            <a:r>
              <a:rPr lang="en-US"/>
              <a:t>Click to edit Master title style</a:t>
            </a:r>
            <a:endParaRPr lang="en-IN" dirty="0"/>
          </a:p>
        </p:txBody>
      </p:sp>
      <p:sp>
        <p:nvSpPr>
          <p:cNvPr id="12" name="Retângulo 43">
            <a:extLst>
              <a:ext uri="{FF2B5EF4-FFF2-40B4-BE49-F238E27FC236}">
                <a16:creationId xmlns:a16="http://schemas.microsoft.com/office/drawing/2014/main" xmlns="" id="{9DA6AC82-56F4-42E8-9A63-106E229B350E}"/>
              </a:ext>
            </a:extLst>
          </p:cNvPr>
          <p:cNvSpPr/>
          <p:nvPr/>
        </p:nvSpPr>
        <p:spPr>
          <a:xfrm>
            <a:off x="4851040" y="6536774"/>
            <a:ext cx="2223686" cy="219456"/>
          </a:xfrm>
          <a:prstGeom prst="rect">
            <a:avLst/>
          </a:prstGeom>
        </p:spPr>
        <p:txBody>
          <a:bodyPr wrap="none" lIns="0" tIns="0" rIns="0" bIns="0" anchor="ctr">
            <a:noAutofit/>
          </a:bodyPr>
          <a:lstStyle/>
          <a:p>
            <a:r>
              <a:rPr lang="en-US" sz="900" dirty="0">
                <a:solidFill>
                  <a:srgbClr val="E7E6E6">
                    <a:lumMod val="50000"/>
                  </a:srgbClr>
                </a:solidFill>
                <a:cs typeface="Arial" panose="020B0604020202020204" pitchFamily="34" charset="0"/>
              </a:rPr>
              <a:t>© 2023 Changepond Technologies . All rights reserved.</a:t>
            </a:r>
          </a:p>
        </p:txBody>
      </p:sp>
      <p:sp>
        <p:nvSpPr>
          <p:cNvPr id="14" name="Retângulo 43">
            <a:extLst>
              <a:ext uri="{FF2B5EF4-FFF2-40B4-BE49-F238E27FC236}">
                <a16:creationId xmlns:a16="http://schemas.microsoft.com/office/drawing/2014/main" xmlns="" id="{25FC8637-25BD-4C09-AF25-56B4243DAB3D}"/>
              </a:ext>
            </a:extLst>
          </p:cNvPr>
          <p:cNvSpPr/>
          <p:nvPr/>
        </p:nvSpPr>
        <p:spPr>
          <a:xfrm>
            <a:off x="11707069" y="6555758"/>
            <a:ext cx="319319" cy="230832"/>
          </a:xfrm>
          <a:prstGeom prst="rect">
            <a:avLst/>
          </a:prstGeom>
        </p:spPr>
        <p:txBody>
          <a:bodyPr wrap="none">
            <a:spAutoFit/>
          </a:bodyPr>
          <a:lstStyle/>
          <a:p>
            <a:pPr algn="r"/>
            <a:fld id="{0502E5A9-B53C-401E-A0E0-4A359BB0A9E5}" type="slidenum">
              <a:rPr lang="en-US" sz="900">
                <a:solidFill>
                  <a:prstClr val="black">
                    <a:lumMod val="50000"/>
                    <a:lumOff val="50000"/>
                  </a:prstClr>
                </a:solidFill>
                <a:cs typeface="Arial" panose="020B0604020202020204" pitchFamily="34" charset="0"/>
              </a:rPr>
              <a:pPr algn="r"/>
              <a:t>‹#›</a:t>
            </a:fld>
            <a:endParaRPr lang="en-US" sz="9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167470183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Blank">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0421007" y="227197"/>
            <a:ext cx="1605381" cy="141999"/>
          </a:xfrm>
          <a:prstGeom prst="rect">
            <a:avLst/>
          </a:prstGeom>
        </p:spPr>
      </p:pic>
      <p:sp>
        <p:nvSpPr>
          <p:cNvPr id="13" name="Title 1"/>
          <p:cNvSpPr>
            <a:spLocks noGrp="1"/>
          </p:cNvSpPr>
          <p:nvPr>
            <p:ph type="title"/>
          </p:nvPr>
        </p:nvSpPr>
        <p:spPr>
          <a:xfrm>
            <a:off x="1924334" y="2098592"/>
            <a:ext cx="4640239" cy="1325563"/>
          </a:xfrm>
        </p:spPr>
        <p:txBody>
          <a:bodyPr anchor="t">
            <a:normAutofit/>
          </a:bodyPr>
          <a:lstStyle>
            <a:lvl1pPr algn="l" defTabSz="914400" rtl="0" eaLnBrk="1" latinLnBrk="0" hangingPunct="1">
              <a:lnSpc>
                <a:spcPct val="90000"/>
              </a:lnSpc>
              <a:spcBef>
                <a:spcPct val="0"/>
              </a:spcBef>
              <a:buNone/>
              <a:defRPr lang="en-IN" sz="4000" b="1" kern="1200" dirty="0">
                <a:solidFill>
                  <a:srgbClr val="002060"/>
                </a:solidFill>
                <a:latin typeface="+mj-lt"/>
                <a:ea typeface="+mj-ea"/>
                <a:cs typeface="+mj-cs"/>
              </a:defRPr>
            </a:lvl1pPr>
          </a:lstStyle>
          <a:p>
            <a:r>
              <a:rPr lang="en-US"/>
              <a:t>Click to edit Master title style</a:t>
            </a:r>
            <a:endParaRPr lang="en-IN" dirty="0"/>
          </a:p>
        </p:txBody>
      </p:sp>
      <p:sp>
        <p:nvSpPr>
          <p:cNvPr id="12" name="Retângulo 43">
            <a:extLst>
              <a:ext uri="{FF2B5EF4-FFF2-40B4-BE49-F238E27FC236}">
                <a16:creationId xmlns:a16="http://schemas.microsoft.com/office/drawing/2014/main" xmlns="" id="{9DA6AC82-56F4-42E8-9A63-106E229B350E}"/>
              </a:ext>
            </a:extLst>
          </p:cNvPr>
          <p:cNvSpPr/>
          <p:nvPr/>
        </p:nvSpPr>
        <p:spPr>
          <a:xfrm>
            <a:off x="4851040" y="6536774"/>
            <a:ext cx="2223686" cy="219456"/>
          </a:xfrm>
          <a:prstGeom prst="rect">
            <a:avLst/>
          </a:prstGeom>
        </p:spPr>
        <p:txBody>
          <a:bodyPr wrap="none" lIns="0" tIns="0" rIns="0" bIns="0" anchor="ctr">
            <a:noAutofit/>
          </a:bodyPr>
          <a:lstStyle/>
          <a:p>
            <a:r>
              <a:rPr lang="en-US" sz="900" dirty="0">
                <a:solidFill>
                  <a:srgbClr val="E7E6E6">
                    <a:lumMod val="50000"/>
                  </a:srgbClr>
                </a:solidFill>
                <a:cs typeface="Arial" panose="020B0604020202020204" pitchFamily="34" charset="0"/>
              </a:rPr>
              <a:t>© 2023 Changepond Technologies . All rights reserved.</a:t>
            </a:r>
          </a:p>
        </p:txBody>
      </p:sp>
      <p:sp>
        <p:nvSpPr>
          <p:cNvPr id="14" name="Retângulo 43">
            <a:extLst>
              <a:ext uri="{FF2B5EF4-FFF2-40B4-BE49-F238E27FC236}">
                <a16:creationId xmlns:a16="http://schemas.microsoft.com/office/drawing/2014/main" xmlns="" id="{25FC8637-25BD-4C09-AF25-56B4243DAB3D}"/>
              </a:ext>
            </a:extLst>
          </p:cNvPr>
          <p:cNvSpPr/>
          <p:nvPr/>
        </p:nvSpPr>
        <p:spPr>
          <a:xfrm>
            <a:off x="11707069" y="6555758"/>
            <a:ext cx="319319" cy="230832"/>
          </a:xfrm>
          <a:prstGeom prst="rect">
            <a:avLst/>
          </a:prstGeom>
        </p:spPr>
        <p:txBody>
          <a:bodyPr wrap="none">
            <a:spAutoFit/>
          </a:bodyPr>
          <a:lstStyle/>
          <a:p>
            <a:pPr algn="r"/>
            <a:fld id="{0502E5A9-B53C-401E-A0E0-4A359BB0A9E5}" type="slidenum">
              <a:rPr lang="en-US" sz="900">
                <a:solidFill>
                  <a:prstClr val="black">
                    <a:lumMod val="50000"/>
                    <a:lumOff val="50000"/>
                  </a:prstClr>
                </a:solidFill>
                <a:cs typeface="Arial" panose="020B0604020202020204" pitchFamily="34" charset="0"/>
              </a:rPr>
              <a:pPr algn="r"/>
              <a:t>‹#›</a:t>
            </a:fld>
            <a:endParaRPr lang="en-US" sz="900" dirty="0">
              <a:solidFill>
                <a:prstClr val="black">
                  <a:lumMod val="50000"/>
                  <a:lumOff val="50000"/>
                </a:prstClr>
              </a:solidFill>
              <a:cs typeface="Arial" panose="020B0604020202020204" pitchFamily="34" charset="0"/>
            </a:endParaRPr>
          </a:p>
        </p:txBody>
      </p:sp>
      <p:sp>
        <p:nvSpPr>
          <p:cNvPr id="8" name="Rectangle 7"/>
          <p:cNvSpPr/>
          <p:nvPr/>
        </p:nvSpPr>
        <p:spPr>
          <a:xfrm>
            <a:off x="0" y="1762737"/>
            <a:ext cx="1924334" cy="354841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564573" y="1762737"/>
            <a:ext cx="5627427" cy="3548418"/>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870489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6_Title Slide 1 with line">
    <p:bg>
      <p:bgPr>
        <a:solidFill>
          <a:srgbClr val="E6E7E7">
            <a:alpha val="90000"/>
          </a:srgbClr>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17" name="think-cell Slide" r:id="rId4" imgW="360" imgH="360" progId="">
                  <p:embed/>
                </p:oleObj>
              </mc:Choice>
              <mc:Fallback>
                <p:oleObj name="think-cell Slide" r:id="rId4" imgW="360" imgH="360" progId="">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p:nvSpPr>
        <p:spPr>
          <a:xfrm>
            <a:off x="0" y="0"/>
            <a:ext cx="12192000" cy="64273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17" name="Freeform 1725"/>
          <p:cNvSpPr>
            <a:spLocks/>
          </p:cNvSpPr>
          <p:nvPr/>
        </p:nvSpPr>
        <p:spPr bwMode="auto">
          <a:xfrm flipH="1">
            <a:off x="0" y="4287914"/>
            <a:ext cx="12189441" cy="2570087"/>
          </a:xfrm>
          <a:custGeom>
            <a:avLst/>
            <a:gdLst>
              <a:gd name="T0" fmla="*/ 14252 w 14296"/>
              <a:gd name="T1" fmla="*/ 2771 h 5728"/>
              <a:gd name="T2" fmla="*/ 14044 w 14296"/>
              <a:gd name="T3" fmla="*/ 3007 h 5728"/>
              <a:gd name="T4" fmla="*/ 13797 w 14296"/>
              <a:gd name="T5" fmla="*/ 3201 h 5728"/>
              <a:gd name="T6" fmla="*/ 13509 w 14296"/>
              <a:gd name="T7" fmla="*/ 3355 h 5728"/>
              <a:gd name="T8" fmla="*/ 13182 w 14296"/>
              <a:gd name="T9" fmla="*/ 3466 h 5728"/>
              <a:gd name="T10" fmla="*/ 12813 w 14296"/>
              <a:gd name="T11" fmla="*/ 3534 h 5728"/>
              <a:gd name="T12" fmla="*/ 12403 w 14296"/>
              <a:gd name="T13" fmla="*/ 3556 h 5728"/>
              <a:gd name="T14" fmla="*/ 11952 w 14296"/>
              <a:gd name="T15" fmla="*/ 3530 h 5728"/>
              <a:gd name="T16" fmla="*/ 11460 w 14296"/>
              <a:gd name="T17" fmla="*/ 3458 h 5728"/>
              <a:gd name="T18" fmla="*/ 10924 w 14296"/>
              <a:gd name="T19" fmla="*/ 3335 h 5728"/>
              <a:gd name="T20" fmla="*/ 10348 w 14296"/>
              <a:gd name="T21" fmla="*/ 3164 h 5728"/>
              <a:gd name="T22" fmla="*/ 9729 w 14296"/>
              <a:gd name="T23" fmla="*/ 2941 h 5728"/>
              <a:gd name="T24" fmla="*/ 9068 w 14296"/>
              <a:gd name="T25" fmla="*/ 2664 h 5728"/>
              <a:gd name="T26" fmla="*/ 8364 w 14296"/>
              <a:gd name="T27" fmla="*/ 2333 h 5728"/>
              <a:gd name="T28" fmla="*/ 7618 w 14296"/>
              <a:gd name="T29" fmla="*/ 1947 h 5728"/>
              <a:gd name="T30" fmla="*/ 6828 w 14296"/>
              <a:gd name="T31" fmla="*/ 1505 h 5728"/>
              <a:gd name="T32" fmla="*/ 6206 w 14296"/>
              <a:gd name="T33" fmla="*/ 1135 h 5728"/>
              <a:gd name="T34" fmla="*/ 5579 w 14296"/>
              <a:gd name="T35" fmla="*/ 779 h 5728"/>
              <a:gd name="T36" fmla="*/ 4803 w 14296"/>
              <a:gd name="T37" fmla="*/ 421 h 5728"/>
              <a:gd name="T38" fmla="*/ 4095 w 14296"/>
              <a:gd name="T39" fmla="*/ 180 h 5728"/>
              <a:gd name="T40" fmla="*/ 3450 w 14296"/>
              <a:gd name="T41" fmla="*/ 45 h 5728"/>
              <a:gd name="T42" fmla="*/ 2867 w 14296"/>
              <a:gd name="T43" fmla="*/ 0 h 5728"/>
              <a:gd name="T44" fmla="*/ 2345 w 14296"/>
              <a:gd name="T45" fmla="*/ 32 h 5728"/>
              <a:gd name="T46" fmla="*/ 1880 w 14296"/>
              <a:gd name="T47" fmla="*/ 129 h 5728"/>
              <a:gd name="T48" fmla="*/ 1473 w 14296"/>
              <a:gd name="T49" fmla="*/ 274 h 5728"/>
              <a:gd name="T50" fmla="*/ 1120 w 14296"/>
              <a:gd name="T51" fmla="*/ 457 h 5728"/>
              <a:gd name="T52" fmla="*/ 819 w 14296"/>
              <a:gd name="T53" fmla="*/ 661 h 5728"/>
              <a:gd name="T54" fmla="*/ 569 w 14296"/>
              <a:gd name="T55" fmla="*/ 874 h 5728"/>
              <a:gd name="T56" fmla="*/ 243 w 14296"/>
              <a:gd name="T57" fmla="*/ 1229 h 5728"/>
              <a:gd name="T58" fmla="*/ 11 w 14296"/>
              <a:gd name="T59" fmla="*/ 1573 h 5728"/>
              <a:gd name="T60" fmla="*/ 0 w 14296"/>
              <a:gd name="T61" fmla="*/ 5728 h 5728"/>
              <a:gd name="T62" fmla="*/ 14296 w 14296"/>
              <a:gd name="T63" fmla="*/ 2706 h 5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296" h="5728">
                <a:moveTo>
                  <a:pt x="14296" y="2706"/>
                </a:moveTo>
                <a:lnTo>
                  <a:pt x="14252" y="2771"/>
                </a:lnTo>
                <a:lnTo>
                  <a:pt x="14152" y="2893"/>
                </a:lnTo>
                <a:lnTo>
                  <a:pt x="14044" y="3007"/>
                </a:lnTo>
                <a:lnTo>
                  <a:pt x="13925" y="3109"/>
                </a:lnTo>
                <a:lnTo>
                  <a:pt x="13797" y="3201"/>
                </a:lnTo>
                <a:lnTo>
                  <a:pt x="13659" y="3283"/>
                </a:lnTo>
                <a:lnTo>
                  <a:pt x="13509" y="3355"/>
                </a:lnTo>
                <a:lnTo>
                  <a:pt x="13350" y="3416"/>
                </a:lnTo>
                <a:lnTo>
                  <a:pt x="13182" y="3466"/>
                </a:lnTo>
                <a:lnTo>
                  <a:pt x="13002" y="3505"/>
                </a:lnTo>
                <a:lnTo>
                  <a:pt x="12813" y="3534"/>
                </a:lnTo>
                <a:lnTo>
                  <a:pt x="12613" y="3550"/>
                </a:lnTo>
                <a:lnTo>
                  <a:pt x="12403" y="3556"/>
                </a:lnTo>
                <a:lnTo>
                  <a:pt x="12183" y="3548"/>
                </a:lnTo>
                <a:lnTo>
                  <a:pt x="11952" y="3530"/>
                </a:lnTo>
                <a:lnTo>
                  <a:pt x="11710" y="3499"/>
                </a:lnTo>
                <a:lnTo>
                  <a:pt x="11460" y="3458"/>
                </a:lnTo>
                <a:lnTo>
                  <a:pt x="11198" y="3403"/>
                </a:lnTo>
                <a:lnTo>
                  <a:pt x="10924" y="3335"/>
                </a:lnTo>
                <a:lnTo>
                  <a:pt x="10642" y="3256"/>
                </a:lnTo>
                <a:lnTo>
                  <a:pt x="10348" y="3164"/>
                </a:lnTo>
                <a:lnTo>
                  <a:pt x="10044" y="3059"/>
                </a:lnTo>
                <a:lnTo>
                  <a:pt x="9729" y="2941"/>
                </a:lnTo>
                <a:lnTo>
                  <a:pt x="9405" y="2808"/>
                </a:lnTo>
                <a:lnTo>
                  <a:pt x="9068" y="2664"/>
                </a:lnTo>
                <a:lnTo>
                  <a:pt x="8723" y="2506"/>
                </a:lnTo>
                <a:lnTo>
                  <a:pt x="8364" y="2333"/>
                </a:lnTo>
                <a:lnTo>
                  <a:pt x="7997" y="2147"/>
                </a:lnTo>
                <a:lnTo>
                  <a:pt x="7618" y="1947"/>
                </a:lnTo>
                <a:lnTo>
                  <a:pt x="7228" y="1734"/>
                </a:lnTo>
                <a:lnTo>
                  <a:pt x="6828" y="1505"/>
                </a:lnTo>
                <a:lnTo>
                  <a:pt x="6416" y="1263"/>
                </a:lnTo>
                <a:lnTo>
                  <a:pt x="6206" y="1135"/>
                </a:lnTo>
                <a:lnTo>
                  <a:pt x="5993" y="1007"/>
                </a:lnTo>
                <a:lnTo>
                  <a:pt x="5579" y="779"/>
                </a:lnTo>
                <a:lnTo>
                  <a:pt x="5183" y="585"/>
                </a:lnTo>
                <a:lnTo>
                  <a:pt x="4803" y="421"/>
                </a:lnTo>
                <a:lnTo>
                  <a:pt x="4440" y="287"/>
                </a:lnTo>
                <a:lnTo>
                  <a:pt x="4095" y="180"/>
                </a:lnTo>
                <a:lnTo>
                  <a:pt x="3764" y="101"/>
                </a:lnTo>
                <a:lnTo>
                  <a:pt x="3450" y="45"/>
                </a:lnTo>
                <a:lnTo>
                  <a:pt x="3150" y="12"/>
                </a:lnTo>
                <a:lnTo>
                  <a:pt x="2867" y="0"/>
                </a:lnTo>
                <a:lnTo>
                  <a:pt x="2599" y="8"/>
                </a:lnTo>
                <a:lnTo>
                  <a:pt x="2345" y="32"/>
                </a:lnTo>
                <a:lnTo>
                  <a:pt x="2106" y="74"/>
                </a:lnTo>
                <a:lnTo>
                  <a:pt x="1880" y="129"/>
                </a:lnTo>
                <a:lnTo>
                  <a:pt x="1670" y="196"/>
                </a:lnTo>
                <a:lnTo>
                  <a:pt x="1473" y="274"/>
                </a:lnTo>
                <a:lnTo>
                  <a:pt x="1290" y="362"/>
                </a:lnTo>
                <a:lnTo>
                  <a:pt x="1120" y="457"/>
                </a:lnTo>
                <a:lnTo>
                  <a:pt x="963" y="556"/>
                </a:lnTo>
                <a:lnTo>
                  <a:pt x="819" y="661"/>
                </a:lnTo>
                <a:lnTo>
                  <a:pt x="688" y="768"/>
                </a:lnTo>
                <a:lnTo>
                  <a:pt x="569" y="874"/>
                </a:lnTo>
                <a:lnTo>
                  <a:pt x="410" y="1033"/>
                </a:lnTo>
                <a:lnTo>
                  <a:pt x="243" y="1229"/>
                </a:lnTo>
                <a:lnTo>
                  <a:pt x="121" y="1397"/>
                </a:lnTo>
                <a:lnTo>
                  <a:pt x="11" y="1573"/>
                </a:lnTo>
                <a:lnTo>
                  <a:pt x="0" y="1599"/>
                </a:lnTo>
                <a:lnTo>
                  <a:pt x="0" y="5728"/>
                </a:lnTo>
                <a:lnTo>
                  <a:pt x="14296" y="5728"/>
                </a:lnTo>
                <a:lnTo>
                  <a:pt x="14296" y="2706"/>
                </a:lnTo>
                <a:close/>
              </a:path>
            </a:pathLst>
          </a:custGeom>
          <a:solidFill>
            <a:srgbClr val="0026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 name="Title 1"/>
          <p:cNvSpPr>
            <a:spLocks noGrp="1"/>
          </p:cNvSpPr>
          <p:nvPr>
            <p:ph type="ctrTitle" hasCustomPrompt="1"/>
          </p:nvPr>
        </p:nvSpPr>
        <p:spPr>
          <a:xfrm>
            <a:off x="6405794" y="4711064"/>
            <a:ext cx="5648446" cy="16405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defTabSz="914400" rtl="0" eaLnBrk="1" latinLnBrk="0" hangingPunct="1">
              <a:lnSpc>
                <a:spcPct val="100000"/>
              </a:lnSpc>
              <a:spcBef>
                <a:spcPts val="600"/>
              </a:spcBef>
              <a:buNone/>
              <a:defRPr lang="en-US" sz="4000" b="1" kern="1200" dirty="0">
                <a:solidFill>
                  <a:schemeClr val="bg1"/>
                </a:solidFill>
                <a:latin typeface="+mn-lt"/>
                <a:ea typeface="+mn-ea"/>
                <a:cs typeface="+mn-cs"/>
              </a:defRPr>
            </a:lvl1pPr>
          </a:lstStyle>
          <a:p>
            <a:pPr marL="0" lvl="0"/>
            <a:r>
              <a:rPr lang="en-US" dirty="0"/>
              <a:t>Click to insert title</a:t>
            </a:r>
          </a:p>
        </p:txBody>
      </p:sp>
      <p:cxnSp>
        <p:nvCxnSpPr>
          <p:cNvPr id="11" name="Straight Connector 10"/>
          <p:cNvCxnSpPr/>
          <p:nvPr/>
        </p:nvCxnSpPr>
        <p:spPr>
          <a:xfrm flipV="1">
            <a:off x="2715065" y="6625886"/>
            <a:ext cx="9324000"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rotWithShape="1">
          <a:blip r:embed="rId6" cstate="email">
            <a:extLst>
              <a:ext uri="{28A0092B-C50C-407E-A947-70E740481C1C}">
                <a14:useLocalDpi xmlns:a14="http://schemas.microsoft.com/office/drawing/2010/main" val="0"/>
              </a:ext>
            </a:extLst>
          </a:blip>
          <a:srcRect b="45518"/>
          <a:stretch/>
        </p:blipFill>
        <p:spPr>
          <a:xfrm>
            <a:off x="327432" y="6533217"/>
            <a:ext cx="2293926" cy="172381"/>
          </a:xfrm>
          <a:prstGeom prst="rect">
            <a:avLst/>
          </a:prstGeom>
        </p:spPr>
      </p:pic>
      <p:pic>
        <p:nvPicPr>
          <p:cNvPr id="14" name="Picture 13"/>
          <p:cNvPicPr>
            <a:picLocks noChangeAspect="1"/>
          </p:cNvPicPr>
          <p:nvPr/>
        </p:nvPicPr>
        <p:blipFill rotWithShape="1">
          <a:blip r:embed="rId7" cstate="email">
            <a:clrChange>
              <a:clrFrom>
                <a:srgbClr val="E7F2F6"/>
              </a:clrFrom>
              <a:clrTo>
                <a:srgbClr val="E7F2F6">
                  <a:alpha val="0"/>
                </a:srgbClr>
              </a:clrTo>
            </a:clrChange>
            <a:extLst>
              <a:ext uri="{28A0092B-C50C-407E-A947-70E740481C1C}">
                <a14:useLocalDpi xmlns:a14="http://schemas.microsoft.com/office/drawing/2010/main"/>
              </a:ext>
            </a:extLst>
          </a:blip>
          <a:srcRect/>
          <a:stretch/>
        </p:blipFill>
        <p:spPr>
          <a:xfrm>
            <a:off x="320842" y="2446421"/>
            <a:ext cx="3690030" cy="2839453"/>
          </a:xfrm>
          <a:prstGeom prst="rect">
            <a:avLst/>
          </a:prstGeom>
          <a:ln>
            <a:solidFill>
              <a:schemeClr val="bg1"/>
            </a:solidFill>
          </a:ln>
        </p:spPr>
      </p:pic>
      <p:pic>
        <p:nvPicPr>
          <p:cNvPr id="15" name="Picture 14"/>
          <p:cNvPicPr>
            <a:picLocks noChangeAspect="1"/>
          </p:cNvPicPr>
          <p:nvPr/>
        </p:nvPicPr>
        <p:blipFill rotWithShape="1">
          <a:blip r:embed="rId8" cstate="email">
            <a:clrChange>
              <a:clrFrom>
                <a:srgbClr val="E1EEF4"/>
              </a:clrFrom>
              <a:clrTo>
                <a:srgbClr val="E1EEF4">
                  <a:alpha val="0"/>
                </a:srgbClr>
              </a:clrTo>
            </a:clrChange>
            <a:extLst>
              <a:ext uri="{28A0092B-C50C-407E-A947-70E740481C1C}">
                <a14:useLocalDpi xmlns:a14="http://schemas.microsoft.com/office/drawing/2010/main"/>
              </a:ext>
            </a:extLst>
          </a:blip>
          <a:srcRect/>
          <a:stretch/>
        </p:blipFill>
        <p:spPr>
          <a:xfrm>
            <a:off x="3441033" y="617622"/>
            <a:ext cx="2799347" cy="2154078"/>
          </a:xfrm>
          <a:prstGeom prst="rect">
            <a:avLst/>
          </a:prstGeom>
          <a:ln>
            <a:solidFill>
              <a:schemeClr val="bg1"/>
            </a:solidFill>
          </a:ln>
        </p:spPr>
      </p:pic>
      <p:pic>
        <p:nvPicPr>
          <p:cNvPr id="16" name="Picture 15"/>
          <p:cNvPicPr>
            <a:picLocks noChangeAspect="1"/>
          </p:cNvPicPr>
          <p:nvPr/>
        </p:nvPicPr>
        <p:blipFill rotWithShape="1">
          <a:blip r:embed="rId9" cstate="email">
            <a:clrChange>
              <a:clrFrom>
                <a:srgbClr val="E7F2F6"/>
              </a:clrFrom>
              <a:clrTo>
                <a:srgbClr val="E7F2F6">
                  <a:alpha val="0"/>
                </a:srgbClr>
              </a:clrTo>
            </a:clrChange>
            <a:extLst>
              <a:ext uri="{28A0092B-C50C-407E-A947-70E740481C1C}">
                <a14:useLocalDpi xmlns:a14="http://schemas.microsoft.com/office/drawing/2010/main"/>
              </a:ext>
            </a:extLst>
          </a:blip>
          <a:srcRect/>
          <a:stretch/>
        </p:blipFill>
        <p:spPr>
          <a:xfrm>
            <a:off x="6753727" y="561474"/>
            <a:ext cx="3320715" cy="2555268"/>
          </a:xfrm>
          <a:prstGeom prst="rect">
            <a:avLst/>
          </a:prstGeom>
          <a:ln>
            <a:solidFill>
              <a:schemeClr val="bg1"/>
            </a:solidFill>
          </a:ln>
        </p:spPr>
      </p:pic>
      <p:grpSp>
        <p:nvGrpSpPr>
          <p:cNvPr id="20" name="Group 19"/>
          <p:cNvGrpSpPr/>
          <p:nvPr/>
        </p:nvGrpSpPr>
        <p:grpSpPr>
          <a:xfrm>
            <a:off x="11186160" y="2853795"/>
            <a:ext cx="1005840" cy="1005840"/>
            <a:chOff x="10437085" y="2994163"/>
            <a:chExt cx="1005840" cy="1005840"/>
          </a:xfrm>
        </p:grpSpPr>
        <p:sp>
          <p:nvSpPr>
            <p:cNvPr id="21" name="Oval 20"/>
            <p:cNvSpPr/>
            <p:nvPr/>
          </p:nvSpPr>
          <p:spPr>
            <a:xfrm>
              <a:off x="10437085" y="2994163"/>
              <a:ext cx="1005840" cy="100584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6"/>
            <p:cNvSpPr>
              <a:spLocks/>
            </p:cNvSpPr>
            <p:nvPr/>
          </p:nvSpPr>
          <p:spPr bwMode="auto">
            <a:xfrm>
              <a:off x="10753878" y="3312975"/>
              <a:ext cx="351924" cy="368215"/>
            </a:xfrm>
            <a:custGeom>
              <a:avLst/>
              <a:gdLst>
                <a:gd name="T0" fmla="*/ 174 w 181"/>
                <a:gd name="T1" fmla="*/ 78 h 190"/>
                <a:gd name="T2" fmla="*/ 105 w 181"/>
                <a:gd name="T3" fmla="*/ 9 h 190"/>
                <a:gd name="T4" fmla="*/ 73 w 181"/>
                <a:gd name="T5" fmla="*/ 9 h 190"/>
                <a:gd name="T6" fmla="*/ 73 w 181"/>
                <a:gd name="T7" fmla="*/ 41 h 190"/>
                <a:gd name="T8" fmla="*/ 100 w 181"/>
                <a:gd name="T9" fmla="*/ 68 h 190"/>
                <a:gd name="T10" fmla="*/ 26 w 181"/>
                <a:gd name="T11" fmla="*/ 68 h 190"/>
                <a:gd name="T12" fmla="*/ 0 w 181"/>
                <a:gd name="T13" fmla="*/ 92 h 190"/>
                <a:gd name="T14" fmla="*/ 26 w 181"/>
                <a:gd name="T15" fmla="*/ 116 h 190"/>
                <a:gd name="T16" fmla="*/ 104 w 181"/>
                <a:gd name="T17" fmla="*/ 116 h 190"/>
                <a:gd name="T18" fmla="*/ 73 w 181"/>
                <a:gd name="T19" fmla="*/ 148 h 190"/>
                <a:gd name="T20" fmla="*/ 73 w 181"/>
                <a:gd name="T21" fmla="*/ 181 h 190"/>
                <a:gd name="T22" fmla="*/ 105 w 181"/>
                <a:gd name="T23" fmla="*/ 181 h 190"/>
                <a:gd name="T24" fmla="*/ 174 w 181"/>
                <a:gd name="T25" fmla="*/ 112 h 190"/>
                <a:gd name="T26" fmla="*/ 181 w 181"/>
                <a:gd name="T27" fmla="*/ 95 h 190"/>
                <a:gd name="T28" fmla="*/ 174 w 181"/>
                <a:gd name="T29" fmla="*/ 7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 h="190">
                  <a:moveTo>
                    <a:pt x="174" y="78"/>
                  </a:moveTo>
                  <a:cubicBezTo>
                    <a:pt x="105" y="9"/>
                    <a:pt x="105" y="9"/>
                    <a:pt x="105" y="9"/>
                  </a:cubicBezTo>
                  <a:cubicBezTo>
                    <a:pt x="96" y="0"/>
                    <a:pt x="82" y="0"/>
                    <a:pt x="73" y="9"/>
                  </a:cubicBezTo>
                  <a:cubicBezTo>
                    <a:pt x="64" y="18"/>
                    <a:pt x="64" y="32"/>
                    <a:pt x="73" y="41"/>
                  </a:cubicBezTo>
                  <a:cubicBezTo>
                    <a:pt x="100" y="68"/>
                    <a:pt x="100" y="68"/>
                    <a:pt x="100" y="68"/>
                  </a:cubicBezTo>
                  <a:cubicBezTo>
                    <a:pt x="26" y="68"/>
                    <a:pt x="26" y="68"/>
                    <a:pt x="26" y="68"/>
                  </a:cubicBezTo>
                  <a:cubicBezTo>
                    <a:pt x="12" y="68"/>
                    <a:pt x="0" y="78"/>
                    <a:pt x="0" y="92"/>
                  </a:cubicBezTo>
                  <a:cubicBezTo>
                    <a:pt x="0" y="106"/>
                    <a:pt x="12" y="116"/>
                    <a:pt x="26" y="116"/>
                  </a:cubicBezTo>
                  <a:cubicBezTo>
                    <a:pt x="104" y="116"/>
                    <a:pt x="104" y="116"/>
                    <a:pt x="104" y="116"/>
                  </a:cubicBezTo>
                  <a:cubicBezTo>
                    <a:pt x="73" y="148"/>
                    <a:pt x="73" y="148"/>
                    <a:pt x="73" y="148"/>
                  </a:cubicBezTo>
                  <a:cubicBezTo>
                    <a:pt x="64" y="157"/>
                    <a:pt x="64" y="172"/>
                    <a:pt x="73" y="181"/>
                  </a:cubicBezTo>
                  <a:cubicBezTo>
                    <a:pt x="82" y="190"/>
                    <a:pt x="96" y="190"/>
                    <a:pt x="105" y="181"/>
                  </a:cubicBezTo>
                  <a:cubicBezTo>
                    <a:pt x="174" y="112"/>
                    <a:pt x="174" y="112"/>
                    <a:pt x="174" y="112"/>
                  </a:cubicBezTo>
                  <a:cubicBezTo>
                    <a:pt x="179" y="107"/>
                    <a:pt x="181" y="101"/>
                    <a:pt x="181" y="95"/>
                  </a:cubicBezTo>
                  <a:cubicBezTo>
                    <a:pt x="181" y="89"/>
                    <a:pt x="179" y="83"/>
                    <a:pt x="174" y="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23" name="Group 22"/>
          <p:cNvGrpSpPr/>
          <p:nvPr/>
        </p:nvGrpSpPr>
        <p:grpSpPr>
          <a:xfrm>
            <a:off x="9966960" y="2853795"/>
            <a:ext cx="1005840" cy="1005840"/>
            <a:chOff x="10437085" y="2994163"/>
            <a:chExt cx="1005840" cy="1005840"/>
          </a:xfrm>
        </p:grpSpPr>
        <p:sp>
          <p:nvSpPr>
            <p:cNvPr id="24" name="Oval 23"/>
            <p:cNvSpPr/>
            <p:nvPr/>
          </p:nvSpPr>
          <p:spPr>
            <a:xfrm>
              <a:off x="10437085" y="2994163"/>
              <a:ext cx="1005840" cy="100584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6"/>
            <p:cNvSpPr>
              <a:spLocks/>
            </p:cNvSpPr>
            <p:nvPr/>
          </p:nvSpPr>
          <p:spPr bwMode="auto">
            <a:xfrm>
              <a:off x="10753878" y="3312975"/>
              <a:ext cx="351924" cy="368215"/>
            </a:xfrm>
            <a:custGeom>
              <a:avLst/>
              <a:gdLst>
                <a:gd name="T0" fmla="*/ 174 w 181"/>
                <a:gd name="T1" fmla="*/ 78 h 190"/>
                <a:gd name="T2" fmla="*/ 105 w 181"/>
                <a:gd name="T3" fmla="*/ 9 h 190"/>
                <a:gd name="T4" fmla="*/ 73 w 181"/>
                <a:gd name="T5" fmla="*/ 9 h 190"/>
                <a:gd name="T6" fmla="*/ 73 w 181"/>
                <a:gd name="T7" fmla="*/ 41 h 190"/>
                <a:gd name="T8" fmla="*/ 100 w 181"/>
                <a:gd name="T9" fmla="*/ 68 h 190"/>
                <a:gd name="T10" fmla="*/ 26 w 181"/>
                <a:gd name="T11" fmla="*/ 68 h 190"/>
                <a:gd name="T12" fmla="*/ 0 w 181"/>
                <a:gd name="T13" fmla="*/ 92 h 190"/>
                <a:gd name="T14" fmla="*/ 26 w 181"/>
                <a:gd name="T15" fmla="*/ 116 h 190"/>
                <a:gd name="T16" fmla="*/ 104 w 181"/>
                <a:gd name="T17" fmla="*/ 116 h 190"/>
                <a:gd name="T18" fmla="*/ 73 w 181"/>
                <a:gd name="T19" fmla="*/ 148 h 190"/>
                <a:gd name="T20" fmla="*/ 73 w 181"/>
                <a:gd name="T21" fmla="*/ 181 h 190"/>
                <a:gd name="T22" fmla="*/ 105 w 181"/>
                <a:gd name="T23" fmla="*/ 181 h 190"/>
                <a:gd name="T24" fmla="*/ 174 w 181"/>
                <a:gd name="T25" fmla="*/ 112 h 190"/>
                <a:gd name="T26" fmla="*/ 181 w 181"/>
                <a:gd name="T27" fmla="*/ 95 h 190"/>
                <a:gd name="T28" fmla="*/ 174 w 181"/>
                <a:gd name="T29" fmla="*/ 7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 h="190">
                  <a:moveTo>
                    <a:pt x="174" y="78"/>
                  </a:moveTo>
                  <a:cubicBezTo>
                    <a:pt x="105" y="9"/>
                    <a:pt x="105" y="9"/>
                    <a:pt x="105" y="9"/>
                  </a:cubicBezTo>
                  <a:cubicBezTo>
                    <a:pt x="96" y="0"/>
                    <a:pt x="82" y="0"/>
                    <a:pt x="73" y="9"/>
                  </a:cubicBezTo>
                  <a:cubicBezTo>
                    <a:pt x="64" y="18"/>
                    <a:pt x="64" y="32"/>
                    <a:pt x="73" y="41"/>
                  </a:cubicBezTo>
                  <a:cubicBezTo>
                    <a:pt x="100" y="68"/>
                    <a:pt x="100" y="68"/>
                    <a:pt x="100" y="68"/>
                  </a:cubicBezTo>
                  <a:cubicBezTo>
                    <a:pt x="26" y="68"/>
                    <a:pt x="26" y="68"/>
                    <a:pt x="26" y="68"/>
                  </a:cubicBezTo>
                  <a:cubicBezTo>
                    <a:pt x="12" y="68"/>
                    <a:pt x="0" y="78"/>
                    <a:pt x="0" y="92"/>
                  </a:cubicBezTo>
                  <a:cubicBezTo>
                    <a:pt x="0" y="106"/>
                    <a:pt x="12" y="116"/>
                    <a:pt x="26" y="116"/>
                  </a:cubicBezTo>
                  <a:cubicBezTo>
                    <a:pt x="104" y="116"/>
                    <a:pt x="104" y="116"/>
                    <a:pt x="104" y="116"/>
                  </a:cubicBezTo>
                  <a:cubicBezTo>
                    <a:pt x="73" y="148"/>
                    <a:pt x="73" y="148"/>
                    <a:pt x="73" y="148"/>
                  </a:cubicBezTo>
                  <a:cubicBezTo>
                    <a:pt x="64" y="157"/>
                    <a:pt x="64" y="172"/>
                    <a:pt x="73" y="181"/>
                  </a:cubicBezTo>
                  <a:cubicBezTo>
                    <a:pt x="82" y="190"/>
                    <a:pt x="96" y="190"/>
                    <a:pt x="105" y="181"/>
                  </a:cubicBezTo>
                  <a:cubicBezTo>
                    <a:pt x="174" y="112"/>
                    <a:pt x="174" y="112"/>
                    <a:pt x="174" y="112"/>
                  </a:cubicBezTo>
                  <a:cubicBezTo>
                    <a:pt x="179" y="107"/>
                    <a:pt x="181" y="101"/>
                    <a:pt x="181" y="95"/>
                  </a:cubicBezTo>
                  <a:cubicBezTo>
                    <a:pt x="181" y="89"/>
                    <a:pt x="179" y="83"/>
                    <a:pt x="174" y="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26" name="Group 25"/>
          <p:cNvGrpSpPr/>
          <p:nvPr/>
        </p:nvGrpSpPr>
        <p:grpSpPr>
          <a:xfrm>
            <a:off x="8643486" y="2853795"/>
            <a:ext cx="1005840" cy="1005840"/>
            <a:chOff x="10437085" y="2994163"/>
            <a:chExt cx="1005840" cy="1005840"/>
          </a:xfrm>
        </p:grpSpPr>
        <p:sp>
          <p:nvSpPr>
            <p:cNvPr id="27" name="Oval 26"/>
            <p:cNvSpPr/>
            <p:nvPr/>
          </p:nvSpPr>
          <p:spPr>
            <a:xfrm>
              <a:off x="10437085" y="2994163"/>
              <a:ext cx="1005840" cy="100584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Freeform 6"/>
            <p:cNvSpPr>
              <a:spLocks/>
            </p:cNvSpPr>
            <p:nvPr/>
          </p:nvSpPr>
          <p:spPr bwMode="auto">
            <a:xfrm>
              <a:off x="10753878" y="3312975"/>
              <a:ext cx="351924" cy="368215"/>
            </a:xfrm>
            <a:custGeom>
              <a:avLst/>
              <a:gdLst>
                <a:gd name="T0" fmla="*/ 174 w 181"/>
                <a:gd name="T1" fmla="*/ 78 h 190"/>
                <a:gd name="T2" fmla="*/ 105 w 181"/>
                <a:gd name="T3" fmla="*/ 9 h 190"/>
                <a:gd name="T4" fmla="*/ 73 w 181"/>
                <a:gd name="T5" fmla="*/ 9 h 190"/>
                <a:gd name="T6" fmla="*/ 73 w 181"/>
                <a:gd name="T7" fmla="*/ 41 h 190"/>
                <a:gd name="T8" fmla="*/ 100 w 181"/>
                <a:gd name="T9" fmla="*/ 68 h 190"/>
                <a:gd name="T10" fmla="*/ 26 w 181"/>
                <a:gd name="T11" fmla="*/ 68 h 190"/>
                <a:gd name="T12" fmla="*/ 0 w 181"/>
                <a:gd name="T13" fmla="*/ 92 h 190"/>
                <a:gd name="T14" fmla="*/ 26 w 181"/>
                <a:gd name="T15" fmla="*/ 116 h 190"/>
                <a:gd name="T16" fmla="*/ 104 w 181"/>
                <a:gd name="T17" fmla="*/ 116 h 190"/>
                <a:gd name="T18" fmla="*/ 73 w 181"/>
                <a:gd name="T19" fmla="*/ 148 h 190"/>
                <a:gd name="T20" fmla="*/ 73 w 181"/>
                <a:gd name="T21" fmla="*/ 181 h 190"/>
                <a:gd name="T22" fmla="*/ 105 w 181"/>
                <a:gd name="T23" fmla="*/ 181 h 190"/>
                <a:gd name="T24" fmla="*/ 174 w 181"/>
                <a:gd name="T25" fmla="*/ 112 h 190"/>
                <a:gd name="T26" fmla="*/ 181 w 181"/>
                <a:gd name="T27" fmla="*/ 95 h 190"/>
                <a:gd name="T28" fmla="*/ 174 w 181"/>
                <a:gd name="T29" fmla="*/ 7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1" h="190">
                  <a:moveTo>
                    <a:pt x="174" y="78"/>
                  </a:moveTo>
                  <a:cubicBezTo>
                    <a:pt x="105" y="9"/>
                    <a:pt x="105" y="9"/>
                    <a:pt x="105" y="9"/>
                  </a:cubicBezTo>
                  <a:cubicBezTo>
                    <a:pt x="96" y="0"/>
                    <a:pt x="82" y="0"/>
                    <a:pt x="73" y="9"/>
                  </a:cubicBezTo>
                  <a:cubicBezTo>
                    <a:pt x="64" y="18"/>
                    <a:pt x="64" y="32"/>
                    <a:pt x="73" y="41"/>
                  </a:cubicBezTo>
                  <a:cubicBezTo>
                    <a:pt x="100" y="68"/>
                    <a:pt x="100" y="68"/>
                    <a:pt x="100" y="68"/>
                  </a:cubicBezTo>
                  <a:cubicBezTo>
                    <a:pt x="26" y="68"/>
                    <a:pt x="26" y="68"/>
                    <a:pt x="26" y="68"/>
                  </a:cubicBezTo>
                  <a:cubicBezTo>
                    <a:pt x="12" y="68"/>
                    <a:pt x="0" y="78"/>
                    <a:pt x="0" y="92"/>
                  </a:cubicBezTo>
                  <a:cubicBezTo>
                    <a:pt x="0" y="106"/>
                    <a:pt x="12" y="116"/>
                    <a:pt x="26" y="116"/>
                  </a:cubicBezTo>
                  <a:cubicBezTo>
                    <a:pt x="104" y="116"/>
                    <a:pt x="104" y="116"/>
                    <a:pt x="104" y="116"/>
                  </a:cubicBezTo>
                  <a:cubicBezTo>
                    <a:pt x="73" y="148"/>
                    <a:pt x="73" y="148"/>
                    <a:pt x="73" y="148"/>
                  </a:cubicBezTo>
                  <a:cubicBezTo>
                    <a:pt x="64" y="157"/>
                    <a:pt x="64" y="172"/>
                    <a:pt x="73" y="181"/>
                  </a:cubicBezTo>
                  <a:cubicBezTo>
                    <a:pt x="82" y="190"/>
                    <a:pt x="96" y="190"/>
                    <a:pt x="105" y="181"/>
                  </a:cubicBezTo>
                  <a:cubicBezTo>
                    <a:pt x="174" y="112"/>
                    <a:pt x="174" y="112"/>
                    <a:pt x="174" y="112"/>
                  </a:cubicBezTo>
                  <a:cubicBezTo>
                    <a:pt x="179" y="107"/>
                    <a:pt x="181" y="101"/>
                    <a:pt x="181" y="95"/>
                  </a:cubicBezTo>
                  <a:cubicBezTo>
                    <a:pt x="181" y="89"/>
                    <a:pt x="179" y="83"/>
                    <a:pt x="174" y="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721146265"/>
      </p:ext>
    </p:extLst>
  </p:cSld>
  <p:clrMapOvr>
    <a:masterClrMapping/>
  </p:clrMapOvr>
  <p:transition/>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hape">
            <a:extLst>
              <a:ext uri="{FF2B5EF4-FFF2-40B4-BE49-F238E27FC236}">
                <a16:creationId xmlns:a16="http://schemas.microsoft.com/office/drawing/2014/main" xmlns="" id="{02699B51-FA02-4FDF-AE74-A1E10D8E54F8}"/>
              </a:ext>
            </a:extLst>
          </p:cNvPr>
          <p:cNvSpPr/>
          <p:nvPr/>
        </p:nvSpPr>
        <p:spPr>
          <a:xfrm>
            <a:off x="0" y="-19050"/>
            <a:ext cx="6896100" cy="6877050"/>
          </a:xfrm>
          <a:custGeom>
            <a:avLst/>
            <a:gdLst/>
            <a:ahLst/>
            <a:cxnLst>
              <a:cxn ang="0">
                <a:pos x="wd2" y="hd2"/>
              </a:cxn>
              <a:cxn ang="5400000">
                <a:pos x="wd2" y="hd2"/>
              </a:cxn>
              <a:cxn ang="10800000">
                <a:pos x="wd2" y="hd2"/>
              </a:cxn>
              <a:cxn ang="16200000">
                <a:pos x="wd2" y="hd2"/>
              </a:cxn>
            </a:cxnLst>
            <a:rect l="0" t="0" r="r" b="b"/>
            <a:pathLst>
              <a:path w="21560" h="21600" extrusionOk="0">
                <a:moveTo>
                  <a:pt x="19674" y="13863"/>
                </a:moveTo>
                <a:cubicBezTo>
                  <a:pt x="18894" y="13386"/>
                  <a:pt x="17938" y="13367"/>
                  <a:pt x="17095" y="13671"/>
                </a:cubicBezTo>
                <a:cubicBezTo>
                  <a:pt x="16251" y="13974"/>
                  <a:pt x="15509" y="14575"/>
                  <a:pt x="14872" y="15276"/>
                </a:cubicBezTo>
                <a:cubicBezTo>
                  <a:pt x="14503" y="15683"/>
                  <a:pt x="14156" y="16133"/>
                  <a:pt x="13706" y="16415"/>
                </a:cubicBezTo>
                <a:cubicBezTo>
                  <a:pt x="13094" y="16798"/>
                  <a:pt x="12319" y="16821"/>
                  <a:pt x="11691" y="16473"/>
                </a:cubicBezTo>
                <a:cubicBezTo>
                  <a:pt x="11064" y="16125"/>
                  <a:pt x="10600" y="15416"/>
                  <a:pt x="10485" y="14631"/>
                </a:cubicBezTo>
                <a:cubicBezTo>
                  <a:pt x="10374" y="13866"/>
                  <a:pt x="10578" y="13092"/>
                  <a:pt x="10637" y="12320"/>
                </a:cubicBezTo>
                <a:cubicBezTo>
                  <a:pt x="10818" y="9919"/>
                  <a:pt x="9595" y="7669"/>
                  <a:pt x="8173" y="5887"/>
                </a:cubicBezTo>
                <a:cubicBezTo>
                  <a:pt x="5976" y="3132"/>
                  <a:pt x="3144" y="990"/>
                  <a:pt x="0" y="0"/>
                </a:cubicBezTo>
                <a:lnTo>
                  <a:pt x="0" y="21600"/>
                </a:lnTo>
                <a:lnTo>
                  <a:pt x="20743" y="21600"/>
                </a:lnTo>
                <a:cubicBezTo>
                  <a:pt x="20952" y="21249"/>
                  <a:pt x="21129" y="20876"/>
                  <a:pt x="21262" y="20473"/>
                </a:cubicBezTo>
                <a:cubicBezTo>
                  <a:pt x="21541" y="19624"/>
                  <a:pt x="21600" y="18697"/>
                  <a:pt x="21537" y="17793"/>
                </a:cubicBezTo>
                <a:cubicBezTo>
                  <a:pt x="21430" y="16243"/>
                  <a:pt x="20874" y="14598"/>
                  <a:pt x="19674" y="13863"/>
                </a:cubicBezTo>
                <a:close/>
              </a:path>
            </a:pathLst>
          </a:custGeom>
          <a:gradFill flip="none" rotWithShape="1">
            <a:gsLst>
              <a:gs pos="0">
                <a:srgbClr val="34068F">
                  <a:shade val="30000"/>
                  <a:satMod val="115000"/>
                </a:srgbClr>
              </a:gs>
              <a:gs pos="50000">
                <a:srgbClr val="34068F">
                  <a:shade val="67500"/>
                  <a:satMod val="115000"/>
                </a:srgbClr>
              </a:gs>
              <a:gs pos="100000">
                <a:srgbClr val="34068F">
                  <a:shade val="100000"/>
                  <a:satMod val="115000"/>
                </a:srgbClr>
              </a:gs>
            </a:gsLst>
            <a:lin ang="0" scaled="1"/>
            <a:tileRect/>
          </a:gradFill>
          <a:ln w="12700">
            <a:miter lim="400000"/>
          </a:ln>
          <a:effectLst/>
        </p:spPr>
        <p:txBody>
          <a:bodyPr lIns="38100" tIns="38100" rIns="38100" bIns="38100" anchor="ctr"/>
          <a:lstStyle/>
          <a:p>
            <a:pPr>
              <a:defRPr/>
            </a:pPr>
            <a:endParaRPr sz="3000" kern="0">
              <a:solidFill>
                <a:srgbClr val="FFFFFF"/>
              </a:solidFill>
              <a:effectLst>
                <a:outerShdw blurRad="38100" dist="12700" dir="5400000" rotWithShape="0">
                  <a:srgbClr val="000000">
                    <a:alpha val="50000"/>
                  </a:srgbClr>
                </a:outerShdw>
              </a:effectLst>
            </a:endParaRPr>
          </a:p>
        </p:txBody>
      </p:sp>
      <p:pic>
        <p:nvPicPr>
          <p:cNvPr id="12" name="Picture 11"/>
          <p:cNvPicPr>
            <a:picLocks noChangeAspect="1"/>
          </p:cNvPicPr>
          <p:nvPr/>
        </p:nvPicPr>
        <p:blipFill>
          <a:blip r:embed="rId2" cstate="email">
            <a:extLst>
              <a:ext uri="{28A0092B-C50C-407E-A947-70E740481C1C}">
                <a14:useLocalDpi xmlns:a14="http://schemas.microsoft.com/office/drawing/2010/main" val="0"/>
              </a:ext>
            </a:extLst>
          </a:blip>
          <a:srcRect r="-29" b="44001"/>
          <a:stretch>
            <a:fillRect/>
          </a:stretch>
        </p:blipFill>
        <p:spPr>
          <a:xfrm>
            <a:off x="274422" y="3367893"/>
            <a:ext cx="2647386" cy="204424"/>
          </a:xfrm>
          <a:prstGeom prst="rect">
            <a:avLst/>
          </a:prstGeom>
        </p:spPr>
      </p:pic>
      <p:sp>
        <p:nvSpPr>
          <p:cNvPr id="34" name="TextBox 33"/>
          <p:cNvSpPr txBox="1"/>
          <p:nvPr/>
        </p:nvSpPr>
        <p:spPr>
          <a:xfrm>
            <a:off x="274422" y="6468675"/>
            <a:ext cx="3505200" cy="276999"/>
          </a:xfrm>
          <a:prstGeom prst="rect">
            <a:avLst/>
          </a:prstGeom>
          <a:noFill/>
        </p:spPr>
        <p:txBody>
          <a:bodyPr wrap="square" rtlCol="0">
            <a:spAutoFit/>
          </a:bodyPr>
          <a:lstStyle/>
          <a:p>
            <a:r>
              <a:rPr lang="en-US" sz="1200" dirty="0">
                <a:solidFill>
                  <a:prstClr val="white"/>
                </a:solidFill>
              </a:rPr>
              <a:t>Copyright </a:t>
            </a:r>
            <a:r>
              <a:rPr lang="en-US" sz="1200" dirty="0">
                <a:solidFill>
                  <a:prstClr val="white"/>
                </a:solidFill>
                <a:cs typeface="Arial" panose="020B0604020202020204" pitchFamily="34" charset="0"/>
              </a:rPr>
              <a:t>© 2023 Changepond. All rights reserved.</a:t>
            </a:r>
            <a:r>
              <a:rPr lang="en-US" sz="1200" dirty="0">
                <a:solidFill>
                  <a:prstClr val="white"/>
                </a:solidFill>
              </a:rPr>
              <a:t> </a:t>
            </a:r>
          </a:p>
        </p:txBody>
      </p:sp>
      <p:pic>
        <p:nvPicPr>
          <p:cNvPr id="35" name="Picture 4" descr="C:\Users\sanjeevkumar.s\Desktop\images\2\Asset 5.png"/>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2373314" y="221264"/>
            <a:ext cx="9856786" cy="4261616"/>
          </a:xfrm>
          <a:prstGeom prst="rect">
            <a:avLst/>
          </a:prstGeom>
          <a:noFill/>
        </p:spPr>
      </p:pic>
      <p:pic>
        <p:nvPicPr>
          <p:cNvPr id="6" name="Picture 10" descr="C:\Users\sanjeevkumar.s\Desktop\Extra work ML\ML\3\Predictive analytics\facebook-logo-button.png">
            <a:hlinkClick r:id="rId4" tooltip="Facebook-Changepond"/>
          </p:cNvPr>
          <p:cNvPicPr>
            <a:picLocks noChangeAspect="1" noChangeArrowheads="1"/>
          </p:cNvPicPr>
          <p:nvPr/>
        </p:nvPicPr>
        <p:blipFill>
          <a:blip r:embed="rId5" cstate="email">
            <a:lum bright="70000" contrast="-70000"/>
            <a:extLst>
              <a:ext uri="{28A0092B-C50C-407E-A947-70E740481C1C}">
                <a14:useLocalDpi xmlns:a14="http://schemas.microsoft.com/office/drawing/2010/main"/>
              </a:ext>
            </a:extLst>
          </a:blip>
          <a:srcRect/>
          <a:stretch>
            <a:fillRect/>
          </a:stretch>
        </p:blipFill>
        <p:spPr bwMode="auto">
          <a:xfrm>
            <a:off x="332183" y="3737228"/>
            <a:ext cx="365760" cy="365760"/>
          </a:xfrm>
          <a:prstGeom prst="rect">
            <a:avLst/>
          </a:prstGeom>
          <a:noFill/>
        </p:spPr>
      </p:pic>
      <p:pic>
        <p:nvPicPr>
          <p:cNvPr id="7" name="Picture 12" descr="C:\Users\sanjeevkumar.s\Desktop\Extra work ML\ML\3\Predictive analytics\youtube-symbol.png">
            <a:hlinkClick r:id="rId6" tooltip="Youtube-Changepond"/>
          </p:cNvPr>
          <p:cNvPicPr>
            <a:picLocks noChangeAspect="1" noChangeArrowheads="1"/>
          </p:cNvPicPr>
          <p:nvPr/>
        </p:nvPicPr>
        <p:blipFill>
          <a:blip r:embed="rId7" cstate="email">
            <a:lum bright="70000" contrast="-70000"/>
            <a:extLst>
              <a:ext uri="{28A0092B-C50C-407E-A947-70E740481C1C}">
                <a14:useLocalDpi xmlns:a14="http://schemas.microsoft.com/office/drawing/2010/main"/>
              </a:ext>
            </a:extLst>
          </a:blip>
          <a:srcRect/>
          <a:stretch>
            <a:fillRect/>
          </a:stretch>
        </p:blipFill>
        <p:spPr bwMode="auto">
          <a:xfrm>
            <a:off x="898728" y="3737228"/>
            <a:ext cx="365760" cy="365760"/>
          </a:xfrm>
          <a:prstGeom prst="rect">
            <a:avLst/>
          </a:prstGeom>
          <a:noFill/>
        </p:spPr>
      </p:pic>
      <p:pic>
        <p:nvPicPr>
          <p:cNvPr id="8" name="Picture 13" descr="C:\Users\sanjeevkumar.s\Desktop\Extra work ML\ML\3\Predictive analytics\twitter-logo-button.png">
            <a:hlinkClick r:id="rId8" tooltip="Twitter-Changepond"/>
          </p:cNvPr>
          <p:cNvPicPr>
            <a:picLocks noChangeAspect="1" noChangeArrowheads="1"/>
          </p:cNvPicPr>
          <p:nvPr/>
        </p:nvPicPr>
        <p:blipFill>
          <a:blip r:embed="rId9" cstate="email">
            <a:lum bright="70000" contrast="-70000"/>
            <a:extLst>
              <a:ext uri="{28A0092B-C50C-407E-A947-70E740481C1C}">
                <a14:useLocalDpi xmlns:a14="http://schemas.microsoft.com/office/drawing/2010/main"/>
              </a:ext>
            </a:extLst>
          </a:blip>
          <a:srcRect/>
          <a:stretch>
            <a:fillRect/>
          </a:stretch>
        </p:blipFill>
        <p:spPr bwMode="auto">
          <a:xfrm>
            <a:off x="1465273" y="3737228"/>
            <a:ext cx="365760" cy="365760"/>
          </a:xfrm>
          <a:prstGeom prst="rect">
            <a:avLst/>
          </a:prstGeom>
          <a:noFill/>
        </p:spPr>
      </p:pic>
      <p:pic>
        <p:nvPicPr>
          <p:cNvPr id="9" name="Picture 14" descr="C:\Users\sanjeevkumar.s\Desktop\Extra work ML\ML\3\Predictive analytics\linkedin-button.png">
            <a:hlinkClick r:id="rId10" tooltip="Linkedin-Changepond"/>
          </p:cNvPr>
          <p:cNvPicPr>
            <a:picLocks noChangeAspect="1" noChangeArrowheads="1"/>
          </p:cNvPicPr>
          <p:nvPr/>
        </p:nvPicPr>
        <p:blipFill>
          <a:blip r:embed="rId11" cstate="email">
            <a:lum bright="70000" contrast="-70000"/>
            <a:extLst>
              <a:ext uri="{28A0092B-C50C-407E-A947-70E740481C1C}">
                <a14:useLocalDpi xmlns:a14="http://schemas.microsoft.com/office/drawing/2010/main"/>
              </a:ext>
            </a:extLst>
          </a:blip>
          <a:srcRect/>
          <a:stretch>
            <a:fillRect/>
          </a:stretch>
        </p:blipFill>
        <p:spPr bwMode="auto">
          <a:xfrm>
            <a:off x="2031818" y="3737228"/>
            <a:ext cx="365760" cy="365760"/>
          </a:xfrm>
          <a:prstGeom prst="rect">
            <a:avLst/>
          </a:prstGeom>
          <a:noFill/>
        </p:spPr>
      </p:pic>
      <p:pic>
        <p:nvPicPr>
          <p:cNvPr id="10" name="Picture 3" descr="C:\Users\sanjeevkumar.s\Desktop\Extra work ML\ML\3\Predictive analytics\google-plus-social-logotype.png">
            <a:hlinkClick r:id="rId12"/>
          </p:cNvPr>
          <p:cNvPicPr>
            <a:picLocks noChangeAspect="1" noChangeArrowheads="1"/>
          </p:cNvPicPr>
          <p:nvPr/>
        </p:nvPicPr>
        <p:blipFill>
          <a:blip r:embed="rId13" cstate="email">
            <a:lum bright="70000" contrast="-70000"/>
            <a:extLst>
              <a:ext uri="{28A0092B-C50C-407E-A947-70E740481C1C}">
                <a14:useLocalDpi xmlns:a14="http://schemas.microsoft.com/office/drawing/2010/main"/>
              </a:ext>
            </a:extLst>
          </a:blip>
          <a:srcRect/>
          <a:stretch>
            <a:fillRect/>
          </a:stretch>
        </p:blipFill>
        <p:spPr bwMode="auto">
          <a:xfrm>
            <a:off x="2598364" y="3737228"/>
            <a:ext cx="365760" cy="365760"/>
          </a:xfrm>
          <a:prstGeom prst="rect">
            <a:avLst/>
          </a:prstGeom>
          <a:noFill/>
        </p:spPr>
      </p:pic>
      <p:pic>
        <p:nvPicPr>
          <p:cNvPr id="11" name="Picture 2" descr="C:\Users\sanjeevkumar.s\Desktop\Sd\sd2\ep.png"/>
          <p:cNvPicPr>
            <a:picLocks noChangeAspect="1" noChangeArrowheads="1"/>
          </p:cNvPicPr>
          <p:nvPr/>
        </p:nvPicPr>
        <p:blipFill>
          <a:blip r:embed="rId14" cstate="email">
            <a:lum bright="40000" contrast="-40000"/>
            <a:extLst>
              <a:ext uri="{28A0092B-C50C-407E-A947-70E740481C1C}">
                <a14:useLocalDpi xmlns:a14="http://schemas.microsoft.com/office/drawing/2010/main"/>
              </a:ext>
            </a:extLst>
          </a:blip>
          <a:srcRect/>
          <a:stretch>
            <a:fillRect/>
          </a:stretch>
        </p:blipFill>
        <p:spPr bwMode="auto">
          <a:xfrm>
            <a:off x="7684857" y="5929720"/>
            <a:ext cx="457200" cy="421640"/>
          </a:xfrm>
          <a:prstGeom prst="rect">
            <a:avLst/>
          </a:prstGeom>
          <a:noFill/>
        </p:spPr>
      </p:pic>
      <p:pic>
        <p:nvPicPr>
          <p:cNvPr id="13" name="Picture 3" descr="C:\Users\sanjeevkumar.s\Desktop\Sd\sd2\financial-icon.png"/>
          <p:cNvPicPr>
            <a:picLocks noChangeAspect="1" noChangeArrowheads="1"/>
          </p:cNvPicPr>
          <p:nvPr/>
        </p:nvPicPr>
        <p:blipFill>
          <a:blip r:embed="rId15" cstate="email">
            <a:lum bright="40000" contrast="-40000"/>
            <a:extLst>
              <a:ext uri="{28A0092B-C50C-407E-A947-70E740481C1C}">
                <a14:useLocalDpi xmlns:a14="http://schemas.microsoft.com/office/drawing/2010/main"/>
              </a:ext>
            </a:extLst>
          </a:blip>
          <a:srcRect/>
          <a:stretch>
            <a:fillRect/>
          </a:stretch>
        </p:blipFill>
        <p:spPr bwMode="auto">
          <a:xfrm>
            <a:off x="8547881" y="5911940"/>
            <a:ext cx="457200" cy="457200"/>
          </a:xfrm>
          <a:prstGeom prst="rect">
            <a:avLst/>
          </a:prstGeom>
          <a:noFill/>
        </p:spPr>
      </p:pic>
      <p:pic>
        <p:nvPicPr>
          <p:cNvPr id="14" name="Picture 4" descr="C:\Users\sanjeevkumar.s\Desktop\Sd\sd2\health-care.png"/>
          <p:cNvPicPr>
            <a:picLocks noChangeAspect="1" noChangeArrowheads="1"/>
          </p:cNvPicPr>
          <p:nvPr/>
        </p:nvPicPr>
        <p:blipFill>
          <a:blip r:embed="rId16" cstate="email">
            <a:lum bright="40000" contrast="-40000"/>
            <a:extLst>
              <a:ext uri="{28A0092B-C50C-407E-A947-70E740481C1C}">
                <a14:useLocalDpi xmlns:a14="http://schemas.microsoft.com/office/drawing/2010/main"/>
              </a:ext>
            </a:extLst>
          </a:blip>
          <a:srcRect/>
          <a:stretch>
            <a:fillRect/>
          </a:stretch>
        </p:blipFill>
        <p:spPr bwMode="auto">
          <a:xfrm>
            <a:off x="9410905" y="5911940"/>
            <a:ext cx="457200" cy="457200"/>
          </a:xfrm>
          <a:prstGeom prst="rect">
            <a:avLst/>
          </a:prstGeom>
          <a:noFill/>
        </p:spPr>
      </p:pic>
      <p:pic>
        <p:nvPicPr>
          <p:cNvPr id="15" name="Picture 5" descr="C:\Users\sanjeevkumar.s\Desktop\Sd\sd2\manufUtil.png"/>
          <p:cNvPicPr>
            <a:picLocks noChangeAspect="1" noChangeArrowheads="1"/>
          </p:cNvPicPr>
          <p:nvPr/>
        </p:nvPicPr>
        <p:blipFill>
          <a:blip r:embed="rId17" cstate="email">
            <a:lum bright="40000" contrast="-40000"/>
            <a:extLst>
              <a:ext uri="{28A0092B-C50C-407E-A947-70E740481C1C}">
                <a14:useLocalDpi xmlns:a14="http://schemas.microsoft.com/office/drawing/2010/main"/>
              </a:ext>
            </a:extLst>
          </a:blip>
          <a:srcRect/>
          <a:stretch>
            <a:fillRect/>
          </a:stretch>
        </p:blipFill>
        <p:spPr bwMode="auto">
          <a:xfrm>
            <a:off x="10273929" y="5911940"/>
            <a:ext cx="457200" cy="457200"/>
          </a:xfrm>
          <a:prstGeom prst="rect">
            <a:avLst/>
          </a:prstGeom>
          <a:noFill/>
        </p:spPr>
      </p:pic>
      <p:pic>
        <p:nvPicPr>
          <p:cNvPr id="16" name="Picture 2" descr="Image result for scm icon"/>
          <p:cNvPicPr>
            <a:picLocks noChangeAspect="1" noChangeArrowheads="1"/>
          </p:cNvPicPr>
          <p:nvPr/>
        </p:nvPicPr>
        <p:blipFill>
          <a:blip r:embed="rId18" cstate="email">
            <a:clrChange>
              <a:clrFrom>
                <a:srgbClr val="000000">
                  <a:alpha val="0"/>
                </a:srgbClr>
              </a:clrFrom>
              <a:clrTo>
                <a:srgbClr val="000000">
                  <a:alpha val="0"/>
                </a:srgbClr>
              </a:clrTo>
            </a:clrChange>
            <a:duotone>
              <a:schemeClr val="accent3">
                <a:shade val="45000"/>
                <a:satMod val="135000"/>
              </a:schemeClr>
              <a:prstClr val="white"/>
            </a:duotone>
            <a:lum bright="-21000" contrast="-40000"/>
            <a:extLst>
              <a:ext uri="{28A0092B-C50C-407E-A947-70E740481C1C}">
                <a14:useLocalDpi xmlns:a14="http://schemas.microsoft.com/office/drawing/2010/main"/>
              </a:ext>
            </a:extLst>
          </a:blip>
          <a:srcRect/>
          <a:stretch>
            <a:fillRect/>
          </a:stretch>
        </p:blipFill>
        <p:spPr bwMode="auto">
          <a:xfrm>
            <a:off x="11136954" y="5911940"/>
            <a:ext cx="457200" cy="457200"/>
          </a:xfrm>
          <a:prstGeom prst="rect">
            <a:avLst/>
          </a:prstGeom>
          <a:noFill/>
        </p:spPr>
      </p:pic>
      <p:sp>
        <p:nvSpPr>
          <p:cNvPr id="17" name="TextBox 16"/>
          <p:cNvSpPr txBox="1"/>
          <p:nvPr/>
        </p:nvSpPr>
        <p:spPr>
          <a:xfrm>
            <a:off x="7234226" y="6449996"/>
            <a:ext cx="4780344" cy="338554"/>
          </a:xfrm>
          <a:prstGeom prst="rect">
            <a:avLst/>
          </a:prstGeom>
          <a:noFill/>
        </p:spPr>
        <p:txBody>
          <a:bodyPr wrap="square" rtlCol="0">
            <a:spAutoFit/>
          </a:bodyPr>
          <a:lstStyle/>
          <a:p>
            <a:pPr algn="ctr"/>
            <a:r>
              <a:rPr lang="en-US" sz="1600" b="1" i="1" dirty="0">
                <a:solidFill>
                  <a:srgbClr val="002060"/>
                </a:solidFill>
              </a:rPr>
              <a:t>Experience Trust &amp; Lasting Solutions</a:t>
            </a:r>
          </a:p>
        </p:txBody>
      </p:sp>
      <p:sp>
        <p:nvSpPr>
          <p:cNvPr id="18" name="TextBox 17"/>
          <p:cNvSpPr txBox="1"/>
          <p:nvPr/>
        </p:nvSpPr>
        <p:spPr>
          <a:xfrm>
            <a:off x="5261811" y="2422359"/>
            <a:ext cx="3478325" cy="1015663"/>
          </a:xfrm>
          <a:prstGeom prst="rect">
            <a:avLst/>
          </a:prstGeom>
          <a:noFill/>
        </p:spPr>
        <p:txBody>
          <a:bodyPr wrap="none" rtlCol="0">
            <a:spAutoFit/>
          </a:bodyPr>
          <a:lstStyle/>
          <a:p>
            <a:r>
              <a:rPr lang="en-IN" sz="6000" b="1" i="1" dirty="0">
                <a:solidFill>
                  <a:srgbClr val="002060"/>
                </a:solidFill>
              </a:rPr>
              <a:t>Thank You</a:t>
            </a:r>
          </a:p>
        </p:txBody>
      </p:sp>
    </p:spTree>
    <p:extLst>
      <p:ext uri="{BB962C8B-B14F-4D97-AF65-F5344CB8AC3E}">
        <p14:creationId xmlns:p14="http://schemas.microsoft.com/office/powerpoint/2010/main" val="126330472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9489" y="0"/>
            <a:ext cx="11591779" cy="1325563"/>
          </a:xfrm>
          <a:prstGeom prst="rect">
            <a:avLst/>
          </a:prstGeom>
        </p:spPr>
        <p:txBody>
          <a:bodyPr vert="horz" lIns="91440" tIns="45720" rIns="91440" bIns="45720" rtlCol="0" anchor="t">
            <a:normAutofit/>
          </a:bodyPr>
          <a:lstStyle/>
          <a:p>
            <a:r>
              <a:rPr lang="en-US"/>
              <a:t>Click to edit Master title style</a:t>
            </a:r>
            <a:endParaRPr lang="en-IN" dirty="0"/>
          </a:p>
        </p:txBody>
      </p:sp>
      <p:sp>
        <p:nvSpPr>
          <p:cNvPr id="3" name="Text Placeholder 2"/>
          <p:cNvSpPr>
            <a:spLocks noGrp="1"/>
          </p:cNvSpPr>
          <p:nvPr>
            <p:ph type="body" idx="1"/>
          </p:nvPr>
        </p:nvSpPr>
        <p:spPr>
          <a:xfrm>
            <a:off x="309488" y="1544271"/>
            <a:ext cx="11591779" cy="47861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73910573"/>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742" r:id="rId3"/>
    <p:sldLayoutId id="2147483741" r:id="rId4"/>
    <p:sldLayoutId id="2147483665" r:id="rId5"/>
  </p:sldLayoutIdLst>
  <p:transition/>
  <p:hf hdr="0" ftr="0" dt="0"/>
  <p:txStyles>
    <p:titleStyle>
      <a:lvl1pPr algn="l" defTabSz="914400" rtl="0" eaLnBrk="1" latinLnBrk="0" hangingPunct="1">
        <a:lnSpc>
          <a:spcPct val="90000"/>
        </a:lnSpc>
        <a:spcBef>
          <a:spcPct val="0"/>
        </a:spcBef>
        <a:buNone/>
        <a:defRPr sz="40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9731" y="5251977"/>
            <a:ext cx="5648446" cy="582153"/>
          </a:xfrm>
        </p:spPr>
        <p:txBody>
          <a:bodyPr/>
          <a:lstStyle/>
          <a:p>
            <a:r>
              <a:rPr lang="en-US" sz="3800" dirty="0" smtClean="0"/>
              <a:t>DESIGN PATTERN</a:t>
            </a:r>
            <a:endParaRPr lang="en-IN" sz="3800" dirty="0"/>
          </a:p>
        </p:txBody>
      </p:sp>
      <p:sp>
        <p:nvSpPr>
          <p:cNvPr id="3" name="Title 1"/>
          <p:cNvSpPr txBox="1">
            <a:spLocks/>
          </p:cNvSpPr>
          <p:nvPr/>
        </p:nvSpPr>
        <p:spPr>
          <a:xfrm>
            <a:off x="6190495" y="5834130"/>
            <a:ext cx="5648446" cy="298817"/>
          </a:xfrm>
          <a:prstGeom prst="rect">
            <a:avLst/>
          </a:prstGeom>
          <a:noFill/>
          <a:ln w="12700" cap="flat" cmpd="sng" algn="ctr">
            <a:noFill/>
            <a:prstDash val="solid"/>
            <a:miter lim="800000"/>
          </a:ln>
          <a:effectLst/>
        </p:spPr>
        <p:txBody>
          <a:bodyPr vert="horz" lIns="0" tIns="0" rIns="0" bIns="0" rtlCol="0" anchor="b">
            <a:noAutofit/>
          </a:bodyPr>
          <a:lstStyle>
            <a:lvl1pPr algn="r" defTabSz="914400" rtl="0" eaLnBrk="1" latinLnBrk="0" hangingPunct="1">
              <a:lnSpc>
                <a:spcPct val="100000"/>
              </a:lnSpc>
              <a:spcBef>
                <a:spcPts val="600"/>
              </a:spcBef>
              <a:buNone/>
              <a:defRPr lang="en-US" sz="4000" b="1" kern="1200" dirty="0">
                <a:solidFill>
                  <a:schemeClr val="bg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1600" b="0" dirty="0" smtClean="0"/>
              <a:t>feb</a:t>
            </a:r>
            <a:r>
              <a:rPr lang="en-IN" sz="1600" b="0" dirty="0" smtClean="0"/>
              <a:t>-02-2024</a:t>
            </a:r>
            <a:endParaRPr lang="en-IN" sz="1600" b="0" dirty="0"/>
          </a:p>
        </p:txBody>
      </p:sp>
    </p:spTree>
    <p:extLst>
      <p:ext uri="{BB962C8B-B14F-4D97-AF65-F5344CB8AC3E}">
        <p14:creationId xmlns:p14="http://schemas.microsoft.com/office/powerpoint/2010/main" val="164981464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33" y="108966"/>
            <a:ext cx="11882511" cy="951350"/>
          </a:xfrm>
        </p:spPr>
        <p:txBody>
          <a:bodyPr/>
          <a:lstStyle/>
          <a:p>
            <a:r>
              <a:rPr lang="en-IN" dirty="0"/>
              <a:t>Types of Design </a:t>
            </a:r>
            <a:r>
              <a:rPr lang="en-IN" dirty="0" smtClean="0"/>
              <a:t>Pattern(con)</a:t>
            </a:r>
            <a:endParaRPr lang="en-IN" dirty="0"/>
          </a:p>
        </p:txBody>
      </p:sp>
      <p:sp>
        <p:nvSpPr>
          <p:cNvPr id="3" name="Rectangle 2"/>
          <p:cNvSpPr/>
          <p:nvPr/>
        </p:nvSpPr>
        <p:spPr>
          <a:xfrm>
            <a:off x="321011" y="1132970"/>
            <a:ext cx="11103429" cy="3970318"/>
          </a:xfrm>
          <a:prstGeom prst="rect">
            <a:avLst/>
          </a:prstGeom>
        </p:spPr>
        <p:txBody>
          <a:bodyPr wrap="square">
            <a:spAutoFit/>
          </a:bodyPr>
          <a:lstStyle/>
          <a:p>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Structural Design </a:t>
            </a:r>
            <a:r>
              <a:rPr lang="en-US" b="1" dirty="0" smtClean="0">
                <a:latin typeface="Times New Roman" panose="02020603050405020304" pitchFamily="18" charset="0"/>
                <a:cs typeface="Times New Roman" panose="02020603050405020304" pitchFamily="18" charset="0"/>
              </a:rPr>
              <a:t>Patterns </a:t>
            </a:r>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These design patterns </a:t>
            </a:r>
            <a:r>
              <a:rPr lang="en-US" dirty="0" smtClean="0">
                <a:latin typeface="Times New Roman" panose="02020603050405020304" pitchFamily="18" charset="0"/>
                <a:cs typeface="Times New Roman" panose="02020603050405020304" pitchFamily="18" charset="0"/>
              </a:rPr>
              <a:t>has concern class </a:t>
            </a:r>
            <a:r>
              <a:rPr lang="en-US" dirty="0">
                <a:latin typeface="Times New Roman" panose="02020603050405020304" pitchFamily="18" charset="0"/>
                <a:cs typeface="Times New Roman" panose="02020603050405020304" pitchFamily="18" charset="0"/>
              </a:rPr>
              <a:t>and object composition.so concept of inheritance is used to compose interfaces and define ways to compose objects to obtain </a:t>
            </a:r>
            <a:r>
              <a:rPr lang="en-US" dirty="0" smtClean="0">
                <a:latin typeface="Times New Roman" panose="02020603050405020304" pitchFamily="18" charset="0"/>
                <a:cs typeface="Times New Roman" panose="02020603050405020304" pitchFamily="18" charset="0"/>
              </a:rPr>
              <a:t>new functionalities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Structural Design </a:t>
            </a:r>
            <a:r>
              <a:rPr lang="en-US" b="1" dirty="0" smtClean="0">
                <a:latin typeface="Times New Roman" panose="02020603050405020304" pitchFamily="18" charset="0"/>
                <a:cs typeface="Times New Roman" panose="02020603050405020304" pitchFamily="18" charset="0"/>
              </a:rPr>
              <a:t>Patterns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Adapter</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Bridge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Composite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Decorator</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Façade</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Flyweight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Proxy</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90518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281" y="70055"/>
            <a:ext cx="11882511" cy="1325563"/>
          </a:xfrm>
        </p:spPr>
        <p:txBody>
          <a:bodyPr/>
          <a:lstStyle/>
          <a:p>
            <a:r>
              <a:rPr lang="en-IN" dirty="0"/>
              <a:t>Types of Design </a:t>
            </a:r>
            <a:r>
              <a:rPr lang="en-IN" dirty="0" smtClean="0"/>
              <a:t>Pattern(con)</a:t>
            </a:r>
            <a:r>
              <a:rPr lang="en-IN" dirty="0"/>
              <a:t/>
            </a:r>
            <a:br>
              <a:rPr lang="en-IN" dirty="0"/>
            </a:br>
            <a:endParaRPr lang="en-IN" dirty="0"/>
          </a:p>
        </p:txBody>
      </p:sp>
      <p:sp>
        <p:nvSpPr>
          <p:cNvPr id="3" name="Rectangle 2"/>
          <p:cNvSpPr/>
          <p:nvPr/>
        </p:nvSpPr>
        <p:spPr>
          <a:xfrm>
            <a:off x="126458" y="938417"/>
            <a:ext cx="11103429" cy="5078313"/>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Behavioral </a:t>
            </a:r>
            <a:r>
              <a:rPr lang="en-US" b="1" dirty="0">
                <a:latin typeface="Times New Roman" panose="02020603050405020304" pitchFamily="18" charset="0"/>
                <a:cs typeface="Times New Roman" panose="02020603050405020304" pitchFamily="18" charset="0"/>
              </a:rPr>
              <a:t>Design </a:t>
            </a:r>
            <a:r>
              <a:rPr lang="en-US" b="1" dirty="0" smtClean="0">
                <a:latin typeface="Times New Roman" panose="02020603050405020304" pitchFamily="18" charset="0"/>
                <a:cs typeface="Times New Roman" panose="02020603050405020304" pitchFamily="18" charset="0"/>
              </a:rPr>
              <a:t>Patterns </a:t>
            </a:r>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These design patterns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are </a:t>
            </a:r>
            <a:r>
              <a:rPr lang="en-US" dirty="0" smtClean="0">
                <a:latin typeface="Times New Roman" panose="02020603050405020304" pitchFamily="18" charset="0"/>
                <a:cs typeface="Times New Roman" panose="02020603050405020304" pitchFamily="18" charset="0"/>
              </a:rPr>
              <a:t>specially concerned </a:t>
            </a:r>
            <a:r>
              <a:rPr lang="en-US" dirty="0">
                <a:latin typeface="Times New Roman" panose="02020603050405020304" pitchFamily="18" charset="0"/>
                <a:cs typeface="Times New Roman" panose="02020603050405020304" pitchFamily="18" charset="0"/>
              </a:rPr>
              <a:t>with the communication </a:t>
            </a:r>
            <a:r>
              <a:rPr lang="en-US" dirty="0" smtClean="0">
                <a:latin typeface="Times New Roman" panose="02020603050405020304" pitchFamily="18" charset="0"/>
                <a:cs typeface="Times New Roman" panose="02020603050405020304" pitchFamily="18" charset="0"/>
              </a:rPr>
              <a:t>between objects</a:t>
            </a:r>
          </a:p>
          <a:p>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Behavioral </a:t>
            </a:r>
            <a:r>
              <a:rPr lang="en-US" b="1" dirty="0">
                <a:latin typeface="Times New Roman" panose="02020603050405020304" pitchFamily="18" charset="0"/>
                <a:cs typeface="Times New Roman" panose="02020603050405020304" pitchFamily="18" charset="0"/>
              </a:rPr>
              <a:t>Design </a:t>
            </a:r>
            <a:r>
              <a:rPr lang="en-US" b="1" dirty="0" smtClean="0">
                <a:latin typeface="Times New Roman" panose="02020603050405020304" pitchFamily="18" charset="0"/>
                <a:cs typeface="Times New Roman" panose="02020603050405020304" pitchFamily="18" charset="0"/>
              </a:rPr>
              <a:t>Patterns  </a:t>
            </a:r>
          </a:p>
          <a:p>
            <a:endParaRPr lang="en-US"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Chain of Responsibility</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Command</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Interpreter</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Iterator</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Mediator</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Memento</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Observer</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State</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Strategy</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Template method</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Visitor</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338947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&amp; Drawbacks of Design Patterns</a:t>
            </a:r>
            <a:endParaRPr lang="en-IN" dirty="0"/>
          </a:p>
        </p:txBody>
      </p:sp>
      <p:sp>
        <p:nvSpPr>
          <p:cNvPr id="3" name="Rectangle 2"/>
          <p:cNvSpPr/>
          <p:nvPr/>
        </p:nvSpPr>
        <p:spPr>
          <a:xfrm>
            <a:off x="159433" y="957873"/>
            <a:ext cx="11103429" cy="3139321"/>
          </a:xfrm>
          <a:prstGeom prst="rect">
            <a:avLst/>
          </a:prstGeom>
        </p:spPr>
        <p:txBody>
          <a:bodyPr wrap="square">
            <a:spAutoFit/>
          </a:bodyPr>
          <a:lstStyle/>
          <a:p>
            <a:pPr marL="285750" indent="-285750">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Benefits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Increased developer productivity</a:t>
            </a:r>
          </a:p>
          <a:p>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Promote reuse of development efforts</a:t>
            </a:r>
          </a:p>
          <a:p>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Describe proven solutions to common problems</a:t>
            </a:r>
          </a:p>
          <a:p>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Increase the consistency between application</a:t>
            </a:r>
          </a:p>
          <a:p>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Potentially </a:t>
            </a:r>
            <a:r>
              <a:rPr lang="en-US" dirty="0">
                <a:latin typeface="Times New Roman" panose="02020603050405020304" pitchFamily="18" charset="0"/>
                <a:cs typeface="Times New Roman" panose="02020603050405020304" pitchFamily="18" charset="0"/>
              </a:rPr>
              <a:t>better then reusable </a:t>
            </a:r>
            <a:r>
              <a:rPr lang="en-US" dirty="0" smtClean="0">
                <a:latin typeface="Times New Roman" panose="02020603050405020304" pitchFamily="18" charset="0"/>
                <a:cs typeface="Times New Roman" panose="02020603050405020304" pitchFamily="18" charset="0"/>
              </a:rPr>
              <a:t>code since </a:t>
            </a:r>
            <a:r>
              <a:rPr lang="en-US" dirty="0">
                <a:latin typeface="Times New Roman" panose="02020603050405020304" pitchFamily="18" charset="0"/>
                <a:cs typeface="Times New Roman" panose="02020603050405020304" pitchFamily="18" charset="0"/>
              </a:rPr>
              <a:t>the system platforms make </a:t>
            </a:r>
            <a:r>
              <a:rPr lang="en-US" dirty="0" smtClean="0">
                <a:latin typeface="Times New Roman" panose="02020603050405020304" pitchFamily="18" charset="0"/>
                <a:cs typeface="Times New Roman" panose="02020603050405020304" pitchFamily="18" charset="0"/>
              </a:rPr>
              <a:t>the reusable </a:t>
            </a:r>
            <a:r>
              <a:rPr lang="en-US" dirty="0">
                <a:latin typeface="Times New Roman" panose="02020603050405020304" pitchFamily="18" charset="0"/>
                <a:cs typeface="Times New Roman" panose="02020603050405020304" pitchFamily="18" charset="0"/>
              </a:rPr>
              <a:t>code difficult to use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73080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&amp; Drawbacks of Design Patterns</a:t>
            </a:r>
            <a:endParaRPr lang="en-IN" dirty="0"/>
          </a:p>
        </p:txBody>
      </p:sp>
      <p:sp>
        <p:nvSpPr>
          <p:cNvPr id="3" name="Rectangle 2"/>
          <p:cNvSpPr/>
          <p:nvPr/>
        </p:nvSpPr>
        <p:spPr>
          <a:xfrm>
            <a:off x="159433" y="1071656"/>
            <a:ext cx="11103429" cy="2585323"/>
          </a:xfrm>
          <a:prstGeom prst="rect">
            <a:avLst/>
          </a:prstGeom>
        </p:spPr>
        <p:txBody>
          <a:bodyPr wrap="square">
            <a:spAutoFit/>
          </a:bodyPr>
          <a:lstStyle/>
          <a:p>
            <a:pPr marL="285750" indent="-285750">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Drawbacks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Insist </a:t>
            </a:r>
            <a:r>
              <a:rPr lang="en-US" dirty="0">
                <a:latin typeface="Times New Roman" panose="02020603050405020304" pitchFamily="18" charset="0"/>
                <a:cs typeface="Times New Roman" panose="02020603050405020304" pitchFamily="18" charset="0"/>
              </a:rPr>
              <a:t>that developer to learn a </a:t>
            </a:r>
            <a:r>
              <a:rPr lang="en-US" dirty="0" smtClean="0">
                <a:latin typeface="Times New Roman" panose="02020603050405020304" pitchFamily="18" charset="0"/>
                <a:cs typeface="Times New Roman" panose="02020603050405020304" pitchFamily="18" charset="0"/>
              </a:rPr>
              <a:t>large number </a:t>
            </a:r>
            <a:r>
              <a:rPr lang="en-US" dirty="0">
                <a:latin typeface="Times New Roman" panose="02020603050405020304" pitchFamily="18" charset="0"/>
                <a:cs typeface="Times New Roman" panose="02020603050405020304" pitchFamily="18" charset="0"/>
              </a:rPr>
              <a:t>of </a:t>
            </a:r>
            <a:r>
              <a:rPr lang="en-US" dirty="0" smtClean="0">
                <a:latin typeface="Times New Roman" panose="02020603050405020304" pitchFamily="18" charset="0"/>
                <a:cs typeface="Times New Roman" panose="02020603050405020304" pitchFamily="18" charset="0"/>
              </a:rPr>
              <a:t>patterns</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NIH (</a:t>
            </a:r>
            <a:r>
              <a:rPr lang="en-US" dirty="0" smtClean="0">
                <a:latin typeface="Times New Roman" panose="02020603050405020304" pitchFamily="18" charset="0"/>
                <a:cs typeface="Times New Roman" panose="02020603050405020304" pitchFamily="18" charset="0"/>
              </a:rPr>
              <a:t>not </a:t>
            </a:r>
            <a:r>
              <a:rPr lang="en-US" dirty="0">
                <a:latin typeface="Times New Roman" panose="02020603050405020304" pitchFamily="18" charset="0"/>
                <a:cs typeface="Times New Roman" panose="02020603050405020304" pitchFamily="18" charset="0"/>
              </a:rPr>
              <a:t>invented </a:t>
            </a:r>
            <a:r>
              <a:rPr lang="en-US" dirty="0" smtClean="0">
                <a:latin typeface="Times New Roman" panose="02020603050405020304" pitchFamily="18" charset="0"/>
                <a:cs typeface="Times New Roman" panose="02020603050405020304" pitchFamily="18" charset="0"/>
              </a:rPr>
              <a:t>here) syndrome </a:t>
            </a:r>
            <a:r>
              <a:rPr lang="en-US" dirty="0">
                <a:latin typeface="Times New Roman" panose="02020603050405020304" pitchFamily="18" charset="0"/>
                <a:cs typeface="Times New Roman" panose="02020603050405020304" pitchFamily="18" charset="0"/>
              </a:rPr>
              <a:t>can get in the way </a:t>
            </a:r>
            <a:r>
              <a:rPr lang="en-US" dirty="0" smtClean="0">
                <a:latin typeface="Times New Roman" panose="02020603050405020304" pitchFamily="18" charset="0"/>
                <a:cs typeface="Times New Roman" panose="02020603050405020304" pitchFamily="18" charset="0"/>
              </a:rPr>
              <a:t>many developers </a:t>
            </a:r>
            <a:r>
              <a:rPr lang="en-US" dirty="0">
                <a:latin typeface="Times New Roman" panose="02020603050405020304" pitchFamily="18" charset="0"/>
                <a:cs typeface="Times New Roman" panose="02020603050405020304" pitchFamily="18" charset="0"/>
              </a:rPr>
              <a:t>are not willing to accept </a:t>
            </a:r>
            <a:r>
              <a:rPr lang="en-US" dirty="0" smtClean="0">
                <a:latin typeface="Times New Roman" panose="02020603050405020304" pitchFamily="18" charset="0"/>
                <a:cs typeface="Times New Roman" panose="02020603050405020304" pitchFamily="18" charset="0"/>
              </a:rPr>
              <a:t>the work </a:t>
            </a:r>
            <a:r>
              <a:rPr lang="en-US" dirty="0">
                <a:latin typeface="Times New Roman" panose="02020603050405020304" pitchFamily="18" charset="0"/>
                <a:cs typeface="Times New Roman" panose="02020603050405020304" pitchFamily="18" charset="0"/>
              </a:rPr>
              <a:t>of </a:t>
            </a:r>
            <a:r>
              <a:rPr lang="en-US" dirty="0" smtClean="0">
                <a:latin typeface="Times New Roman" panose="02020603050405020304" pitchFamily="18" charset="0"/>
                <a:cs typeface="Times New Roman" panose="02020603050405020304" pitchFamily="18" charset="0"/>
              </a:rPr>
              <a:t>others</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t </a:t>
            </a:r>
            <a:r>
              <a:rPr lang="en-US" dirty="0">
                <a:latin typeface="Times New Roman" panose="02020603050405020304" pitchFamily="18" charset="0"/>
                <a:cs typeface="Times New Roman" panose="02020603050405020304" pitchFamily="18" charset="0"/>
              </a:rPr>
              <a:t>is very hard to </a:t>
            </a:r>
            <a:r>
              <a:rPr lang="en-US" dirty="0" smtClean="0">
                <a:latin typeface="Times New Roman" panose="02020603050405020304" pitchFamily="18" charset="0"/>
                <a:cs typeface="Times New Roman" panose="02020603050405020304" pitchFamily="18" charset="0"/>
              </a:rPr>
              <a:t>accept the </a:t>
            </a:r>
            <a:r>
              <a:rPr lang="en-US" dirty="0">
                <a:latin typeface="Times New Roman" panose="02020603050405020304" pitchFamily="18" charset="0"/>
                <a:cs typeface="Times New Roman" panose="02020603050405020304" pitchFamily="18" charset="0"/>
              </a:rPr>
              <a:t>reuse the ideas since is problem </a:t>
            </a:r>
            <a:r>
              <a:rPr lang="en-US" dirty="0" smtClean="0">
                <a:latin typeface="Times New Roman" panose="02020603050405020304" pitchFamily="18" charset="0"/>
                <a:cs typeface="Times New Roman" panose="02020603050405020304" pitchFamily="18" charset="0"/>
              </a:rPr>
              <a:t>is unique </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attern </a:t>
            </a:r>
            <a:r>
              <a:rPr lang="en-US" dirty="0">
                <a:latin typeface="Times New Roman" panose="02020603050405020304" pitchFamily="18" charset="0"/>
                <a:cs typeface="Times New Roman" panose="02020603050405020304" pitchFamily="18" charset="0"/>
              </a:rPr>
              <a:t>is </a:t>
            </a:r>
            <a:r>
              <a:rPr lang="en-US" dirty="0" smtClean="0">
                <a:latin typeface="Times New Roman" panose="02020603050405020304" pitchFamily="18" charset="0"/>
                <a:cs typeface="Times New Roman" panose="02020603050405020304" pitchFamily="18" charset="0"/>
              </a:rPr>
              <a:t>quickly becoming </a:t>
            </a:r>
            <a:r>
              <a:rPr lang="en-US" dirty="0">
                <a:latin typeface="Times New Roman" panose="02020603050405020304" pitchFamily="18" charset="0"/>
                <a:cs typeface="Times New Roman" panose="02020603050405020304" pitchFamily="18" charset="0"/>
              </a:rPr>
              <a:t>a buzzword by marketing </a:t>
            </a:r>
            <a:r>
              <a:rPr lang="en-US" dirty="0" smtClean="0">
                <a:latin typeface="Times New Roman" panose="02020603050405020304" pitchFamily="18" charset="0"/>
                <a:cs typeface="Times New Roman" panose="02020603050405020304" pitchFamily="18" charset="0"/>
              </a:rPr>
              <a:t>people rather </a:t>
            </a:r>
            <a:r>
              <a:rPr lang="en-US" dirty="0">
                <a:latin typeface="Times New Roman" panose="02020603050405020304" pitchFamily="18" charset="0"/>
                <a:cs typeface="Times New Roman" panose="02020603050405020304" pitchFamily="18" charset="0"/>
              </a:rPr>
              <a:t>than its intent</a:t>
            </a:r>
          </a:p>
        </p:txBody>
      </p:sp>
    </p:spTree>
    <p:extLst>
      <p:ext uri="{BB962C8B-B14F-4D97-AF65-F5344CB8AC3E}">
        <p14:creationId xmlns:p14="http://schemas.microsoft.com/office/powerpoint/2010/main" val="6673298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ingleton Design </a:t>
            </a: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attern</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338487" y="4785712"/>
            <a:ext cx="11103429" cy="923330"/>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252918" y="989940"/>
            <a:ext cx="10581957" cy="3346487"/>
          </a:xfrm>
          <a:prstGeom prst="rect">
            <a:avLst/>
          </a:prstGeom>
        </p:spPr>
      </p:pic>
      <p:sp>
        <p:nvSpPr>
          <p:cNvPr id="9" name="Rectangle 8"/>
          <p:cNvSpPr/>
          <p:nvPr/>
        </p:nvSpPr>
        <p:spPr>
          <a:xfrm>
            <a:off x="521935" y="4508713"/>
            <a:ext cx="6096000" cy="1200329"/>
          </a:xfrm>
          <a:prstGeom prst="rect">
            <a:avLst/>
          </a:prstGeom>
        </p:spPr>
        <p:txBody>
          <a:bodyPr>
            <a:spAutoFit/>
          </a:bodyPr>
          <a:lstStyle/>
          <a:p>
            <a:r>
              <a:rPr lang="en-US" b="1" dirty="0" smtClean="0">
                <a:latin typeface="Times New Roman" panose="02020603050405020304" pitchFamily="18" charset="0"/>
                <a:cs typeface="Times New Roman" panose="02020603050405020304" pitchFamily="18" charset="0"/>
              </a:rPr>
              <a:t>Advantages:</a:t>
            </a:r>
          </a:p>
          <a:p>
            <a:endParaRPr lang="en-US"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Saves Memory</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Performance Improvement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74820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Singleton Design Pattern(con)</a:t>
            </a:r>
            <a:endParaRPr lang="en-IN" dirty="0"/>
          </a:p>
        </p:txBody>
      </p:sp>
      <p:sp>
        <p:nvSpPr>
          <p:cNvPr id="4" name="Rectangle 3"/>
          <p:cNvSpPr/>
          <p:nvPr/>
        </p:nvSpPr>
        <p:spPr>
          <a:xfrm>
            <a:off x="159433" y="547124"/>
            <a:ext cx="11766678" cy="6740307"/>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Singleton Design Pattern:</a:t>
            </a:r>
          </a:p>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Only one Object creation.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If we want the common things from the object then use Singleton design pattern.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you want to implement Singleton Pattern </a:t>
            </a:r>
            <a:r>
              <a:rPr lang="en-US" dirty="0" smtClean="0">
                <a:latin typeface="Times New Roman" panose="02020603050405020304" pitchFamily="18" charset="0"/>
                <a:cs typeface="Times New Roman" panose="02020603050405020304" pitchFamily="18" charset="0"/>
              </a:rPr>
              <a:t>means then </a:t>
            </a:r>
            <a:r>
              <a:rPr lang="en-US" dirty="0">
                <a:latin typeface="Times New Roman" panose="02020603050405020304" pitchFamily="18" charset="0"/>
                <a:cs typeface="Times New Roman" panose="02020603050405020304" pitchFamily="18" charset="0"/>
              </a:rPr>
              <a:t>the class constructor should be private.</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some rules when we should use Singleton </a:t>
            </a:r>
            <a:r>
              <a:rPr lang="en-US" dirty="0" smtClean="0">
                <a:latin typeface="Times New Roman" panose="02020603050405020304" pitchFamily="18" charset="0"/>
                <a:cs typeface="Times New Roman" panose="02020603050405020304" pitchFamily="18" charset="0"/>
              </a:rPr>
              <a:t>and when </a:t>
            </a:r>
            <a:r>
              <a:rPr lang="en-US" dirty="0">
                <a:latin typeface="Times New Roman" panose="02020603050405020304" pitchFamily="18" charset="0"/>
                <a:cs typeface="Times New Roman" panose="02020603050405020304" pitchFamily="18" charset="0"/>
              </a:rPr>
              <a:t>we shouldn't use Singleton </a:t>
            </a:r>
            <a:r>
              <a:rPr lang="en-US" dirty="0" smtClean="0">
                <a:latin typeface="Times New Roman" panose="02020603050405020304" pitchFamily="18" charset="0"/>
                <a:cs typeface="Times New Roman" panose="02020603050405020304" pitchFamily="18" charset="0"/>
              </a:rPr>
              <a:t>pattern. The </a:t>
            </a:r>
            <a:r>
              <a:rPr lang="en-US" dirty="0">
                <a:latin typeface="Times New Roman" panose="02020603050405020304" pitchFamily="18" charset="0"/>
                <a:cs typeface="Times New Roman" panose="02020603050405020304" pitchFamily="18" charset="0"/>
              </a:rPr>
              <a:t>first rule is, </a:t>
            </a:r>
            <a:r>
              <a:rPr lang="en-US" dirty="0" smtClean="0">
                <a:latin typeface="Times New Roman" panose="02020603050405020304" pitchFamily="18" charset="0"/>
                <a:cs typeface="Times New Roman" panose="02020603050405020304" pitchFamily="18" charset="0"/>
              </a:rPr>
              <a:t>if suppose if </a:t>
            </a:r>
            <a:r>
              <a:rPr lang="en-US" dirty="0">
                <a:latin typeface="Times New Roman" panose="02020603050405020304" pitchFamily="18" charset="0"/>
                <a:cs typeface="Times New Roman" panose="02020603050405020304" pitchFamily="18" charset="0"/>
              </a:rPr>
              <a:t>some object has it's own properties or </a:t>
            </a:r>
            <a:r>
              <a:rPr lang="en-US" dirty="0" smtClean="0">
                <a:latin typeface="Times New Roman" panose="02020603050405020304" pitchFamily="18" charset="0"/>
                <a:cs typeface="Times New Roman" panose="02020603050405020304" pitchFamily="18" charset="0"/>
              </a:rPr>
              <a:t>own</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things </a:t>
            </a:r>
            <a:r>
              <a:rPr lang="en-US" dirty="0">
                <a:latin typeface="Times New Roman" panose="02020603050405020304" pitchFamily="18" charset="0"/>
                <a:cs typeface="Times New Roman" panose="02020603050405020304" pitchFamily="18" charset="0"/>
              </a:rPr>
              <a:t>means we shouldn't use singleton pattern.</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Student Lenin=new Student(1, 100</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Student </a:t>
            </a:r>
            <a:r>
              <a:rPr lang="en-US" dirty="0" err="1">
                <a:latin typeface="Times New Roman" panose="02020603050405020304" pitchFamily="18" charset="0"/>
                <a:cs typeface="Times New Roman" panose="02020603050405020304" pitchFamily="18" charset="0"/>
              </a:rPr>
              <a:t>Chenchu</a:t>
            </a:r>
            <a:r>
              <a:rPr lang="en-US" dirty="0">
                <a:latin typeface="Times New Roman" panose="02020603050405020304" pitchFamily="18" charset="0"/>
                <a:cs typeface="Times New Roman" panose="02020603050405020304" pitchFamily="18" charset="0"/>
              </a:rPr>
              <a:t>=new Student(2, 100</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Real Time Example</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Design pattern session  by Kamesh so here one object is Kamesh and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All the viewers use to get information from that  object.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Runtime Class</a:t>
            </a:r>
          </a:p>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929775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Factory Design </a:t>
            </a: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attern</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970785" y="4847200"/>
            <a:ext cx="11103429" cy="923330"/>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969761"/>
            <a:ext cx="11924145" cy="3389803"/>
          </a:xfrm>
          <a:prstGeom prst="rect">
            <a:avLst/>
          </a:prstGeom>
        </p:spPr>
      </p:pic>
    </p:spTree>
    <p:extLst>
      <p:ext uri="{BB962C8B-B14F-4D97-AF65-F5344CB8AC3E}">
        <p14:creationId xmlns:p14="http://schemas.microsoft.com/office/powerpoint/2010/main" val="325651061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Factory Design Pattern(con)</a:t>
            </a:r>
            <a:endParaRPr lang="en-IN" dirty="0"/>
          </a:p>
        </p:txBody>
      </p:sp>
      <p:sp>
        <p:nvSpPr>
          <p:cNvPr id="4" name="Rectangle 3"/>
          <p:cNvSpPr/>
          <p:nvPr/>
        </p:nvSpPr>
        <p:spPr>
          <a:xfrm>
            <a:off x="159432" y="530154"/>
            <a:ext cx="11773949" cy="4801314"/>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Factory Design Pattern:</a:t>
            </a:r>
          </a:p>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Factory design pattern falls under creational design pattern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Create object without exploring the creation logic to the client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Phone Manufacture</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Real Time Example</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client -&gt; Manager -&gt; UI developer1</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UI developer2</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Backend developer</a:t>
            </a:r>
          </a:p>
          <a:p>
            <a:r>
              <a:rPr lang="en-US" dirty="0" smtClean="0">
                <a:latin typeface="Times New Roman" panose="02020603050405020304" pitchFamily="18" charset="0"/>
                <a:cs typeface="Times New Roman" panose="02020603050405020304" pitchFamily="18" charset="0"/>
              </a:rPr>
              <a:t>client asks best UI developer to manager  ,here manager is factory class .so manager checks and it will return the UI developer</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22740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Facade Design </a:t>
            </a: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attern</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970785" y="4847200"/>
            <a:ext cx="11103429" cy="923330"/>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202872" y="4506685"/>
            <a:ext cx="6096000" cy="369332"/>
          </a:xfrm>
          <a:prstGeom prst="rect">
            <a:avLst/>
          </a:prstGeom>
        </p:spPr>
        <p:txBody>
          <a:bodyPr>
            <a:spAutoFit/>
          </a:bodyPr>
          <a:lstStyle/>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5621" y="963843"/>
            <a:ext cx="11738452" cy="3542842"/>
          </a:xfrm>
          <a:prstGeom prst="rect">
            <a:avLst/>
          </a:prstGeom>
        </p:spPr>
      </p:pic>
    </p:spTree>
    <p:extLst>
      <p:ext uri="{BB962C8B-B14F-4D97-AF65-F5344CB8AC3E}">
        <p14:creationId xmlns:p14="http://schemas.microsoft.com/office/powerpoint/2010/main" val="206762101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Facade Design Pattern(con)</a:t>
            </a:r>
            <a:endParaRPr lang="en-IN" dirty="0"/>
          </a:p>
        </p:txBody>
      </p:sp>
      <p:sp>
        <p:nvSpPr>
          <p:cNvPr id="4" name="Rectangle 3"/>
          <p:cNvSpPr/>
          <p:nvPr/>
        </p:nvSpPr>
        <p:spPr>
          <a:xfrm>
            <a:off x="275384" y="960525"/>
            <a:ext cx="11556398" cy="4524315"/>
          </a:xfrm>
          <a:prstGeom prst="rect">
            <a:avLst/>
          </a:prstGeom>
        </p:spPr>
        <p:txBody>
          <a:bodyPr wrap="square">
            <a:spAutoFit/>
          </a:bodyPr>
          <a:lstStyle/>
          <a:p>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Facade Design Pattern:</a:t>
            </a:r>
          </a:p>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Facade design pattern falls under structural design pattern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Facade means </a:t>
            </a:r>
            <a:r>
              <a:rPr lang="en-US" dirty="0" smtClean="0">
                <a:latin typeface="Times New Roman" panose="02020603050405020304" pitchFamily="18" charset="0"/>
                <a:cs typeface="Times New Roman" panose="02020603050405020304" pitchFamily="18" charset="0"/>
              </a:rPr>
              <a:t>in frontage in French</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Single class represents entire </a:t>
            </a:r>
            <a:r>
              <a:rPr lang="en-US" dirty="0" smtClean="0">
                <a:latin typeface="Times New Roman" panose="02020603050405020304" pitchFamily="18" charset="0"/>
                <a:cs typeface="Times New Roman" panose="02020603050405020304" pitchFamily="18" charset="0"/>
              </a:rPr>
              <a:t>subsystem</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Simple interface to a complex </a:t>
            </a:r>
            <a:r>
              <a:rPr lang="en-US" dirty="0" smtClean="0">
                <a:latin typeface="Times New Roman" panose="02020603050405020304" pitchFamily="18" charset="0"/>
                <a:cs typeface="Times New Roman" panose="02020603050405020304" pitchFamily="18" charset="0"/>
              </a:rPr>
              <a:t>system</a:t>
            </a:r>
          </a:p>
          <a:p>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Real Time </a:t>
            </a:r>
            <a:r>
              <a:rPr lang="en-US" b="1" dirty="0" smtClean="0">
                <a:latin typeface="Times New Roman" panose="02020603050405020304" pitchFamily="18" charset="0"/>
                <a:cs typeface="Times New Roman" panose="02020603050405020304" pitchFamily="18" charset="0"/>
              </a:rPr>
              <a:t>Example</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ATM Machine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97698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85" y="1485225"/>
            <a:ext cx="4560275" cy="4378877"/>
          </a:xfrm>
          <a:prstGeom prst="rect">
            <a:avLst/>
          </a:prstGeom>
          <a:blipFill>
            <a:blip r:embed="rId3"/>
            <a:tile tx="0" ty="0" sx="100000" sy="100000" flip="none" algn="tl"/>
          </a:blipFill>
        </p:spPr>
      </p:pic>
      <p:sp>
        <p:nvSpPr>
          <p:cNvPr id="27" name="TextBox 26"/>
          <p:cNvSpPr txBox="1"/>
          <p:nvPr/>
        </p:nvSpPr>
        <p:spPr>
          <a:xfrm>
            <a:off x="3117590" y="413411"/>
            <a:ext cx="6400800" cy="523220"/>
          </a:xfrm>
          <a:prstGeom prst="rect">
            <a:avLst/>
          </a:prstGeom>
          <a:solidFill>
            <a:schemeClr val="bg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800" b="1" dirty="0" smtClean="0">
                <a:solidFill>
                  <a:srgbClr val="7030A0"/>
                </a:solidFill>
              </a:rPr>
              <a:t>AGENDA</a:t>
            </a:r>
            <a:endParaRPr lang="en-IN" sz="2800" b="1" dirty="0">
              <a:solidFill>
                <a:srgbClr val="7030A0"/>
              </a:solidFill>
            </a:endParaRPr>
          </a:p>
        </p:txBody>
      </p:sp>
      <p:sp>
        <p:nvSpPr>
          <p:cNvPr id="9" name="Rectangle 8"/>
          <p:cNvSpPr/>
          <p:nvPr/>
        </p:nvSpPr>
        <p:spPr>
          <a:xfrm>
            <a:off x="6317990" y="1592802"/>
            <a:ext cx="3711792" cy="4480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dirty="0" smtClean="0">
                <a:solidFill>
                  <a:srgbClr val="7030A0"/>
                </a:solidFill>
              </a:rPr>
              <a:t>INTRODUCTION</a:t>
            </a:r>
          </a:p>
          <a:p>
            <a:pPr marL="285750" indent="-285750">
              <a:buFont typeface="Wingdings" panose="05000000000000000000" pitchFamily="2" charset="2"/>
              <a:buChar char="ü"/>
            </a:pPr>
            <a:r>
              <a:rPr lang="en-US" dirty="0" smtClean="0">
                <a:solidFill>
                  <a:srgbClr val="7030A0"/>
                </a:solidFill>
              </a:rPr>
              <a:t>Overview of Design Pattern</a:t>
            </a:r>
          </a:p>
          <a:p>
            <a:pPr marL="285750" indent="-285750">
              <a:buFont typeface="Wingdings" panose="05000000000000000000" pitchFamily="2" charset="2"/>
              <a:buChar char="ü"/>
            </a:pPr>
            <a:r>
              <a:rPr lang="en-US" dirty="0" smtClean="0">
                <a:solidFill>
                  <a:srgbClr val="7030A0"/>
                </a:solidFill>
              </a:rPr>
              <a:t>Special Characteristics of Design Pattern</a:t>
            </a:r>
          </a:p>
          <a:p>
            <a:pPr marL="285750" indent="-285750">
              <a:buFont typeface="Wingdings" panose="05000000000000000000" pitchFamily="2" charset="2"/>
              <a:buChar char="ü"/>
            </a:pPr>
            <a:r>
              <a:rPr lang="en-US" dirty="0" smtClean="0">
                <a:solidFill>
                  <a:srgbClr val="7030A0"/>
                </a:solidFill>
              </a:rPr>
              <a:t>What is Gang of Four (GOF)?</a:t>
            </a:r>
            <a:endParaRPr lang="en-US" dirty="0">
              <a:solidFill>
                <a:srgbClr val="7030A0"/>
              </a:solidFill>
            </a:endParaRPr>
          </a:p>
          <a:p>
            <a:pPr marL="285750" indent="-285750">
              <a:buFont typeface="Wingdings" panose="05000000000000000000" pitchFamily="2" charset="2"/>
              <a:buChar char="ü"/>
            </a:pPr>
            <a:r>
              <a:rPr lang="en-US" dirty="0" smtClean="0">
                <a:solidFill>
                  <a:srgbClr val="7030A0"/>
                </a:solidFill>
              </a:rPr>
              <a:t>Usage of Design Patterns</a:t>
            </a:r>
          </a:p>
          <a:p>
            <a:pPr marL="285750" indent="-285750">
              <a:buFont typeface="Wingdings" panose="05000000000000000000" pitchFamily="2" charset="2"/>
              <a:buChar char="ü"/>
            </a:pPr>
            <a:r>
              <a:rPr lang="en-US" dirty="0" smtClean="0">
                <a:solidFill>
                  <a:srgbClr val="7030A0"/>
                </a:solidFill>
              </a:rPr>
              <a:t>Types of Design Patterns</a:t>
            </a:r>
          </a:p>
          <a:p>
            <a:pPr marL="285750" indent="-285750">
              <a:buFont typeface="Wingdings" panose="05000000000000000000" pitchFamily="2" charset="2"/>
              <a:buChar char="ü"/>
            </a:pPr>
            <a:r>
              <a:rPr lang="en-US" dirty="0" smtClean="0">
                <a:solidFill>
                  <a:srgbClr val="7030A0"/>
                </a:solidFill>
              </a:rPr>
              <a:t>Benefits &amp; Drawbacks of Design Patterns</a:t>
            </a:r>
          </a:p>
          <a:p>
            <a:pPr marL="285750" indent="-285750">
              <a:buFont typeface="Wingdings" panose="05000000000000000000" pitchFamily="2" charset="2"/>
              <a:buChar char="ü"/>
            </a:pPr>
            <a:r>
              <a:rPr lang="en-US" dirty="0" smtClean="0">
                <a:solidFill>
                  <a:srgbClr val="7030A0"/>
                </a:solidFill>
              </a:rPr>
              <a:t>Singleton Design Pattern</a:t>
            </a:r>
          </a:p>
          <a:p>
            <a:pPr marL="285750" indent="-285750">
              <a:buFont typeface="Wingdings" panose="05000000000000000000" pitchFamily="2" charset="2"/>
              <a:buChar char="ü"/>
            </a:pPr>
            <a:r>
              <a:rPr lang="en-US" dirty="0" smtClean="0">
                <a:solidFill>
                  <a:srgbClr val="7030A0"/>
                </a:solidFill>
              </a:rPr>
              <a:t>Factory Design Pattern</a:t>
            </a:r>
          </a:p>
          <a:p>
            <a:pPr marL="285750" indent="-285750">
              <a:buFont typeface="Wingdings" panose="05000000000000000000" pitchFamily="2" charset="2"/>
              <a:buChar char="ü"/>
            </a:pPr>
            <a:r>
              <a:rPr lang="en-US" dirty="0" smtClean="0">
                <a:solidFill>
                  <a:srgbClr val="7030A0"/>
                </a:solidFill>
              </a:rPr>
              <a:t>Façade Design Pattern</a:t>
            </a:r>
          </a:p>
          <a:p>
            <a:pPr marL="285750" indent="-285750">
              <a:buFont typeface="Wingdings" panose="05000000000000000000" pitchFamily="2" charset="2"/>
              <a:buChar char="ü"/>
            </a:pPr>
            <a:r>
              <a:rPr lang="en-US" dirty="0" smtClean="0">
                <a:solidFill>
                  <a:srgbClr val="7030A0"/>
                </a:solidFill>
              </a:rPr>
              <a:t>Mediator Design Pattern</a:t>
            </a:r>
          </a:p>
          <a:p>
            <a:pPr marL="285750" indent="-285750">
              <a:buFont typeface="Wingdings" panose="05000000000000000000" pitchFamily="2" charset="2"/>
              <a:buChar char="ü"/>
            </a:pPr>
            <a:r>
              <a:rPr lang="en-US" dirty="0" smtClean="0">
                <a:solidFill>
                  <a:srgbClr val="7030A0"/>
                </a:solidFill>
              </a:rPr>
              <a:t>Difference b/w Patterns</a:t>
            </a:r>
          </a:p>
          <a:p>
            <a:pPr marL="285750" indent="-285750">
              <a:buFont typeface="Wingdings" panose="05000000000000000000" pitchFamily="2" charset="2"/>
              <a:buChar char="ü"/>
            </a:pPr>
            <a:r>
              <a:rPr lang="en-US" dirty="0" smtClean="0">
                <a:solidFill>
                  <a:srgbClr val="7030A0"/>
                </a:solidFill>
              </a:rPr>
              <a:t>Conclusion</a:t>
            </a:r>
            <a:endParaRPr lang="en-US" dirty="0">
              <a:solidFill>
                <a:srgbClr val="7030A0"/>
              </a:solidFill>
            </a:endParaRPr>
          </a:p>
          <a:p>
            <a:pPr marL="285750" indent="-285750">
              <a:buFont typeface="Wingdings" panose="05000000000000000000" pitchFamily="2" charset="2"/>
              <a:buChar char="ü"/>
            </a:pPr>
            <a:endParaRPr lang="en-US" dirty="0" smtClean="0">
              <a:solidFill>
                <a:srgbClr val="7030A0"/>
              </a:solidFill>
            </a:endParaRPr>
          </a:p>
        </p:txBody>
      </p:sp>
    </p:spTree>
    <p:extLst>
      <p:ext uri="{BB962C8B-B14F-4D97-AF65-F5344CB8AC3E}">
        <p14:creationId xmlns:p14="http://schemas.microsoft.com/office/powerpoint/2010/main" val="187649673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Mediator Design </a:t>
            </a: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attern</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970785" y="4847200"/>
            <a:ext cx="11103429" cy="923330"/>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9" name="Rectangle 8"/>
          <p:cNvSpPr/>
          <p:nvPr/>
        </p:nvSpPr>
        <p:spPr>
          <a:xfrm>
            <a:off x="1202872" y="4506685"/>
            <a:ext cx="6096000" cy="369332"/>
          </a:xfrm>
          <a:prstGeom prst="rect">
            <a:avLst/>
          </a:prstGeom>
        </p:spPr>
        <p:txBody>
          <a:bodyPr>
            <a:spAutoFit/>
          </a:bodyPr>
          <a:lstStyle/>
          <a:p>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73669" y="1182698"/>
            <a:ext cx="11900545" cy="4524315"/>
          </a:xfrm>
          <a:prstGeom prst="rect">
            <a:avLst/>
          </a:prstGeom>
        </p:spPr>
        <p:txBody>
          <a:bodyPr wrap="square">
            <a:spAutoFit/>
          </a:bodyPr>
          <a:lstStyle/>
          <a:p>
            <a:pPr marL="285750" indent="-285750">
              <a:buFont typeface="Arial" panose="020B0604020202020204" pitchFamily="34" charset="0"/>
              <a:buChar char="•"/>
            </a:pPr>
            <a:r>
              <a:rPr lang="en-IN" dirty="0" smtClean="0"/>
              <a:t>Reduce </a:t>
            </a:r>
            <a:r>
              <a:rPr lang="en-IN" dirty="0"/>
              <a:t>the communication </a:t>
            </a:r>
            <a:r>
              <a:rPr lang="en-IN" dirty="0" smtClean="0"/>
              <a:t>complexity between multiple objects.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smtClean="0"/>
              <a:t>Pattern </a:t>
            </a:r>
            <a:r>
              <a:rPr lang="en-US" dirty="0"/>
              <a:t>provides immediate </a:t>
            </a:r>
            <a:r>
              <a:rPr lang="en-US" dirty="0" smtClean="0"/>
              <a:t>object which </a:t>
            </a:r>
            <a:r>
              <a:rPr lang="en-US" dirty="0"/>
              <a:t>handles call </a:t>
            </a:r>
            <a:r>
              <a:rPr lang="en-US" dirty="0" smtClean="0"/>
              <a:t>communication difficulties </a:t>
            </a:r>
            <a:r>
              <a:rPr lang="en-US" dirty="0"/>
              <a:t>between </a:t>
            </a:r>
            <a:r>
              <a:rPr lang="en-US" dirty="0" smtClean="0"/>
              <a:t>objects.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smtClean="0"/>
              <a:t>Mediator is the communication center for the objects.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When an object needs to communicate with other objects. It doesn’t call the other objects directly instead it calls the mediator object which handles those hurdles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Reduce the coupling between the </a:t>
            </a:r>
            <a:r>
              <a:rPr lang="en-IN" dirty="0" smtClean="0"/>
              <a:t>objects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smtClean="0"/>
              <a:t>Example:</a:t>
            </a:r>
          </a:p>
          <a:p>
            <a:pPr marL="742950" lvl="1" indent="-285750">
              <a:buFont typeface="Arial" panose="020B0604020202020204" pitchFamily="34" charset="0"/>
              <a:buChar char="•"/>
            </a:pPr>
            <a:r>
              <a:rPr lang="en-IN" dirty="0" smtClean="0"/>
              <a:t>ATC – Air Traffic Contro</a:t>
            </a:r>
            <a:r>
              <a:rPr lang="en-IN" dirty="0"/>
              <a:t>l</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smtClean="0"/>
          </a:p>
          <a:p>
            <a:endParaRPr lang="en-IN" dirty="0"/>
          </a:p>
        </p:txBody>
      </p:sp>
    </p:spTree>
    <p:extLst>
      <p:ext uri="{BB962C8B-B14F-4D97-AF65-F5344CB8AC3E}">
        <p14:creationId xmlns:p14="http://schemas.microsoft.com/office/powerpoint/2010/main" val="282615991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Differences b/w Patterns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3903909336"/>
              </p:ext>
            </p:extLst>
          </p:nvPr>
        </p:nvGraphicFramePr>
        <p:xfrm>
          <a:off x="159433" y="781598"/>
          <a:ext cx="11801658" cy="3923471"/>
        </p:xfrm>
        <a:graphic>
          <a:graphicData uri="http://schemas.openxmlformats.org/drawingml/2006/table">
            <a:tbl>
              <a:tblPr firstRow="1" bandRow="1">
                <a:tableStyleId>{5940675A-B579-460E-94D1-54222C63F5DA}</a:tableStyleId>
              </a:tblPr>
              <a:tblGrid>
                <a:gridCol w="5447040"/>
                <a:gridCol w="6354618"/>
              </a:tblGrid>
              <a:tr h="437869">
                <a:tc>
                  <a:txBody>
                    <a:bodyPr/>
                    <a:lstStyle/>
                    <a:p>
                      <a:r>
                        <a:rPr lang="en-IN" sz="1800" b="1" i="0" kern="1200" dirty="0" smtClean="0">
                          <a:solidFill>
                            <a:schemeClr val="tx1"/>
                          </a:solidFill>
                          <a:effectLst/>
                          <a:latin typeface="+mn-lt"/>
                          <a:ea typeface="+mn-ea"/>
                          <a:cs typeface="+mn-cs"/>
                        </a:rPr>
                        <a:t>Singleton Pattern</a:t>
                      </a:r>
                      <a:endParaRPr lang="en-IN" dirty="0"/>
                    </a:p>
                  </a:txBody>
                  <a:tcPr/>
                </a:tc>
                <a:tc>
                  <a:txBody>
                    <a:bodyPr/>
                    <a:lstStyle/>
                    <a:p>
                      <a:r>
                        <a:rPr lang="en-IN" sz="1800" b="1" i="0" kern="1200" dirty="0" smtClean="0">
                          <a:solidFill>
                            <a:schemeClr val="tx1"/>
                          </a:solidFill>
                          <a:effectLst/>
                          <a:latin typeface="+mn-lt"/>
                          <a:ea typeface="+mn-ea"/>
                          <a:cs typeface="+mn-cs"/>
                        </a:rPr>
                        <a:t>Factory Pattern</a:t>
                      </a:r>
                      <a:endParaRPr lang="en-IN" dirty="0"/>
                    </a:p>
                  </a:txBody>
                  <a:tcPr/>
                </a:tc>
              </a:tr>
              <a:tr h="827872">
                <a:tc>
                  <a:txBody>
                    <a:bodyPr/>
                    <a:lstStyle/>
                    <a:p>
                      <a:r>
                        <a:rPr lang="en-US" sz="1800" b="1" i="0" kern="1200" dirty="0" smtClean="0">
                          <a:solidFill>
                            <a:schemeClr val="tx1"/>
                          </a:solidFill>
                          <a:effectLst/>
                          <a:latin typeface="+mn-lt"/>
                          <a:ea typeface="+mn-ea"/>
                          <a:cs typeface="+mn-cs"/>
                        </a:rPr>
                        <a:t>Purpose:</a:t>
                      </a:r>
                      <a:r>
                        <a:rPr lang="en-US" sz="1800" b="0" i="0" kern="1200" dirty="0" smtClean="0">
                          <a:solidFill>
                            <a:schemeClr val="tx1"/>
                          </a:solidFill>
                          <a:effectLst/>
                          <a:latin typeface="+mn-lt"/>
                          <a:ea typeface="+mn-ea"/>
                          <a:cs typeface="+mn-cs"/>
                        </a:rPr>
                        <a:t> Ensures that a class has only one instance and provides a global point of access to that instance.</a:t>
                      </a:r>
                      <a:endParaRPr lang="en-IN" dirty="0"/>
                    </a:p>
                  </a:txBody>
                  <a:tcPr/>
                </a:tc>
                <a:tc>
                  <a:txBody>
                    <a:bodyPr/>
                    <a:lstStyle/>
                    <a:p>
                      <a:r>
                        <a:rPr lang="en-US" sz="1800" b="1" i="0" kern="1200" dirty="0" smtClean="0">
                          <a:solidFill>
                            <a:schemeClr val="tx1"/>
                          </a:solidFill>
                          <a:effectLst/>
                          <a:latin typeface="+mn-lt"/>
                          <a:ea typeface="+mn-ea"/>
                          <a:cs typeface="+mn-cs"/>
                        </a:rPr>
                        <a:t>Purpose:</a:t>
                      </a:r>
                      <a:r>
                        <a:rPr lang="en-US" sz="1800" b="0" i="0" kern="1200" dirty="0" smtClean="0">
                          <a:solidFill>
                            <a:schemeClr val="tx1"/>
                          </a:solidFill>
                          <a:effectLst/>
                          <a:latin typeface="+mn-lt"/>
                          <a:ea typeface="+mn-ea"/>
                          <a:cs typeface="+mn-cs"/>
                        </a:rPr>
                        <a:t> Defines an interface for creating an object, but leaves the choice of its type to the subclasses, creating instances of one or more classes.</a:t>
                      </a:r>
                      <a:endParaRPr lang="en-IN" dirty="0"/>
                    </a:p>
                  </a:txBody>
                  <a:tcPr/>
                </a:tc>
              </a:tr>
              <a:tr h="1076234">
                <a:tc>
                  <a:txBody>
                    <a:bodyPr/>
                    <a:lstStyle/>
                    <a:p>
                      <a:r>
                        <a:rPr lang="en-US" sz="1800" b="1" i="0" kern="1200" dirty="0" smtClean="0">
                          <a:solidFill>
                            <a:schemeClr val="tx1"/>
                          </a:solidFill>
                          <a:effectLst/>
                          <a:latin typeface="+mn-lt"/>
                          <a:ea typeface="+mn-ea"/>
                          <a:cs typeface="+mn-cs"/>
                        </a:rPr>
                        <a:t>Usage:</a:t>
                      </a:r>
                      <a:r>
                        <a:rPr lang="en-US" sz="1800" b="0" i="0" kern="1200" dirty="0" smtClean="0">
                          <a:solidFill>
                            <a:schemeClr val="tx1"/>
                          </a:solidFill>
                          <a:effectLst/>
                          <a:latin typeface="+mn-lt"/>
                          <a:ea typeface="+mn-ea"/>
                          <a:cs typeface="+mn-cs"/>
                        </a:rPr>
                        <a:t> When exactly one object is needed to coordinate actions across the system, such as a single configuration manager or a logging service.</a:t>
                      </a:r>
                      <a:endParaRPr lang="en-IN" dirty="0"/>
                    </a:p>
                  </a:txBody>
                  <a:tcPr/>
                </a:tc>
                <a:tc>
                  <a:txBody>
                    <a:bodyPr/>
                    <a:lstStyle/>
                    <a:p>
                      <a:r>
                        <a:rPr lang="en-US" sz="1800" b="1" i="0" kern="1200" dirty="0" smtClean="0">
                          <a:solidFill>
                            <a:schemeClr val="tx1"/>
                          </a:solidFill>
                          <a:effectLst/>
                          <a:latin typeface="+mn-lt"/>
                          <a:ea typeface="+mn-ea"/>
                          <a:cs typeface="+mn-cs"/>
                        </a:rPr>
                        <a:t>Usage:</a:t>
                      </a:r>
                      <a:r>
                        <a:rPr lang="en-US" sz="1800" b="0" i="0" kern="1200" dirty="0" smtClean="0">
                          <a:solidFill>
                            <a:schemeClr val="tx1"/>
                          </a:solidFill>
                          <a:effectLst/>
                          <a:latin typeface="+mn-lt"/>
                          <a:ea typeface="+mn-ea"/>
                          <a:cs typeface="+mn-cs"/>
                        </a:rPr>
                        <a:t> When a class cannot anticipate the class of objects it must create or when a class wants its subclasses to specify the objects to be created.</a:t>
                      </a:r>
                      <a:endParaRPr lang="en-IN" dirty="0"/>
                    </a:p>
                  </a:txBody>
                  <a:tcPr/>
                </a:tc>
              </a:tr>
              <a:tr h="1057099">
                <a:tc>
                  <a:txBody>
                    <a:bodyPr/>
                    <a:lstStyle/>
                    <a:p>
                      <a:r>
                        <a:rPr lang="en-US" sz="1800" b="1" i="0" kern="1200" dirty="0" smtClean="0">
                          <a:solidFill>
                            <a:schemeClr val="tx1"/>
                          </a:solidFill>
                          <a:effectLst/>
                          <a:latin typeface="+mn-lt"/>
                          <a:ea typeface="+mn-ea"/>
                          <a:cs typeface="+mn-cs"/>
                        </a:rPr>
                        <a:t>Implementation:</a:t>
                      </a:r>
                      <a:r>
                        <a:rPr lang="en-US" sz="1800" b="0" i="0" kern="1200" dirty="0" smtClean="0">
                          <a:solidFill>
                            <a:schemeClr val="tx1"/>
                          </a:solidFill>
                          <a:effectLst/>
                          <a:latin typeface="+mn-lt"/>
                          <a:ea typeface="+mn-ea"/>
                          <a:cs typeface="+mn-cs"/>
                        </a:rPr>
                        <a:t> Typically involves a class with a private constructor, a private static instance of the class, and a public static method that returns the unique instance.</a:t>
                      </a:r>
                      <a:endParaRPr lang="en-IN" dirty="0"/>
                    </a:p>
                  </a:txBody>
                  <a:tcPr/>
                </a:tc>
                <a:tc>
                  <a:txBody>
                    <a:bodyPr/>
                    <a:lstStyle/>
                    <a:p>
                      <a:r>
                        <a:rPr lang="en-US" sz="1800" b="1" i="0" kern="1200" dirty="0" smtClean="0">
                          <a:solidFill>
                            <a:schemeClr val="tx1"/>
                          </a:solidFill>
                          <a:effectLst/>
                          <a:latin typeface="+mn-lt"/>
                          <a:ea typeface="+mn-ea"/>
                          <a:cs typeface="+mn-cs"/>
                        </a:rPr>
                        <a:t>Implementation:</a:t>
                      </a:r>
                      <a:r>
                        <a:rPr lang="en-US" sz="1800" b="0" i="0" kern="1200" dirty="0" smtClean="0">
                          <a:solidFill>
                            <a:schemeClr val="tx1"/>
                          </a:solidFill>
                          <a:effectLst/>
                          <a:latin typeface="+mn-lt"/>
                          <a:ea typeface="+mn-ea"/>
                          <a:cs typeface="+mn-cs"/>
                        </a:rPr>
                        <a:t> Involves an interface or an abstract class defining the method for creating objects, and concrete classes implementing this interface to create specific types of objects.</a:t>
                      </a:r>
                      <a:endParaRPr lang="en-IN" dirty="0"/>
                    </a:p>
                  </a:txBody>
                  <a:tcPr/>
                </a:tc>
              </a:tr>
              <a:tr h="437869">
                <a:tc>
                  <a:txBody>
                    <a:bodyPr/>
                    <a:lstStyle/>
                    <a:p>
                      <a:r>
                        <a:rPr lang="en-US" sz="1800" b="1" i="0" kern="1200" dirty="0" smtClean="0">
                          <a:solidFill>
                            <a:schemeClr val="tx1"/>
                          </a:solidFill>
                          <a:effectLst/>
                          <a:latin typeface="+mn-lt"/>
                          <a:ea typeface="+mn-ea"/>
                          <a:cs typeface="+mn-cs"/>
                        </a:rPr>
                        <a:t>Example: </a:t>
                      </a:r>
                      <a:r>
                        <a:rPr lang="en-IN" sz="1800" b="0" i="0" kern="1200" dirty="0" smtClean="0">
                          <a:solidFill>
                            <a:schemeClr val="tx1"/>
                          </a:solidFill>
                          <a:effectLst/>
                          <a:latin typeface="+mn-lt"/>
                          <a:ea typeface="+mn-ea"/>
                          <a:cs typeface="+mn-cs"/>
                        </a:rPr>
                        <a:t>Runtime</a:t>
                      </a:r>
                      <a:r>
                        <a:rPr lang="en-IN" sz="1800" b="0" i="0" kern="1200" baseline="0" dirty="0" smtClean="0">
                          <a:solidFill>
                            <a:schemeClr val="tx1"/>
                          </a:solidFill>
                          <a:effectLst/>
                          <a:latin typeface="+mn-lt"/>
                          <a:ea typeface="+mn-ea"/>
                          <a:cs typeface="+mn-cs"/>
                        </a:rPr>
                        <a:t> class</a:t>
                      </a:r>
                      <a:endParaRPr lang="en-US" sz="1800" b="1" i="0" kern="1200" dirty="0" smtClean="0">
                        <a:solidFill>
                          <a:schemeClr val="tx1"/>
                        </a:solidFill>
                        <a:effectLst/>
                        <a:latin typeface="+mn-lt"/>
                        <a:ea typeface="+mn-ea"/>
                        <a:cs typeface="+mn-cs"/>
                      </a:endParaRPr>
                    </a:p>
                  </a:txBody>
                  <a:tcPr/>
                </a:tc>
                <a:tc>
                  <a:txBody>
                    <a:bodyPr/>
                    <a:lstStyle/>
                    <a:p>
                      <a:r>
                        <a:rPr lang="en-US" sz="1800" b="1" i="0" kern="1200" dirty="0" smtClean="0">
                          <a:solidFill>
                            <a:schemeClr val="tx1"/>
                          </a:solidFill>
                          <a:effectLst/>
                          <a:latin typeface="+mn-lt"/>
                          <a:ea typeface="+mn-ea"/>
                          <a:cs typeface="+mn-cs"/>
                        </a:rPr>
                        <a:t>Example: </a:t>
                      </a:r>
                      <a:r>
                        <a:rPr lang="en-IN" sz="1800" b="0" i="0" kern="1200" dirty="0" smtClean="0">
                          <a:solidFill>
                            <a:schemeClr val="tx1"/>
                          </a:solidFill>
                          <a:effectLst/>
                          <a:latin typeface="+mn-lt"/>
                          <a:ea typeface="+mn-ea"/>
                          <a:cs typeface="+mn-cs"/>
                        </a:rPr>
                        <a:t>Phone</a:t>
                      </a:r>
                      <a:r>
                        <a:rPr lang="en-IN" sz="1800" b="0" i="0" kern="1200" baseline="0" dirty="0" smtClean="0">
                          <a:solidFill>
                            <a:schemeClr val="tx1"/>
                          </a:solidFill>
                          <a:effectLst/>
                          <a:latin typeface="+mn-lt"/>
                          <a:ea typeface="+mn-ea"/>
                          <a:cs typeface="+mn-cs"/>
                        </a:rPr>
                        <a:t> Manufacture</a:t>
                      </a:r>
                      <a:endParaRPr lang="en-US" sz="1800" b="1" i="0" kern="1200" dirty="0" smtClean="0">
                        <a:solidFill>
                          <a:schemeClr val="tx1"/>
                        </a:solidFill>
                        <a:effectLst/>
                        <a:latin typeface="+mn-lt"/>
                        <a:ea typeface="+mn-ea"/>
                        <a:cs typeface="+mn-cs"/>
                      </a:endParaRPr>
                    </a:p>
                  </a:txBody>
                  <a:tcPr/>
                </a:tc>
              </a:tr>
            </a:tbl>
          </a:graphicData>
        </a:graphic>
      </p:graphicFrame>
      <p:sp>
        <p:nvSpPr>
          <p:cNvPr id="4" name="Rectangle 3"/>
          <p:cNvSpPr/>
          <p:nvPr/>
        </p:nvSpPr>
        <p:spPr>
          <a:xfrm>
            <a:off x="159433" y="4829213"/>
            <a:ext cx="11746240" cy="923330"/>
          </a:xfrm>
          <a:prstGeom prst="rect">
            <a:avLst/>
          </a:prstGeom>
        </p:spPr>
        <p:txBody>
          <a:bodyPr wrap="square">
            <a:spAutoFit/>
          </a:bodyPr>
          <a:lstStyle/>
          <a:p>
            <a:r>
              <a:rPr lang="en-US" dirty="0" smtClean="0">
                <a:solidFill>
                  <a:srgbClr val="374151"/>
                </a:solidFill>
                <a:latin typeface="Söhne"/>
              </a:rPr>
              <a:t>The </a:t>
            </a:r>
            <a:r>
              <a:rPr lang="en-US" dirty="0">
                <a:solidFill>
                  <a:srgbClr val="374151"/>
                </a:solidFill>
                <a:latin typeface="Söhne"/>
              </a:rPr>
              <a:t>Singleton pattern is focused on ensuring a single instance of a class, while the Factory pattern is focused on providing an interface for creating families of related or dependent objects without specifying their concrete classes. </a:t>
            </a:r>
            <a:endParaRPr lang="en-IN" dirty="0"/>
          </a:p>
        </p:txBody>
      </p:sp>
    </p:spTree>
    <p:extLst>
      <p:ext uri="{BB962C8B-B14F-4D97-AF65-F5344CB8AC3E}">
        <p14:creationId xmlns:p14="http://schemas.microsoft.com/office/powerpoint/2010/main" val="175549176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Rectangle 2"/>
          <p:cNvSpPr/>
          <p:nvPr/>
        </p:nvSpPr>
        <p:spPr>
          <a:xfrm>
            <a:off x="159432" y="1135376"/>
            <a:ext cx="11681585" cy="1200329"/>
          </a:xfrm>
          <a:prstGeom prst="rect">
            <a:avLst/>
          </a:prstGeom>
        </p:spPr>
        <p:txBody>
          <a:bodyPr wrap="square">
            <a:spAutoFit/>
          </a:bodyPr>
          <a:lstStyle/>
          <a:p>
            <a:r>
              <a:rPr lang="en-US" dirty="0">
                <a:solidFill>
                  <a:srgbClr val="374151"/>
                </a:solidFill>
                <a:latin typeface="Söhne"/>
              </a:rPr>
              <a:t>In conclusion, design patterns are proven solutions to common software design problems that have been discovered and refined by experienced software developers. These patterns provide a way to structure code, improve code quality, promote reusability, and make software systems more maintainable and flexible. They encapsulate best practices and design principles that have stood the test of time</a:t>
            </a:r>
            <a:r>
              <a:rPr lang="en-US" dirty="0" smtClean="0">
                <a:solidFill>
                  <a:srgbClr val="374151"/>
                </a:solidFill>
                <a:latin typeface="Söhne"/>
              </a:rPr>
              <a:t>.</a:t>
            </a:r>
            <a:endParaRPr lang="en-US" dirty="0">
              <a:solidFill>
                <a:srgbClr val="374151"/>
              </a:solidFill>
              <a:latin typeface="Söhne"/>
            </a:endParaRPr>
          </a:p>
        </p:txBody>
      </p:sp>
    </p:spTree>
    <p:extLst>
      <p:ext uri="{BB962C8B-B14F-4D97-AF65-F5344CB8AC3E}">
        <p14:creationId xmlns:p14="http://schemas.microsoft.com/office/powerpoint/2010/main" val="66386596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11173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115" y="618565"/>
            <a:ext cx="11400420" cy="780674"/>
          </a:xfrm>
        </p:spPr>
        <p:txBody>
          <a:bodyPr/>
          <a:lstStyle/>
          <a:p>
            <a:r>
              <a:rPr lang="en-US" dirty="0" smtClean="0"/>
              <a:t>INTRODUCTION</a:t>
            </a:r>
            <a:endParaRPr lang="en-IN" dirty="0"/>
          </a:p>
        </p:txBody>
      </p:sp>
      <p:sp>
        <p:nvSpPr>
          <p:cNvPr id="7" name="Rectangle 3"/>
          <p:cNvSpPr>
            <a:spLocks noChangeArrowheads="1"/>
          </p:cNvSpPr>
          <p:nvPr/>
        </p:nvSpPr>
        <p:spPr bwMode="auto">
          <a:xfrm>
            <a:off x="262646" y="1378240"/>
            <a:ext cx="1079010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Design pattern step by step.</a:t>
            </a:r>
            <a:r>
              <a:rPr lang="en-US" b="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Creational Design Patterns</a:t>
            </a:r>
          </a:p>
          <a:p>
            <a:pPr lvl="1"/>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Abstract factory, Builder, Factory method, Prototype, Singleton</a:t>
            </a:r>
            <a:br>
              <a:rPr lang="en-US" dirty="0" smtClean="0">
                <a:latin typeface="Times New Roman" panose="02020603050405020304" pitchFamily="18" charset="0"/>
                <a:cs typeface="Times New Roman" panose="02020603050405020304" pitchFamily="18" charset="0"/>
              </a:rPr>
            </a:br>
            <a:endParaRPr lang="en-US"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IN" b="1" dirty="0" smtClean="0">
                <a:latin typeface="Times New Roman" panose="02020603050405020304" pitchFamily="18" charset="0"/>
                <a:cs typeface="Times New Roman" panose="02020603050405020304" pitchFamily="18" charset="0"/>
              </a:rPr>
              <a:t>Structural Design Patterns</a:t>
            </a:r>
          </a:p>
          <a:p>
            <a:pPr lvl="1"/>
            <a:r>
              <a:rPr lang="en-IN" dirty="0" smtClean="0">
                <a:latin typeface="Times New Roman" panose="02020603050405020304" pitchFamily="18" charset="0"/>
                <a:cs typeface="Times New Roman" panose="02020603050405020304" pitchFamily="18" charset="0"/>
              </a:rPr>
              <a:t>	Adapter, Bridge, Composite, Decorator, Façade, Flyweight, Proxy</a:t>
            </a:r>
          </a:p>
          <a:p>
            <a:pPr lvl="1"/>
            <a:endParaRPr lang="en-IN"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IN" b="1" dirty="0" smtClean="0">
                <a:latin typeface="Times New Roman" panose="02020603050405020304" pitchFamily="18" charset="0"/>
                <a:cs typeface="Times New Roman" panose="02020603050405020304" pitchFamily="18" charset="0"/>
              </a:rPr>
              <a:t>Behavioural Design Pattern</a:t>
            </a:r>
          </a:p>
          <a:p>
            <a:pPr lvl="1"/>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Chain of Responsibility, Command, Interpreter, Iterator, Mediator, Memento, Observer, State, Strategy, Template Method, visitor</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kumimoji="0" 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r>
            <a:br>
              <a:rPr kumimoji="0" lang="en-US"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b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970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92" y="495981"/>
            <a:ext cx="11882511" cy="821831"/>
          </a:xfrm>
        </p:spPr>
        <p:txBody>
          <a:bodyPr/>
          <a:lstStyle/>
          <a:p>
            <a:r>
              <a:rPr lang="en-IN" dirty="0" smtClean="0"/>
              <a:t>Overview of Design Pattern</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119092" y="1479645"/>
            <a:ext cx="10963564" cy="2585323"/>
          </a:xfrm>
          <a:prstGeom prst="rect">
            <a:avLst/>
          </a:prstGeom>
        </p:spPr>
        <p:txBody>
          <a:bodyPr wrap="square">
            <a:spAutoFit/>
          </a:bodyPr>
          <a:lstStyle/>
          <a:p>
            <a:pPr marL="285750" indent="-285750" eaLnBrk="0" fontAlgn="base" hangingPunct="0">
              <a:spcBef>
                <a:spcPct val="0"/>
              </a:spcBef>
              <a:spcAft>
                <a:spcPct val="0"/>
              </a:spcAf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Design pattern is a Elegant solutions to repeating problems in software </a:t>
            </a:r>
            <a:r>
              <a:rPr lang="en-US" dirty="0" smtClean="0">
                <a:latin typeface="Times New Roman" panose="02020603050405020304" pitchFamily="18" charset="0"/>
                <a:cs typeface="Times New Roman" panose="02020603050405020304" pitchFamily="18" charset="0"/>
              </a:rPr>
              <a:t>design .</a:t>
            </a:r>
          </a:p>
          <a:p>
            <a:pPr marL="285750" indent="-285750" eaLnBrk="0" fontAlgn="base" hangingPunct="0">
              <a:spcBef>
                <a:spcPct val="0"/>
              </a:spcBef>
              <a:spcAft>
                <a:spcPct val="0"/>
              </a:spcAf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Wingdings" panose="05000000000000000000" pitchFamily="2" charset="2"/>
              <a:buChar char="q"/>
            </a:pPr>
            <a:r>
              <a:rPr lang="en-IN" b="1" dirty="0" smtClean="0">
                <a:latin typeface="Times New Roman" panose="02020603050405020304" pitchFamily="18" charset="0"/>
                <a:cs typeface="Times New Roman" panose="02020603050405020304" pitchFamily="18" charset="0"/>
              </a:rPr>
              <a:t>Introduction </a:t>
            </a:r>
            <a:r>
              <a:rPr lang="en-IN"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Design </a:t>
            </a:r>
            <a:r>
              <a:rPr lang="en-US" dirty="0">
                <a:latin typeface="Times New Roman" panose="02020603050405020304" pitchFamily="18" charset="0"/>
                <a:cs typeface="Times New Roman" panose="02020603050405020304" pitchFamily="18" charset="0"/>
              </a:rPr>
              <a:t>pattern represent </a:t>
            </a:r>
            <a:r>
              <a:rPr lang="en-US" dirty="0" smtClean="0">
                <a:latin typeface="Times New Roman" panose="02020603050405020304" pitchFamily="18" charset="0"/>
                <a:cs typeface="Times New Roman" panose="02020603050405020304" pitchFamily="18" charset="0"/>
              </a:rPr>
              <a:t>the best </a:t>
            </a:r>
            <a:r>
              <a:rPr lang="en-US" dirty="0">
                <a:latin typeface="Times New Roman" panose="02020603050405020304" pitchFamily="18" charset="0"/>
                <a:cs typeface="Times New Roman" panose="02020603050405020304" pitchFamily="18" charset="0"/>
              </a:rPr>
              <a:t>practices used by </a:t>
            </a:r>
            <a:r>
              <a:rPr lang="en-US" dirty="0" smtClean="0">
                <a:latin typeface="Times New Roman" panose="02020603050405020304" pitchFamily="18" charset="0"/>
                <a:cs typeface="Times New Roman" panose="02020603050405020304" pitchFamily="18" charset="0"/>
              </a:rPr>
              <a:t>experienced object-oriented </a:t>
            </a:r>
            <a:r>
              <a:rPr lang="en-US" dirty="0">
                <a:latin typeface="Times New Roman" panose="02020603050405020304" pitchFamily="18" charset="0"/>
                <a:cs typeface="Times New Roman" panose="02020603050405020304" pitchFamily="18" charset="0"/>
              </a:rPr>
              <a:t>software </a:t>
            </a:r>
            <a:r>
              <a:rPr lang="en-US" dirty="0" smtClean="0">
                <a:latin typeface="Times New Roman" panose="02020603050405020304" pitchFamily="18" charset="0"/>
                <a:cs typeface="Times New Roman" panose="02020603050405020304" pitchFamily="18" charset="0"/>
              </a:rPr>
              <a:t>developers. and design </a:t>
            </a:r>
            <a:r>
              <a:rPr lang="en-US" dirty="0">
                <a:latin typeface="Times New Roman" panose="02020603050405020304" pitchFamily="18" charset="0"/>
                <a:cs typeface="Times New Roman" panose="02020603050405020304" pitchFamily="18" charset="0"/>
              </a:rPr>
              <a:t>patterns are solution to </a:t>
            </a:r>
            <a:r>
              <a:rPr lang="en-US" dirty="0" smtClean="0">
                <a:latin typeface="Times New Roman" panose="02020603050405020304" pitchFamily="18" charset="0"/>
                <a:cs typeface="Times New Roman" panose="02020603050405020304" pitchFamily="18" charset="0"/>
              </a:rPr>
              <a:t>general problems </a:t>
            </a:r>
            <a:r>
              <a:rPr lang="en-US" dirty="0">
                <a:latin typeface="Times New Roman" panose="02020603050405020304" pitchFamily="18" charset="0"/>
                <a:cs typeface="Times New Roman" panose="02020603050405020304" pitchFamily="18" charset="0"/>
              </a:rPr>
              <a:t>that software developers </a:t>
            </a:r>
            <a:r>
              <a:rPr lang="en-US" dirty="0" smtClean="0">
                <a:latin typeface="Times New Roman" panose="02020603050405020304" pitchFamily="18" charset="0"/>
                <a:cs typeface="Times New Roman" panose="02020603050405020304" pitchFamily="18" charset="0"/>
              </a:rPr>
              <a:t>faced during </a:t>
            </a:r>
            <a:r>
              <a:rPr lang="en-US" dirty="0">
                <a:latin typeface="Times New Roman" panose="02020603050405020304" pitchFamily="18" charset="0"/>
                <a:cs typeface="Times New Roman" panose="02020603050405020304" pitchFamily="18" charset="0"/>
              </a:rPr>
              <a:t>software development. </a:t>
            </a:r>
            <a:endParaRPr lang="en-US" dirty="0" smtClean="0">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solutions </a:t>
            </a:r>
            <a:r>
              <a:rPr lang="en-US" dirty="0" smtClean="0">
                <a:latin typeface="Times New Roman" panose="02020603050405020304" pitchFamily="18" charset="0"/>
                <a:cs typeface="Times New Roman" panose="02020603050405020304" pitchFamily="18" charset="0"/>
              </a:rPr>
              <a:t>were obtained </a:t>
            </a:r>
            <a:r>
              <a:rPr lang="en-US" dirty="0">
                <a:latin typeface="Times New Roman" panose="02020603050405020304" pitchFamily="18" charset="0"/>
                <a:cs typeface="Times New Roman" panose="02020603050405020304" pitchFamily="18" charset="0"/>
              </a:rPr>
              <a:t>by trial and error by </a:t>
            </a:r>
            <a:r>
              <a:rPr lang="en-US" dirty="0" smtClean="0">
                <a:latin typeface="Times New Roman" panose="02020603050405020304" pitchFamily="18" charset="0"/>
                <a:cs typeface="Times New Roman" panose="02020603050405020304" pitchFamily="18" charset="0"/>
              </a:rPr>
              <a:t>numerous software </a:t>
            </a:r>
            <a:r>
              <a:rPr lang="en-US" dirty="0">
                <a:latin typeface="Times New Roman" panose="02020603050405020304" pitchFamily="18" charset="0"/>
                <a:cs typeface="Times New Roman" panose="02020603050405020304" pitchFamily="18" charset="0"/>
              </a:rPr>
              <a:t>developers over a </a:t>
            </a:r>
            <a:r>
              <a:rPr lang="en-US" dirty="0" smtClean="0">
                <a:latin typeface="Times New Roman" panose="02020603050405020304" pitchFamily="18" charset="0"/>
                <a:cs typeface="Times New Roman" panose="02020603050405020304" pitchFamily="18" charset="0"/>
              </a:rPr>
              <a:t>quite substantial </a:t>
            </a:r>
            <a:r>
              <a:rPr lang="en-US" dirty="0">
                <a:latin typeface="Times New Roman" panose="02020603050405020304" pitchFamily="18" charset="0"/>
                <a:cs typeface="Times New Roman" panose="02020603050405020304" pitchFamily="18" charset="0"/>
              </a:rPr>
              <a:t>period of time</a:t>
            </a:r>
            <a:endParaRPr lang="en-US" dirty="0" smtClean="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05220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9433" y="127886"/>
            <a:ext cx="11882511" cy="1066292"/>
          </a:xfrm>
        </p:spPr>
        <p:txBody>
          <a:bodyPr>
            <a:normAutofit fontScale="90000"/>
          </a:bodyPr>
          <a:lstStyle/>
          <a:p>
            <a:r>
              <a:rPr lang="en-US" dirty="0" smtClean="0"/>
              <a:t>Special Characteristics of Design Pattern</a:t>
            </a:r>
            <a:r>
              <a:rPr lang="en-US" dirty="0">
                <a:solidFill>
                  <a:srgbClr val="7030A0"/>
                </a:solidFill>
              </a:rPr>
              <a:t/>
            </a:r>
            <a:br>
              <a:rPr lang="en-US" dirty="0">
                <a:solidFill>
                  <a:srgbClr val="7030A0"/>
                </a:solidFill>
              </a:rPr>
            </a:br>
            <a:endParaRPr lang="en-IN" dirty="0"/>
          </a:p>
        </p:txBody>
      </p:sp>
      <p:sp>
        <p:nvSpPr>
          <p:cNvPr id="5" name="Rectangle 2"/>
          <p:cNvSpPr>
            <a:spLocks noChangeArrowheads="1"/>
          </p:cNvSpPr>
          <p:nvPr/>
        </p:nvSpPr>
        <p:spPr bwMode="auto">
          <a:xfrm>
            <a:off x="233464" y="866789"/>
            <a:ext cx="11677181" cy="455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285750" lvl="0" indent="-285750" eaLnBrk="0" fontAlgn="base" hangingPunct="0">
              <a:spcBef>
                <a:spcPct val="0"/>
              </a:spcBef>
              <a:spcAft>
                <a:spcPct val="0"/>
              </a:spcAft>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Smart</a:t>
            </a:r>
            <a:r>
              <a:rPr lang="en-IN"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are </a:t>
            </a:r>
            <a:r>
              <a:rPr lang="en-US" dirty="0" smtClean="0">
                <a:latin typeface="Times New Roman" panose="02020603050405020304" pitchFamily="18" charset="0"/>
                <a:cs typeface="Times New Roman" panose="02020603050405020304" pitchFamily="18" charset="0"/>
              </a:rPr>
              <a:t>elegant solutions </a:t>
            </a:r>
            <a:r>
              <a:rPr lang="en-US" dirty="0">
                <a:latin typeface="Times New Roman" panose="02020603050405020304" pitchFamily="18" charset="0"/>
                <a:cs typeface="Times New Roman" panose="02020603050405020304" pitchFamily="18" charset="0"/>
              </a:rPr>
              <a:t>that a novice would not </a:t>
            </a:r>
            <a:r>
              <a:rPr lang="en-US" dirty="0" smtClean="0">
                <a:latin typeface="Times New Roman" panose="02020603050405020304" pitchFamily="18" charset="0"/>
                <a:cs typeface="Times New Roman" panose="02020603050405020304" pitchFamily="18" charset="0"/>
              </a:rPr>
              <a:t>think of </a:t>
            </a:r>
            <a:r>
              <a:rPr lang="en-US" dirty="0">
                <a:latin typeface="Times New Roman" panose="02020603050405020304" pitchFamily="18" charset="0"/>
                <a:cs typeface="Times New Roman" panose="02020603050405020304" pitchFamily="18" charset="0"/>
              </a:rPr>
              <a:t>immediately.</a:t>
            </a:r>
            <a:endParaRPr 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IN" dirty="0" smtClean="0">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Generic</a:t>
            </a:r>
            <a:r>
              <a:rPr lang="en-IN"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They are not </a:t>
            </a:r>
            <a:r>
              <a:rPr lang="en-US" dirty="0">
                <a:latin typeface="Times New Roman" panose="02020603050405020304" pitchFamily="18" charset="0"/>
                <a:cs typeface="Times New Roman" panose="02020603050405020304" pitchFamily="18" charset="0"/>
              </a:rPr>
              <a:t>normally dependent on a </a:t>
            </a:r>
            <a:r>
              <a:rPr lang="en-US" dirty="0" smtClean="0">
                <a:latin typeface="Times New Roman" panose="02020603050405020304" pitchFamily="18" charset="0"/>
                <a:cs typeface="Times New Roman" panose="02020603050405020304" pitchFamily="18" charset="0"/>
              </a:rPr>
              <a:t>specific system </a:t>
            </a:r>
            <a:r>
              <a:rPr lang="en-US" dirty="0">
                <a:latin typeface="Times New Roman" panose="02020603050405020304" pitchFamily="18" charset="0"/>
                <a:cs typeface="Times New Roman" panose="02020603050405020304" pitchFamily="18" charset="0"/>
              </a:rPr>
              <a:t>type programming languages </a:t>
            </a:r>
            <a:r>
              <a:rPr lang="en-US" dirty="0" smtClean="0">
                <a:latin typeface="Times New Roman" panose="02020603050405020304" pitchFamily="18" charset="0"/>
                <a:cs typeface="Times New Roman" panose="02020603050405020304" pitchFamily="18" charset="0"/>
              </a:rPr>
              <a:t>or application </a:t>
            </a:r>
            <a:r>
              <a:rPr lang="en-US" dirty="0">
                <a:latin typeface="Times New Roman" panose="02020603050405020304" pitchFamily="18" charset="0"/>
                <a:cs typeface="Times New Roman" panose="02020603050405020304" pitchFamily="18" charset="0"/>
              </a:rPr>
              <a:t>domains they are generic </a:t>
            </a:r>
            <a:r>
              <a:rPr lang="en-US" dirty="0" smtClean="0">
                <a:latin typeface="Times New Roman" panose="02020603050405020304" pitchFamily="18" charset="0"/>
                <a:cs typeface="Times New Roman" panose="02020603050405020304" pitchFamily="18" charset="0"/>
              </a:rPr>
              <a:t>in nature</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IN" dirty="0" smtClean="0">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Well-proven</a:t>
            </a:r>
            <a:r>
              <a:rPr lang="en-IN" dirty="0" smtClean="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have </a:t>
            </a:r>
            <a:r>
              <a:rPr lang="en-US" dirty="0" smtClean="0">
                <a:latin typeface="Times New Roman" panose="02020603050405020304" pitchFamily="18" charset="0"/>
                <a:cs typeface="Times New Roman" panose="02020603050405020304" pitchFamily="18" charset="0"/>
              </a:rPr>
              <a:t>been identified </a:t>
            </a:r>
            <a:r>
              <a:rPr lang="en-US" dirty="0">
                <a:latin typeface="Times New Roman" panose="02020603050405020304" pitchFamily="18" charset="0"/>
                <a:cs typeface="Times New Roman" panose="02020603050405020304" pitchFamily="18" charset="0"/>
              </a:rPr>
              <a:t>from real </a:t>
            </a:r>
            <a:r>
              <a:rPr lang="en-US" dirty="0" smtClean="0">
                <a:latin typeface="Times New Roman" panose="02020603050405020304" pitchFamily="18" charset="0"/>
                <a:cs typeface="Times New Roman" panose="02020603050405020304" pitchFamily="18" charset="0"/>
              </a:rPr>
              <a:t>object-oriented systems</a:t>
            </a:r>
            <a:r>
              <a:rPr lang="en-US" dirty="0">
                <a:latin typeface="Times New Roman" panose="02020603050405020304" pitchFamily="18" charset="0"/>
                <a:cs typeface="Times New Roman" panose="02020603050405020304" pitchFamily="18" charset="0"/>
              </a:rPr>
              <a:t>. They are not result or </a:t>
            </a:r>
            <a:r>
              <a:rPr lang="en-US" dirty="0" smtClean="0">
                <a:latin typeface="Times New Roman" panose="02020603050405020304" pitchFamily="18" charset="0"/>
                <a:cs typeface="Times New Roman" panose="02020603050405020304" pitchFamily="18" charset="0"/>
              </a:rPr>
              <a:t>simple paperwork</a:t>
            </a:r>
            <a:r>
              <a:rPr lang="en-US" dirty="0">
                <a:latin typeface="Times New Roman" panose="02020603050405020304" pitchFamily="18" charset="0"/>
                <a:cs typeface="Times New Roman" panose="02020603050405020304" pitchFamily="18" charset="0"/>
              </a:rPr>
              <a:t>, but they have </a:t>
            </a:r>
            <a:r>
              <a:rPr lang="en-US" dirty="0" smtClean="0">
                <a:latin typeface="Times New Roman" panose="02020603050405020304" pitchFamily="18" charset="0"/>
                <a:cs typeface="Times New Roman" panose="02020603050405020304" pitchFamily="18" charset="0"/>
              </a:rPr>
              <a:t>been successfully </a:t>
            </a:r>
            <a:r>
              <a:rPr lang="en-US" dirty="0">
                <a:latin typeface="Times New Roman" panose="02020603050405020304" pitchFamily="18" charset="0"/>
                <a:cs typeface="Times New Roman" panose="02020603050405020304" pitchFamily="18" charset="0"/>
              </a:rPr>
              <a:t>tested in several </a:t>
            </a:r>
            <a:r>
              <a:rPr lang="en-US" dirty="0" smtClean="0">
                <a:latin typeface="Times New Roman" panose="02020603050405020304" pitchFamily="18" charset="0"/>
                <a:cs typeface="Times New Roman" panose="02020603050405020304" pitchFamily="18" charset="0"/>
              </a:rPr>
              <a:t>systems.</a:t>
            </a:r>
          </a:p>
          <a:p>
            <a:pPr marL="285750" lvl="0" indent="-285750" eaLnBrk="0" fontAlgn="base" hangingPunct="0">
              <a:spcBef>
                <a:spcPct val="0"/>
              </a:spcBef>
              <a:spcAft>
                <a:spcPct val="0"/>
              </a:spcAft>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Simple</a:t>
            </a:r>
            <a:r>
              <a:rPr lang="en-US" dirty="0">
                <a:latin typeface="Times New Roman" panose="02020603050405020304" pitchFamily="18" charset="0"/>
                <a:cs typeface="Times New Roman" panose="02020603050405020304" pitchFamily="18" charset="0"/>
              </a:rPr>
              <a:t> - They are usually quite small </a:t>
            </a:r>
            <a:r>
              <a:rPr lang="en-US" dirty="0" smtClean="0">
                <a:latin typeface="Times New Roman" panose="02020603050405020304" pitchFamily="18" charset="0"/>
                <a:cs typeface="Times New Roman" panose="02020603050405020304" pitchFamily="18" charset="0"/>
              </a:rPr>
              <a:t>involving small </a:t>
            </a:r>
            <a:r>
              <a:rPr lang="en-US" dirty="0">
                <a:latin typeface="Times New Roman" panose="02020603050405020304" pitchFamily="18" charset="0"/>
                <a:cs typeface="Times New Roman" panose="02020603050405020304" pitchFamily="18" charset="0"/>
              </a:rPr>
              <a:t>number of classes the </a:t>
            </a:r>
            <a:r>
              <a:rPr lang="en-US" dirty="0" smtClean="0">
                <a:latin typeface="Times New Roman" panose="02020603050405020304" pitchFamily="18" charset="0"/>
                <a:cs typeface="Times New Roman" panose="02020603050405020304" pitchFamily="18" charset="0"/>
              </a:rPr>
              <a:t>complex systems </a:t>
            </a:r>
            <a:r>
              <a:rPr lang="en-US" dirty="0">
                <a:latin typeface="Times New Roman" panose="02020603050405020304" pitchFamily="18" charset="0"/>
                <a:cs typeface="Times New Roman" panose="02020603050405020304" pitchFamily="18" charset="0"/>
              </a:rPr>
              <a:t>are built using different </a:t>
            </a:r>
            <a:r>
              <a:rPr lang="en-US" dirty="0" smtClean="0">
                <a:latin typeface="Times New Roman" panose="02020603050405020304" pitchFamily="18" charset="0"/>
                <a:cs typeface="Times New Roman" panose="02020603050405020304" pitchFamily="18" charset="0"/>
              </a:rPr>
              <a:t>design patterns </a:t>
            </a:r>
            <a:r>
              <a:rPr lang="en-US" dirty="0">
                <a:latin typeface="Times New Roman" panose="02020603050405020304" pitchFamily="18" charset="0"/>
                <a:cs typeface="Times New Roman" panose="02020603050405020304" pitchFamily="18" charset="0"/>
              </a:rPr>
              <a:t>and their </a:t>
            </a:r>
            <a:r>
              <a:rPr lang="en-US" dirty="0" smtClean="0">
                <a:latin typeface="Times New Roman" panose="02020603050405020304" pitchFamily="18" charset="0"/>
                <a:cs typeface="Times New Roman" panose="02020603050405020304" pitchFamily="18" charset="0"/>
              </a:rPr>
              <a:t>combinations</a:t>
            </a:r>
          </a:p>
          <a:p>
            <a:pPr marL="285750" lvl="0" indent="-285750" eaLnBrk="0" fontAlgn="base" hangingPunct="0">
              <a:spcBef>
                <a:spcPct val="0"/>
              </a:spcBef>
              <a:spcAft>
                <a:spcPct val="0"/>
              </a:spcAft>
              <a:buFont typeface="Wingdings" panose="05000000000000000000" pitchFamily="2" charset="2"/>
              <a:buChar char="Ø"/>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Reusable</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are documented </a:t>
            </a:r>
            <a:r>
              <a:rPr lang="en-US" dirty="0" smtClean="0">
                <a:latin typeface="Times New Roman" panose="02020603050405020304" pitchFamily="18" charset="0"/>
                <a:cs typeface="Times New Roman" panose="02020603050405020304" pitchFamily="18" charset="0"/>
              </a:rPr>
              <a:t>in such </a:t>
            </a:r>
            <a:r>
              <a:rPr lang="en-US" dirty="0">
                <a:latin typeface="Times New Roman" panose="02020603050405020304" pitchFamily="18" charset="0"/>
                <a:cs typeface="Times New Roman" panose="02020603050405020304" pitchFamily="18" charset="0"/>
              </a:rPr>
              <a:t>a manner to increase </a:t>
            </a:r>
            <a:r>
              <a:rPr lang="en-US" dirty="0" smtClean="0">
                <a:latin typeface="Times New Roman" panose="02020603050405020304" pitchFamily="18" charset="0"/>
                <a:cs typeface="Times New Roman" panose="02020603050405020304" pitchFamily="18" charset="0"/>
              </a:rPr>
              <a:t>the reusability</a:t>
            </a:r>
          </a:p>
          <a:p>
            <a:pPr marL="285750" lvl="0" indent="-285750" eaLnBrk="0" fontAlgn="base" hangingPunct="0">
              <a:spcBef>
                <a:spcPct val="0"/>
              </a:spcBef>
              <a:spcAft>
                <a:spcPct val="0"/>
              </a:spcAft>
              <a:buFont typeface="Wingdings" panose="05000000000000000000" pitchFamily="2" charset="2"/>
              <a:buChar char="Ø"/>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Object Oriented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are built with the basic object-oriented mechanisms such </a:t>
            </a:r>
            <a:r>
              <a:rPr lang="en-US" dirty="0" smtClean="0">
                <a:latin typeface="Times New Roman" panose="02020603050405020304" pitchFamily="18" charset="0"/>
                <a:cs typeface="Times New Roman" panose="02020603050405020304" pitchFamily="18" charset="0"/>
              </a:rPr>
              <a:t>as classes, objects, generalization polymorphism</a:t>
            </a:r>
            <a:r>
              <a:rPr lang="en-US" dirty="0">
                <a:latin typeface="Times New Roman" panose="02020603050405020304" pitchFamily="18" charset="0"/>
                <a:cs typeface="Times New Roman" panose="02020603050405020304" pitchFamily="18" charset="0"/>
              </a:rPr>
              <a:t>. </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83708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is Gang of Four (GOF)?</a:t>
            </a:r>
            <a:endParaRPr lang="en-IN" dirty="0"/>
          </a:p>
        </p:txBody>
      </p:sp>
      <p:sp>
        <p:nvSpPr>
          <p:cNvPr id="6" name="Rectangle 2"/>
          <p:cNvSpPr>
            <a:spLocks noChangeArrowheads="1"/>
          </p:cNvSpPr>
          <p:nvPr/>
        </p:nvSpPr>
        <p:spPr bwMode="auto">
          <a:xfrm>
            <a:off x="131299" y="902913"/>
            <a:ext cx="11910645" cy="3724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1994 four </a:t>
            </a:r>
            <a:r>
              <a:rPr lang="en-US" dirty="0" smtClean="0">
                <a:latin typeface="Times New Roman" panose="02020603050405020304" pitchFamily="18" charset="0"/>
                <a:cs typeface="Times New Roman" panose="02020603050405020304" pitchFamily="18" charset="0"/>
              </a:rPr>
              <a:t>authors that </a:t>
            </a:r>
            <a:r>
              <a:rPr lang="en-US" dirty="0">
                <a:latin typeface="Times New Roman" panose="02020603050405020304" pitchFamily="18" charset="0"/>
                <a:cs typeface="Times New Roman" panose="02020603050405020304" pitchFamily="18" charset="0"/>
              </a:rPr>
              <a:t>is Erich gamma Richard </a:t>
            </a:r>
            <a:r>
              <a:rPr lang="en-US" dirty="0" smtClean="0">
                <a:latin typeface="Times New Roman" panose="02020603050405020304" pitchFamily="18" charset="0"/>
                <a:cs typeface="Times New Roman" panose="02020603050405020304" pitchFamily="18" charset="0"/>
              </a:rPr>
              <a:t> Ralph Johnson </a:t>
            </a:r>
            <a:r>
              <a:rPr lang="en-US" dirty="0">
                <a:latin typeface="Times New Roman" panose="02020603050405020304" pitchFamily="18" charset="0"/>
                <a:cs typeface="Times New Roman" panose="02020603050405020304" pitchFamily="18" charset="0"/>
              </a:rPr>
              <a:t>and John Willis published a </a:t>
            </a:r>
            <a:r>
              <a:rPr lang="en-US" dirty="0" smtClean="0">
                <a:latin typeface="Times New Roman" panose="02020603050405020304" pitchFamily="18" charset="0"/>
                <a:cs typeface="Times New Roman" panose="02020603050405020304" pitchFamily="18" charset="0"/>
              </a:rPr>
              <a:t>book title </a:t>
            </a:r>
            <a:r>
              <a:rPr lang="en-US" b="1" dirty="0">
                <a:latin typeface="Times New Roman" panose="02020603050405020304" pitchFamily="18" charset="0"/>
                <a:cs typeface="Times New Roman" panose="02020603050405020304" pitchFamily="18" charset="0"/>
              </a:rPr>
              <a:t>D</a:t>
            </a:r>
            <a:r>
              <a:rPr lang="en-US" b="1" dirty="0" smtClean="0">
                <a:latin typeface="Times New Roman" panose="02020603050405020304" pitchFamily="18" charset="0"/>
                <a:cs typeface="Times New Roman" panose="02020603050405020304" pitchFamily="18" charset="0"/>
              </a:rPr>
              <a:t>esign </a:t>
            </a:r>
            <a:r>
              <a:rPr lang="en-US" b="1" dirty="0">
                <a:latin typeface="Times New Roman" panose="02020603050405020304" pitchFamily="18" charset="0"/>
                <a:cs typeface="Times New Roman" panose="02020603050405020304" pitchFamily="18" charset="0"/>
              </a:rPr>
              <a:t>P</a:t>
            </a:r>
            <a:r>
              <a:rPr lang="en-US" b="1" dirty="0" smtClean="0">
                <a:latin typeface="Times New Roman" panose="02020603050405020304" pitchFamily="18" charset="0"/>
                <a:cs typeface="Times New Roman" panose="02020603050405020304" pitchFamily="18" charset="0"/>
              </a:rPr>
              <a:t>atterns </a:t>
            </a:r>
            <a:r>
              <a:rPr lang="en-US" b="1" dirty="0">
                <a:latin typeface="Times New Roman" panose="02020603050405020304" pitchFamily="18" charset="0"/>
                <a:cs typeface="Times New Roman" panose="02020603050405020304" pitchFamily="18" charset="0"/>
              </a:rPr>
              <a:t>E</a:t>
            </a:r>
            <a:r>
              <a:rPr lang="en-US" b="1" dirty="0" smtClean="0">
                <a:latin typeface="Times New Roman" panose="02020603050405020304" pitchFamily="18" charset="0"/>
                <a:cs typeface="Times New Roman" panose="02020603050405020304" pitchFamily="18" charset="0"/>
              </a:rPr>
              <a:t>lements </a:t>
            </a:r>
            <a:r>
              <a:rPr lang="en-US" b="1" dirty="0">
                <a:latin typeface="Times New Roman" panose="02020603050405020304" pitchFamily="18" charset="0"/>
                <a:cs typeface="Times New Roman" panose="02020603050405020304" pitchFamily="18" charset="0"/>
              </a:rPr>
              <a:t>O</a:t>
            </a:r>
            <a:r>
              <a:rPr lang="en-US" b="1" dirty="0" smtClean="0">
                <a:latin typeface="Times New Roman" panose="02020603050405020304" pitchFamily="18" charset="0"/>
                <a:cs typeface="Times New Roman" panose="02020603050405020304" pitchFamily="18" charset="0"/>
              </a:rPr>
              <a:t>f </a:t>
            </a:r>
            <a:r>
              <a:rPr lang="en-US" b="1" dirty="0">
                <a:latin typeface="Times New Roman" panose="02020603050405020304" pitchFamily="18" charset="0"/>
                <a:cs typeface="Times New Roman" panose="02020603050405020304" pitchFamily="18" charset="0"/>
              </a:rPr>
              <a:t>R</a:t>
            </a:r>
            <a:r>
              <a:rPr lang="en-US" b="1" dirty="0" smtClean="0">
                <a:latin typeface="Times New Roman" panose="02020603050405020304" pitchFamily="18" charset="0"/>
                <a:cs typeface="Times New Roman" panose="02020603050405020304" pitchFamily="18" charset="0"/>
              </a:rPr>
              <a:t>eusable Object-Oriented </a:t>
            </a:r>
            <a:r>
              <a:rPr lang="en-US" b="1" dirty="0">
                <a:latin typeface="Times New Roman" panose="02020603050405020304" pitchFamily="18" charset="0"/>
                <a:cs typeface="Times New Roman" panose="02020603050405020304" pitchFamily="18" charset="0"/>
              </a:rPr>
              <a:t>S</a:t>
            </a:r>
            <a:r>
              <a:rPr lang="en-US" b="1" dirty="0" smtClean="0">
                <a:latin typeface="Times New Roman" panose="02020603050405020304" pitchFamily="18" charset="0"/>
                <a:cs typeface="Times New Roman" panose="02020603050405020304" pitchFamily="18" charset="0"/>
              </a:rPr>
              <a:t>oftware</a:t>
            </a:r>
            <a:r>
              <a:rPr lang="en-US" dirty="0" smtClean="0">
                <a:latin typeface="Times New Roman" panose="02020603050405020304" pitchFamily="18" charset="0"/>
                <a:cs typeface="Times New Roman" panose="02020603050405020304" pitchFamily="18" charset="0"/>
              </a:rPr>
              <a:t>. Which initiated </a:t>
            </a:r>
            <a:r>
              <a:rPr lang="en-US" dirty="0">
                <a:latin typeface="Times New Roman" panose="02020603050405020304" pitchFamily="18" charset="0"/>
                <a:cs typeface="Times New Roman" panose="02020603050405020304" pitchFamily="18" charset="0"/>
              </a:rPr>
              <a:t>the concept of design </a:t>
            </a:r>
            <a:r>
              <a:rPr lang="en-US" dirty="0" smtClean="0">
                <a:latin typeface="Times New Roman" panose="02020603050405020304" pitchFamily="18" charset="0"/>
                <a:cs typeface="Times New Roman" panose="02020603050405020304" pitchFamily="18" charset="0"/>
              </a:rPr>
              <a:t>pattern in </a:t>
            </a:r>
            <a:r>
              <a:rPr lang="en-US" dirty="0">
                <a:latin typeface="Times New Roman" panose="02020603050405020304" pitchFamily="18" charset="0"/>
                <a:cs typeface="Times New Roman" panose="02020603050405020304" pitchFamily="18" charset="0"/>
              </a:rPr>
              <a:t>software development</a:t>
            </a:r>
            <a:r>
              <a:rPr lang="en-US" dirty="0" smtClean="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authors are collectively known </a:t>
            </a:r>
            <a:r>
              <a:rPr lang="en-US" dirty="0" smtClean="0">
                <a:latin typeface="Times New Roman" panose="02020603050405020304" pitchFamily="18" charset="0"/>
                <a:cs typeface="Times New Roman" panose="02020603050405020304" pitchFamily="18" charset="0"/>
              </a:rPr>
              <a:t>as Gang </a:t>
            </a:r>
            <a:r>
              <a:rPr lang="en-US" dirty="0">
                <a:latin typeface="Times New Roman" panose="02020603050405020304" pitchFamily="18" charset="0"/>
                <a:cs typeface="Times New Roman" panose="02020603050405020304" pitchFamily="18" charset="0"/>
              </a:rPr>
              <a:t>of Four in short </a:t>
            </a:r>
            <a:r>
              <a:rPr lang="en-US" dirty="0" err="1">
                <a:latin typeface="Times New Roman" panose="02020603050405020304" pitchFamily="18" charset="0"/>
                <a:cs typeface="Times New Roman" panose="02020603050405020304" pitchFamily="18" charset="0"/>
              </a:rPr>
              <a:t>gof</a:t>
            </a:r>
            <a:r>
              <a:rPr lang="en-US" dirty="0">
                <a:latin typeface="Times New Roman" panose="02020603050405020304" pitchFamily="18" charset="0"/>
                <a:cs typeface="Times New Roman" panose="02020603050405020304" pitchFamily="18" charset="0"/>
              </a:rPr>
              <a:t> so </a:t>
            </a:r>
            <a:r>
              <a:rPr lang="en-US" dirty="0" smtClean="0">
                <a:latin typeface="Times New Roman" panose="02020603050405020304" pitchFamily="18" charset="0"/>
                <a:cs typeface="Times New Roman" panose="02020603050405020304" pitchFamily="18" charset="0"/>
              </a:rPr>
              <a:t>according to </a:t>
            </a:r>
            <a:r>
              <a:rPr lang="en-US" dirty="0">
                <a:latin typeface="Times New Roman" panose="02020603050405020304" pitchFamily="18" charset="0"/>
                <a:cs typeface="Times New Roman" panose="02020603050405020304" pitchFamily="18" charset="0"/>
              </a:rPr>
              <a:t>these authors design patterns </a:t>
            </a:r>
            <a:r>
              <a:rPr lang="en-US" dirty="0" smtClean="0">
                <a:latin typeface="Times New Roman" panose="02020603050405020304" pitchFamily="18" charset="0"/>
                <a:cs typeface="Times New Roman" panose="02020603050405020304" pitchFamily="18" charset="0"/>
              </a:rPr>
              <a:t>are primarily </a:t>
            </a:r>
            <a:r>
              <a:rPr lang="en-US" dirty="0">
                <a:latin typeface="Times New Roman" panose="02020603050405020304" pitchFamily="18" charset="0"/>
                <a:cs typeface="Times New Roman" panose="02020603050405020304" pitchFamily="18" charset="0"/>
              </a:rPr>
              <a:t>based on the </a:t>
            </a:r>
            <a:r>
              <a:rPr lang="en-US" dirty="0" smtClean="0">
                <a:latin typeface="Times New Roman" panose="02020603050405020304" pitchFamily="18" charset="0"/>
                <a:cs typeface="Times New Roman" panose="02020603050405020304" pitchFamily="18" charset="0"/>
              </a:rPr>
              <a:t>following principles </a:t>
            </a:r>
            <a:r>
              <a:rPr lang="en-US" dirty="0">
                <a:latin typeface="Times New Roman" panose="02020603050405020304" pitchFamily="18" charset="0"/>
                <a:cs typeface="Times New Roman" panose="02020603050405020304" pitchFamily="18" charset="0"/>
              </a:rPr>
              <a:t>of object-oriented design </a:t>
            </a:r>
            <a:r>
              <a:rPr lang="en-US" dirty="0" smtClean="0">
                <a:latin typeface="Times New Roman" panose="02020603050405020304" pitchFamily="18" charset="0"/>
                <a:cs typeface="Times New Roman" panose="02020603050405020304" pitchFamily="18" charset="0"/>
              </a:rPr>
              <a:t>.</a:t>
            </a:r>
          </a:p>
          <a:p>
            <a:pPr marL="285750" lvl="0" indent="-285750" eaLnBrk="0" fontAlgn="base" hangingPunct="0">
              <a:spcBef>
                <a:spcPct val="0"/>
              </a:spcBef>
              <a:spcAft>
                <a:spcPct val="0"/>
              </a:spcAf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dirty="0" smtClean="0">
                <a:latin typeface="Times New Roman" panose="02020603050405020304" pitchFamily="18" charset="0"/>
                <a:cs typeface="Times New Roman" panose="02020603050405020304" pitchFamily="18" charset="0"/>
              </a:rPr>
              <a:t> 			1) Program </a:t>
            </a:r>
            <a:r>
              <a:rPr lang="en-US" dirty="0">
                <a:latin typeface="Times New Roman" panose="02020603050405020304" pitchFamily="18" charset="0"/>
                <a:cs typeface="Times New Roman" panose="02020603050405020304" pitchFamily="18" charset="0"/>
              </a:rPr>
              <a:t>to an interface not </a:t>
            </a:r>
            <a:r>
              <a:rPr lang="en-US" dirty="0" smtClean="0">
                <a:latin typeface="Times New Roman" panose="02020603050405020304" pitchFamily="18" charset="0"/>
                <a:cs typeface="Times New Roman" panose="02020603050405020304" pitchFamily="18" charset="0"/>
              </a:rPr>
              <a:t>an implementation.</a:t>
            </a:r>
          </a:p>
          <a:p>
            <a:pPr marL="285750" lvl="0" indent="-285750" eaLnBrk="0" fontAlgn="base" hangingPunct="0">
              <a:spcBef>
                <a:spcPct val="0"/>
              </a:spcBef>
              <a:spcAft>
                <a:spcPct val="0"/>
              </a:spcAf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2) Favour </a:t>
            </a:r>
            <a:r>
              <a:rPr lang="en-IN" dirty="0">
                <a:latin typeface="Times New Roman" panose="02020603050405020304" pitchFamily="18" charset="0"/>
                <a:cs typeface="Times New Roman" panose="02020603050405020304" pitchFamily="18" charset="0"/>
              </a:rPr>
              <a:t>object composition over inheritance</a:t>
            </a:r>
          </a:p>
          <a:p>
            <a:pPr marL="285750" lvl="0" indent="-285750" eaLnBrk="0" fontAlgn="base" hangingPunct="0">
              <a:spcBef>
                <a:spcPct val="0"/>
              </a:spcBef>
              <a:spcAft>
                <a:spcPct val="0"/>
              </a:spcAft>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IN"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6878655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9433" y="340467"/>
            <a:ext cx="11882511" cy="813369"/>
          </a:xfrm>
        </p:spPr>
        <p:txBody>
          <a:bodyPr>
            <a:normAutofit/>
          </a:bodyPr>
          <a:lstStyle/>
          <a:p>
            <a:r>
              <a:rPr lang="en-IN" dirty="0"/>
              <a:t>U</a:t>
            </a:r>
            <a:r>
              <a:rPr lang="en-IN" dirty="0" smtClean="0"/>
              <a:t>sage of Design Pattern</a:t>
            </a:r>
            <a:endParaRPr lang="en-IN" dirty="0"/>
          </a:p>
        </p:txBody>
      </p:sp>
      <p:sp>
        <p:nvSpPr>
          <p:cNvPr id="7" name="TextBox 6"/>
          <p:cNvSpPr txBox="1"/>
          <p:nvPr/>
        </p:nvSpPr>
        <p:spPr>
          <a:xfrm>
            <a:off x="159433" y="1153837"/>
            <a:ext cx="11882511" cy="4247317"/>
          </a:xfrm>
          <a:prstGeom prst="rect">
            <a:avLst/>
          </a:prstGeom>
          <a:noFill/>
        </p:spPr>
        <p:txBody>
          <a:bodyPr wrap="square" rtlCol="0">
            <a:spAutoFit/>
          </a:bodyPr>
          <a:lstStyle/>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Design Patterns have two main usages in software development.</a:t>
            </a:r>
          </a:p>
          <a:p>
            <a:pPr marL="800100" lvl="1" indent="-342900">
              <a:buFont typeface="+mj-lt"/>
              <a:buAutoNum type="arabicPeriod"/>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Common platform for developers</a:t>
            </a:r>
          </a:p>
          <a:p>
            <a:pPr marL="800100" lvl="1" indent="-342900">
              <a:buFont typeface="+mj-lt"/>
              <a:buAutoNum type="arabicPeriod"/>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Best Practices</a:t>
            </a: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1. </a:t>
            </a:r>
            <a:r>
              <a:rPr lang="en-IN" b="1" dirty="0" smtClean="0">
                <a:latin typeface="Times New Roman" panose="02020603050405020304" pitchFamily="18" charset="0"/>
                <a:cs typeface="Times New Roman" panose="02020603050405020304" pitchFamily="18" charset="0"/>
              </a:rPr>
              <a:t>Common </a:t>
            </a:r>
            <a:r>
              <a:rPr lang="en-IN" b="1" dirty="0">
                <a:latin typeface="Times New Roman" panose="02020603050405020304" pitchFamily="18" charset="0"/>
                <a:cs typeface="Times New Roman" panose="02020603050405020304" pitchFamily="18" charset="0"/>
              </a:rPr>
              <a:t>platform for </a:t>
            </a:r>
            <a:r>
              <a:rPr lang="en-IN" b="1" dirty="0" smtClean="0">
                <a:latin typeface="Times New Roman" panose="02020603050405020304" pitchFamily="18" charset="0"/>
                <a:cs typeface="Times New Roman" panose="02020603050405020304" pitchFamily="18" charset="0"/>
              </a:rPr>
              <a:t>developers</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Design </a:t>
            </a:r>
            <a:r>
              <a:rPr lang="en-US" dirty="0">
                <a:latin typeface="Times New Roman" panose="02020603050405020304" pitchFamily="18" charset="0"/>
                <a:cs typeface="Times New Roman" panose="02020603050405020304" pitchFamily="18" charset="0"/>
              </a:rPr>
              <a:t>patterns provide </a:t>
            </a:r>
            <a:r>
              <a:rPr lang="en-US" dirty="0" smtClean="0">
                <a:latin typeface="Times New Roman" panose="02020603050405020304" pitchFamily="18" charset="0"/>
                <a:cs typeface="Times New Roman" panose="02020603050405020304" pitchFamily="18" charset="0"/>
              </a:rPr>
              <a:t>a standard </a:t>
            </a:r>
            <a:r>
              <a:rPr lang="en-US" dirty="0">
                <a:latin typeface="Times New Roman" panose="02020603050405020304" pitchFamily="18" charset="0"/>
                <a:cs typeface="Times New Roman" panose="02020603050405020304" pitchFamily="18" charset="0"/>
              </a:rPr>
              <a:t>terminology and is specific </a:t>
            </a:r>
            <a:r>
              <a:rPr lang="en-US" dirty="0" smtClean="0">
                <a:latin typeface="Times New Roman" panose="02020603050405020304" pitchFamily="18" charset="0"/>
                <a:cs typeface="Times New Roman" panose="02020603050405020304" pitchFamily="18" charset="0"/>
              </a:rPr>
              <a:t>to a </a:t>
            </a:r>
            <a:r>
              <a:rPr lang="en-US" dirty="0">
                <a:latin typeface="Times New Roman" panose="02020603050405020304" pitchFamily="18" charset="0"/>
                <a:cs typeface="Times New Roman" panose="02020603050405020304" pitchFamily="18" charset="0"/>
              </a:rPr>
              <a:t>particular </a:t>
            </a:r>
            <a:r>
              <a:rPr lang="en-US" dirty="0" smtClean="0">
                <a:latin typeface="Times New Roman" panose="02020603050405020304" pitchFamily="18" charset="0"/>
                <a:cs typeface="Times New Roman" panose="02020603050405020304" pitchFamily="18" charset="0"/>
              </a:rPr>
              <a:t>scenario.</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a </a:t>
            </a:r>
            <a:r>
              <a:rPr lang="en-US" dirty="0" smtClean="0">
                <a:latin typeface="Times New Roman" panose="02020603050405020304" pitchFamily="18" charset="0"/>
                <a:cs typeface="Times New Roman" panose="02020603050405020304" pitchFamily="18" charset="0"/>
              </a:rPr>
              <a:t>singleton design </a:t>
            </a:r>
            <a:r>
              <a:rPr lang="en-US" dirty="0">
                <a:latin typeface="Times New Roman" panose="02020603050405020304" pitchFamily="18" charset="0"/>
                <a:cs typeface="Times New Roman" panose="02020603050405020304" pitchFamily="18" charset="0"/>
              </a:rPr>
              <a:t>pattern signifies a use of </a:t>
            </a:r>
            <a:r>
              <a:rPr lang="en-US" dirty="0" smtClean="0">
                <a:latin typeface="Times New Roman" panose="02020603050405020304" pitchFamily="18" charset="0"/>
                <a:cs typeface="Times New Roman" panose="02020603050405020304" pitchFamily="18" charset="0"/>
              </a:rPr>
              <a:t>single object </a:t>
            </a:r>
            <a:r>
              <a:rPr lang="en-US" dirty="0">
                <a:latin typeface="Times New Roman" panose="02020603050405020304" pitchFamily="18" charset="0"/>
                <a:cs typeface="Times New Roman" panose="02020603050405020304" pitchFamily="18" charset="0"/>
              </a:rPr>
              <a:t>so all developers familiar </a:t>
            </a:r>
            <a:r>
              <a:rPr lang="en-US" dirty="0" smtClean="0">
                <a:latin typeface="Times New Roman" panose="02020603050405020304" pitchFamily="18" charset="0"/>
                <a:cs typeface="Times New Roman" panose="02020603050405020304" pitchFamily="18" charset="0"/>
              </a:rPr>
              <a:t>with singleton </a:t>
            </a:r>
            <a:r>
              <a:rPr lang="en-US" dirty="0">
                <a:latin typeface="Times New Roman" panose="02020603050405020304" pitchFamily="18" charset="0"/>
                <a:cs typeface="Times New Roman" panose="02020603050405020304" pitchFamily="18" charset="0"/>
              </a:rPr>
              <a:t>design pattern will make use </a:t>
            </a:r>
            <a:r>
              <a:rPr lang="en-US" dirty="0" smtClean="0">
                <a:latin typeface="Times New Roman" panose="02020603050405020304" pitchFamily="18" charset="0"/>
                <a:cs typeface="Times New Roman" panose="02020603050405020304" pitchFamily="18" charset="0"/>
              </a:rPr>
              <a:t>of single </a:t>
            </a:r>
            <a:r>
              <a:rPr lang="en-US" dirty="0">
                <a:latin typeface="Times New Roman" panose="02020603050405020304" pitchFamily="18" charset="0"/>
                <a:cs typeface="Times New Roman" panose="02020603050405020304" pitchFamily="18" charset="0"/>
              </a:rPr>
              <a:t>object and they can tell </a:t>
            </a:r>
            <a:r>
              <a:rPr lang="en-US" dirty="0" smtClean="0">
                <a:latin typeface="Times New Roman" panose="02020603050405020304" pitchFamily="18" charset="0"/>
                <a:cs typeface="Times New Roman" panose="02020603050405020304" pitchFamily="18" charset="0"/>
              </a:rPr>
              <a:t>each other </a:t>
            </a:r>
            <a:r>
              <a:rPr lang="en-US" dirty="0">
                <a:latin typeface="Times New Roman" panose="02020603050405020304" pitchFamily="18" charset="0"/>
                <a:cs typeface="Times New Roman" panose="02020603050405020304" pitchFamily="18" charset="0"/>
              </a:rPr>
              <a:t>that the program is following </a:t>
            </a:r>
            <a:r>
              <a:rPr lang="en-US" dirty="0" smtClean="0">
                <a:latin typeface="Times New Roman" panose="02020603050405020304" pitchFamily="18" charset="0"/>
                <a:cs typeface="Times New Roman" panose="02020603050405020304" pitchFamily="18" charset="0"/>
              </a:rPr>
              <a:t>a singleton </a:t>
            </a:r>
            <a:r>
              <a:rPr lang="en-US" dirty="0">
                <a:latin typeface="Times New Roman" panose="02020603050405020304" pitchFamily="18" charset="0"/>
                <a:cs typeface="Times New Roman" panose="02020603050405020304" pitchFamily="18" charset="0"/>
              </a:rPr>
              <a:t>design </a:t>
            </a:r>
            <a:r>
              <a:rPr lang="en-US" dirty="0" smtClean="0">
                <a:latin typeface="Times New Roman" panose="02020603050405020304" pitchFamily="18" charset="0"/>
                <a:cs typeface="Times New Roman" panose="02020603050405020304" pitchFamily="18" charset="0"/>
              </a:rPr>
              <a:t>pattern.</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2. Best Practices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a:t>
            </a:r>
            <a:r>
              <a:rPr lang="en-US" dirty="0" smtClean="0">
                <a:latin typeface="Times New Roman" panose="02020603050405020304" pitchFamily="18" charset="0"/>
                <a:cs typeface="Times New Roman" panose="02020603050405020304" pitchFamily="18" charset="0"/>
              </a:rPr>
              <a:t>esign patterns have </a:t>
            </a:r>
            <a:r>
              <a:rPr lang="en-US" dirty="0">
                <a:latin typeface="Times New Roman" panose="02020603050405020304" pitchFamily="18" charset="0"/>
                <a:cs typeface="Times New Roman" panose="02020603050405020304" pitchFamily="18" charset="0"/>
              </a:rPr>
              <a:t>been evolved over a long period </a:t>
            </a:r>
            <a:r>
              <a:rPr lang="en-US" dirty="0" smtClean="0">
                <a:latin typeface="Times New Roman" panose="02020603050405020304" pitchFamily="18" charset="0"/>
                <a:cs typeface="Times New Roman" panose="02020603050405020304" pitchFamily="18" charset="0"/>
              </a:rPr>
              <a:t>of time </a:t>
            </a:r>
            <a:r>
              <a:rPr lang="en-US" dirty="0">
                <a:latin typeface="Times New Roman" panose="02020603050405020304" pitchFamily="18" charset="0"/>
                <a:cs typeface="Times New Roman" panose="02020603050405020304" pitchFamily="18" charset="0"/>
              </a:rPr>
              <a:t>and they provide the best </a:t>
            </a:r>
            <a:r>
              <a:rPr lang="en-US" dirty="0" smtClean="0">
                <a:latin typeface="Times New Roman" panose="02020603050405020304" pitchFamily="18" charset="0"/>
                <a:cs typeface="Times New Roman" panose="02020603050405020304" pitchFamily="18" charset="0"/>
              </a:rPr>
              <a:t>solution to </a:t>
            </a:r>
            <a:r>
              <a:rPr lang="en-US" dirty="0">
                <a:latin typeface="Times New Roman" panose="02020603050405020304" pitchFamily="18" charset="0"/>
                <a:cs typeface="Times New Roman" panose="02020603050405020304" pitchFamily="18" charset="0"/>
              </a:rPr>
              <a:t>certain problem faced during </a:t>
            </a:r>
            <a:r>
              <a:rPr lang="en-US" dirty="0" smtClean="0">
                <a:latin typeface="Times New Roman" panose="02020603050405020304" pitchFamily="18" charset="0"/>
                <a:cs typeface="Times New Roman" panose="02020603050405020304" pitchFamily="18" charset="0"/>
              </a:rPr>
              <a:t>software development. </a:t>
            </a: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learning this </a:t>
            </a:r>
            <a:r>
              <a:rPr lang="en-US" dirty="0" smtClean="0">
                <a:latin typeface="Times New Roman" panose="02020603050405020304" pitchFamily="18" charset="0"/>
                <a:cs typeface="Times New Roman" panose="02020603050405020304" pitchFamily="18" charset="0"/>
              </a:rPr>
              <a:t>design patterns </a:t>
            </a:r>
            <a:r>
              <a:rPr lang="en-US" dirty="0">
                <a:latin typeface="Times New Roman" panose="02020603050405020304" pitchFamily="18" charset="0"/>
                <a:cs typeface="Times New Roman" panose="02020603050405020304" pitchFamily="18" charset="0"/>
              </a:rPr>
              <a:t>help an experienced </a:t>
            </a:r>
            <a:r>
              <a:rPr lang="en-US" dirty="0" smtClean="0">
                <a:latin typeface="Times New Roman" panose="02020603050405020304" pitchFamily="18" charset="0"/>
                <a:cs typeface="Times New Roman" panose="02020603050405020304" pitchFamily="18" charset="0"/>
              </a:rPr>
              <a:t>developers to </a:t>
            </a:r>
            <a:r>
              <a:rPr lang="en-US" dirty="0">
                <a:latin typeface="Times New Roman" panose="02020603050405020304" pitchFamily="18" charset="0"/>
                <a:cs typeface="Times New Roman" panose="02020603050405020304" pitchFamily="18" charset="0"/>
              </a:rPr>
              <a:t>learn software design in an easy </a:t>
            </a:r>
            <a:r>
              <a:rPr lang="en-US" dirty="0" smtClean="0">
                <a:latin typeface="Times New Roman" panose="02020603050405020304" pitchFamily="18" charset="0"/>
                <a:cs typeface="Times New Roman" panose="02020603050405020304" pitchFamily="18" charset="0"/>
              </a:rPr>
              <a:t>and in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fast </a:t>
            </a:r>
            <a:r>
              <a:rPr lang="en-US" dirty="0">
                <a:latin typeface="Times New Roman" panose="02020603050405020304" pitchFamily="18" charset="0"/>
                <a:cs typeface="Times New Roman" panose="02020603050405020304" pitchFamily="18" charset="0"/>
              </a:rPr>
              <a:t>way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50173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489" y="187186"/>
            <a:ext cx="11882511" cy="921767"/>
          </a:xfrm>
        </p:spPr>
        <p:txBody>
          <a:bodyPr>
            <a:normAutofit fontScale="90000"/>
          </a:bodyPr>
          <a:lstStyle/>
          <a:p>
            <a:r>
              <a:rPr lang="en-IN" dirty="0" smtClean="0"/>
              <a:t>Types of Design Pattern</a:t>
            </a:r>
            <a:r>
              <a:rPr lang="en-IN" dirty="0"/>
              <a:t/>
            </a:r>
            <a:br>
              <a:rPr lang="en-IN" dirty="0"/>
            </a:br>
            <a:endParaRPr lang="en-IN" dirty="0"/>
          </a:p>
        </p:txBody>
      </p:sp>
      <p:sp>
        <p:nvSpPr>
          <p:cNvPr id="12" name="TextBox 11"/>
          <p:cNvSpPr txBox="1"/>
          <p:nvPr/>
        </p:nvSpPr>
        <p:spPr>
          <a:xfrm>
            <a:off x="309489" y="1214125"/>
            <a:ext cx="11573022"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s </a:t>
            </a:r>
            <a:r>
              <a:rPr lang="en-US" dirty="0">
                <a:latin typeface="Times New Roman" panose="02020603050405020304" pitchFamily="18" charset="0"/>
                <a:cs typeface="Times New Roman" panose="02020603050405020304" pitchFamily="18" charset="0"/>
              </a:rPr>
              <a:t>per the design </a:t>
            </a:r>
            <a:r>
              <a:rPr lang="en-US" dirty="0" smtClean="0">
                <a:latin typeface="Times New Roman" panose="02020603050405020304" pitchFamily="18" charset="0"/>
                <a:cs typeface="Times New Roman" panose="02020603050405020304" pitchFamily="18" charset="0"/>
              </a:rPr>
              <a:t>pattern reference </a:t>
            </a:r>
            <a:r>
              <a:rPr lang="en-US" dirty="0">
                <a:latin typeface="Times New Roman" panose="02020603050405020304" pitchFamily="18" charset="0"/>
                <a:cs typeface="Times New Roman" panose="02020603050405020304" pitchFamily="18" charset="0"/>
              </a:rPr>
              <a:t>book that is the </a:t>
            </a:r>
            <a:r>
              <a:rPr lang="en-US" dirty="0" smtClean="0">
                <a:latin typeface="Times New Roman" panose="02020603050405020304" pitchFamily="18" charset="0"/>
                <a:cs typeface="Times New Roman" panose="02020603050405020304" pitchFamily="18" charset="0"/>
              </a:rPr>
              <a:t>design pattern </a:t>
            </a:r>
            <a:r>
              <a:rPr lang="en-US" dirty="0">
                <a:latin typeface="Times New Roman" panose="02020603050405020304" pitchFamily="18" charset="0"/>
                <a:cs typeface="Times New Roman" panose="02020603050405020304" pitchFamily="18" charset="0"/>
              </a:rPr>
              <a:t>elements and </a:t>
            </a:r>
            <a:r>
              <a:rPr lang="en-US" dirty="0" smtClean="0">
                <a:latin typeface="Times New Roman" panose="02020603050405020304" pitchFamily="18" charset="0"/>
                <a:cs typeface="Times New Roman" panose="02020603050405020304" pitchFamily="18" charset="0"/>
              </a:rPr>
              <a:t>reusable object-oriented </a:t>
            </a:r>
            <a:r>
              <a:rPr lang="en-US" dirty="0">
                <a:latin typeface="Times New Roman" panose="02020603050405020304" pitchFamily="18" charset="0"/>
                <a:cs typeface="Times New Roman" panose="02020603050405020304" pitchFamily="18" charset="0"/>
              </a:rPr>
              <a:t>software there are </a:t>
            </a:r>
            <a:r>
              <a:rPr lang="en-US" dirty="0" smtClean="0">
                <a:latin typeface="Times New Roman" panose="02020603050405020304" pitchFamily="18" charset="0"/>
                <a:cs typeface="Times New Roman" panose="02020603050405020304" pitchFamily="18" charset="0"/>
              </a:rPr>
              <a:t>23 design </a:t>
            </a:r>
            <a:r>
              <a:rPr lang="en-US" dirty="0">
                <a:latin typeface="Times New Roman" panose="02020603050405020304" pitchFamily="18" charset="0"/>
                <a:cs typeface="Times New Roman" panose="02020603050405020304" pitchFamily="18" charset="0"/>
              </a:rPr>
              <a:t>patterns which can be </a:t>
            </a:r>
            <a:r>
              <a:rPr lang="en-US" dirty="0" smtClean="0">
                <a:latin typeface="Times New Roman" panose="02020603050405020304" pitchFamily="18" charset="0"/>
                <a:cs typeface="Times New Roman" panose="02020603050405020304" pitchFamily="18" charset="0"/>
              </a:rPr>
              <a:t>classified in </a:t>
            </a:r>
            <a:r>
              <a:rPr lang="en-US" dirty="0">
                <a:latin typeface="Times New Roman" panose="02020603050405020304" pitchFamily="18" charset="0"/>
                <a:cs typeface="Times New Roman" panose="02020603050405020304" pitchFamily="18" charset="0"/>
              </a:rPr>
              <a:t>three main categories </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a:t>
            </a:r>
            <a:r>
              <a:rPr lang="en-US" b="1" dirty="0" smtClean="0">
                <a:latin typeface="Times New Roman" panose="02020603050405020304" pitchFamily="18" charset="0"/>
                <a:cs typeface="Times New Roman" panose="02020603050405020304" pitchFamily="18" charset="0"/>
              </a:rPr>
              <a:t>reational</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creational patterns are about different ways to create </a:t>
            </a:r>
            <a:r>
              <a:rPr lang="en-US" dirty="0" smtClean="0">
                <a:latin typeface="Times New Roman" panose="02020603050405020304" pitchFamily="18" charset="0"/>
                <a:cs typeface="Times New Roman" panose="02020603050405020304" pitchFamily="18" charset="0"/>
              </a:rPr>
              <a:t>objects.</a:t>
            </a:r>
          </a:p>
          <a:p>
            <a:pPr marL="800100" lvl="1"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a:t>
            </a:r>
            <a:r>
              <a:rPr lang="en-US" b="1" dirty="0" smtClean="0">
                <a:latin typeface="Times New Roman" panose="02020603050405020304" pitchFamily="18" charset="0"/>
                <a:cs typeface="Times New Roman" panose="02020603050405020304" pitchFamily="18" charset="0"/>
              </a:rPr>
              <a:t>tructural</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structural patterns are about relationships between these </a:t>
            </a:r>
            <a:r>
              <a:rPr lang="en-US" dirty="0" smtClean="0">
                <a:latin typeface="Times New Roman" panose="02020603050405020304" pitchFamily="18" charset="0"/>
                <a:cs typeface="Times New Roman" panose="02020603050405020304" pitchFamily="18" charset="0"/>
              </a:rPr>
              <a:t>objects</a:t>
            </a:r>
          </a:p>
          <a:p>
            <a:pPr marL="800100" lvl="1" indent="-3429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a:t>
            </a:r>
            <a:r>
              <a:rPr lang="en-US" b="1" dirty="0" smtClean="0">
                <a:latin typeface="Times New Roman" panose="02020603050405020304" pitchFamily="18" charset="0"/>
                <a:cs typeface="Times New Roman" panose="02020603050405020304" pitchFamily="18" charset="0"/>
              </a:rPr>
              <a:t>ehavioral</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behavioral </a:t>
            </a:r>
            <a:r>
              <a:rPr lang="en-US" dirty="0">
                <a:latin typeface="Times New Roman" panose="02020603050405020304" pitchFamily="18" charset="0"/>
                <a:cs typeface="Times New Roman" panose="02020603050405020304" pitchFamily="18" charset="0"/>
              </a:rPr>
              <a:t>patterns are about </a:t>
            </a:r>
            <a:r>
              <a:rPr lang="en-US" dirty="0" smtClean="0">
                <a:latin typeface="Times New Roman" panose="02020603050405020304" pitchFamily="18" charset="0"/>
                <a:cs typeface="Times New Roman" panose="02020603050405020304" pitchFamily="18" charset="0"/>
              </a:rPr>
              <a:t>interaction </a:t>
            </a:r>
            <a:r>
              <a:rPr lang="en-US" dirty="0">
                <a:latin typeface="Times New Roman" panose="02020603050405020304" pitchFamily="18" charset="0"/>
                <a:cs typeface="Times New Roman" panose="02020603050405020304" pitchFamily="18" charset="0"/>
              </a:rPr>
              <a:t>or communication between these </a:t>
            </a:r>
            <a:r>
              <a:rPr lang="en-US" dirty="0" smtClean="0">
                <a:latin typeface="Times New Roman" panose="02020603050405020304" pitchFamily="18" charset="0"/>
                <a:cs typeface="Times New Roman" panose="02020603050405020304" pitchFamily="18" charset="0"/>
              </a:rPr>
              <a:t>objects</a:t>
            </a:r>
          </a:p>
          <a:p>
            <a:pPr marL="800100" lvl="1" indent="-342900">
              <a:buFont typeface="+mj-lt"/>
              <a:buAutoNum type="arabicPeriod"/>
            </a:pP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will also discuss another category of design pattern:</a:t>
            </a:r>
          </a:p>
          <a:p>
            <a:pPr marL="285750" indent="-28575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dirty="0" smtClean="0">
                <a:latin typeface="Times New Roman" panose="02020603050405020304" pitchFamily="18" charset="0"/>
                <a:cs typeface="Times New Roman" panose="02020603050405020304" pitchFamily="18" charset="0"/>
              </a:rPr>
              <a:t>	J2EE design pattern</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77121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Design </a:t>
            </a:r>
            <a:r>
              <a:rPr lang="en-IN" dirty="0" smtClean="0"/>
              <a:t>Pattern(con)</a:t>
            </a:r>
            <a:r>
              <a:rPr lang="en-IN" dirty="0"/>
              <a:t/>
            </a:r>
            <a:br>
              <a:rPr lang="en-IN" dirty="0"/>
            </a:br>
            <a:endParaRPr lang="en-IN" dirty="0"/>
          </a:p>
        </p:txBody>
      </p:sp>
      <p:sp>
        <p:nvSpPr>
          <p:cNvPr id="3" name="Rectangle 2"/>
          <p:cNvSpPr/>
          <p:nvPr/>
        </p:nvSpPr>
        <p:spPr>
          <a:xfrm>
            <a:off x="0" y="994512"/>
            <a:ext cx="10940143" cy="5078313"/>
          </a:xfrm>
          <a:prstGeom prst="rect">
            <a:avLst/>
          </a:prstGeom>
        </p:spPr>
        <p:txBody>
          <a:bodyPr wrap="square">
            <a:spAutoFit/>
          </a:bodyPr>
          <a:lstStyle/>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Creational Design </a:t>
            </a:r>
            <a:r>
              <a:rPr lang="en-IN" b="1" dirty="0" smtClean="0">
                <a:latin typeface="Times New Roman" panose="02020603050405020304" pitchFamily="18" charset="0"/>
                <a:cs typeface="Times New Roman" panose="02020603050405020304" pitchFamily="18" charset="0"/>
              </a:rPr>
              <a:t>Pattern </a:t>
            </a:r>
            <a:endParaRPr lang="en-IN"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design patterns provide </a:t>
            </a:r>
            <a:r>
              <a:rPr lang="en-US" dirty="0" smtClean="0">
                <a:latin typeface="Times New Roman" panose="02020603050405020304" pitchFamily="18" charset="0"/>
                <a:cs typeface="Times New Roman" panose="02020603050405020304" pitchFamily="18" charset="0"/>
              </a:rPr>
              <a:t>a way </a:t>
            </a:r>
            <a:r>
              <a:rPr lang="en-US" dirty="0">
                <a:latin typeface="Times New Roman" panose="02020603050405020304" pitchFamily="18" charset="0"/>
                <a:cs typeface="Times New Roman" panose="02020603050405020304" pitchFamily="18" charset="0"/>
              </a:rPr>
              <a:t>to create objects while hiding the creation logic, rather than instantiating object directly using the new operator. this gives more flexibility </a:t>
            </a:r>
            <a:r>
              <a:rPr lang="en-US" dirty="0" smtClean="0">
                <a:latin typeface="Times New Roman" panose="02020603050405020304" pitchFamily="18" charset="0"/>
                <a:cs typeface="Times New Roman" panose="02020603050405020304" pitchFamily="18" charset="0"/>
              </a:rPr>
              <a:t>to the </a:t>
            </a:r>
            <a:r>
              <a:rPr lang="en-US" dirty="0">
                <a:latin typeface="Times New Roman" panose="02020603050405020304" pitchFamily="18" charset="0"/>
                <a:cs typeface="Times New Roman" panose="02020603050405020304" pitchFamily="18" charset="0"/>
              </a:rPr>
              <a:t>program in deciding which </a:t>
            </a:r>
            <a:r>
              <a:rPr lang="en-US" dirty="0" smtClean="0">
                <a:latin typeface="Times New Roman" panose="02020603050405020304" pitchFamily="18" charset="0"/>
                <a:cs typeface="Times New Roman" panose="02020603050405020304" pitchFamily="18" charset="0"/>
              </a:rPr>
              <a:t>objects need </a:t>
            </a:r>
            <a:r>
              <a:rPr lang="en-US" dirty="0">
                <a:latin typeface="Times New Roman" panose="02020603050405020304" pitchFamily="18" charset="0"/>
                <a:cs typeface="Times New Roman" panose="02020603050405020304" pitchFamily="18" charset="0"/>
              </a:rPr>
              <a:t>to be created for a given use case</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Creational Design Patterns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1. Abstract factory:</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t>Provides an interface for creating families of related or dependent objects without specifying their concrete classes.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2.Builder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Build complex Object using simple object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3. Factory method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t>Defines an interface for creating an object but lets subclasses alter the type of objects that will be created.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4. Prototype :</a:t>
            </a:r>
          </a:p>
          <a:p>
            <a:r>
              <a:rPr lang="en-US" dirty="0" smtClean="0">
                <a:latin typeface="Times New Roman" panose="02020603050405020304" pitchFamily="18" charset="0"/>
                <a:cs typeface="Times New Roman" panose="02020603050405020304" pitchFamily="18" charset="0"/>
              </a:rPr>
              <a:t>		It creates  a object by cloning or copying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5. Singleton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t>Ensures a class has only one instance and provides a global point of access to it.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63978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fault Theme">
  <a:themeElements>
    <a:clrScheme name="Changepond 2">
      <a:dk1>
        <a:sysClr val="windowText" lastClr="000000"/>
      </a:dk1>
      <a:lt1>
        <a:sysClr val="window" lastClr="FFFFFF"/>
      </a:lt1>
      <a:dk2>
        <a:srgbClr val="44546A"/>
      </a:dk2>
      <a:lt2>
        <a:srgbClr val="E7E6E6"/>
      </a:lt2>
      <a:accent1>
        <a:srgbClr val="07BEB8"/>
      </a:accent1>
      <a:accent2>
        <a:srgbClr val="DC2543"/>
      </a:accent2>
      <a:accent3>
        <a:srgbClr val="284651"/>
      </a:accent3>
      <a:accent4>
        <a:srgbClr val="EFB730"/>
      </a:accent4>
      <a:accent5>
        <a:srgbClr val="4472C4"/>
      </a:accent5>
      <a:accent6>
        <a:srgbClr val="87C488"/>
      </a:accent6>
      <a:hlink>
        <a:srgbClr val="00386C"/>
      </a:hlink>
      <a:folHlink>
        <a:srgbClr val="E5A46E"/>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fault Theme" id="{961810D3-08CE-4926-9DCF-3700EF943F31}" vid="{5F83480B-539E-4A35-B46B-818FDD955D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35074</TotalTime>
  <Words>811</Words>
  <Application>Microsoft Office PowerPoint</Application>
  <PresentationFormat>Widescreen</PresentationFormat>
  <Paragraphs>240</Paragraphs>
  <Slides>23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Arial</vt:lpstr>
      <vt:lpstr>Calibri</vt:lpstr>
      <vt:lpstr>Söhne</vt:lpstr>
      <vt:lpstr>Times New Roman</vt:lpstr>
      <vt:lpstr>Wingdings</vt:lpstr>
      <vt:lpstr>Default Theme</vt:lpstr>
      <vt:lpstr>think-cell Slide</vt:lpstr>
      <vt:lpstr>DESIGN PATTERN</vt:lpstr>
      <vt:lpstr>PowerPoint Presentation</vt:lpstr>
      <vt:lpstr>INTRODUCTION</vt:lpstr>
      <vt:lpstr>Overview of Design Pattern</vt:lpstr>
      <vt:lpstr>Special Characteristics of Design Pattern </vt:lpstr>
      <vt:lpstr>What is Gang of Four (GOF)?</vt:lpstr>
      <vt:lpstr>Usage of Design Pattern</vt:lpstr>
      <vt:lpstr>Types of Design Pattern </vt:lpstr>
      <vt:lpstr>Types of Design Pattern(con) </vt:lpstr>
      <vt:lpstr>Types of Design Pattern(con)</vt:lpstr>
      <vt:lpstr>Types of Design Pattern(con) </vt:lpstr>
      <vt:lpstr>Benefits &amp; Drawbacks of Design Patterns</vt:lpstr>
      <vt:lpstr>Benefits &amp; Drawbacks of Design Patterns</vt:lpstr>
      <vt:lpstr>Singleton Design Pattern</vt:lpstr>
      <vt:lpstr>Singleton Design Pattern(con)</vt:lpstr>
      <vt:lpstr>Factory Design Pattern</vt:lpstr>
      <vt:lpstr>Factory Design Pattern(con)</vt:lpstr>
      <vt:lpstr>Facade Design Pattern</vt:lpstr>
      <vt:lpstr>Facade Design Pattern(con)</vt:lpstr>
      <vt:lpstr>Mediator Design Pattern</vt:lpstr>
      <vt:lpstr>Differences b/w Patterns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Pavitheran AR</dc:creator>
  <cp:lastModifiedBy>Kamesh S</cp:lastModifiedBy>
  <cp:revision>1027</cp:revision>
  <dcterms:created xsi:type="dcterms:W3CDTF">2023-03-20T11:59:32Z</dcterms:created>
  <dcterms:modified xsi:type="dcterms:W3CDTF">2024-02-02T04:26:30Z</dcterms:modified>
</cp:coreProperties>
</file>