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77" r:id="rId2"/>
    <p:sldId id="287" r:id="rId3"/>
    <p:sldId id="278" r:id="rId4"/>
    <p:sldId id="279" r:id="rId5"/>
    <p:sldId id="292" r:id="rId6"/>
    <p:sldId id="29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60A6F1-2E52-4E71-8D20-3B52061C0D7F}">
          <p14:sldIdLst>
            <p14:sldId id="277"/>
            <p14:sldId id="287"/>
            <p14:sldId id="278"/>
            <p14:sldId id="279"/>
            <p14:sldId id="292"/>
            <p14:sldId id="293"/>
          </p14:sldIdLst>
        </p14:section>
        <p14:section name="Untitled Section" id="{61D8E25D-C024-4074-8233-3784BD32DDD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D9FA-CD92-44C1-9257-83E6A60456C6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6E86-9165-43F5-9C6D-F235B9A8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1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hangepondonweb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s://plus.google.com/+ChangepondTechnologiesLtd" TargetMode="External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user/changepond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hyperlink" Target="https://www.linkedin.com/company/changepond" TargetMode="External"/><Relationship Id="rId4" Type="http://schemas.openxmlformats.org/officeDocument/2006/relationships/hyperlink" Target="https://www.facebook.com/pages/Changepond-Technologies-priavate-limited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30" y="477080"/>
            <a:ext cx="7131327" cy="5181600"/>
          </a:xfrm>
          <a:prstGeom prst="rect">
            <a:avLst/>
          </a:prstGeom>
        </p:spPr>
      </p:pic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05794" y="6448152"/>
            <a:ext cx="5648445" cy="22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24" y="0"/>
            <a:ext cx="5781229" cy="4327663"/>
          </a:xfrm>
          <a:prstGeom prst="rect">
            <a:avLst/>
          </a:prstGeom>
        </p:spPr>
      </p:pic>
      <p:sp>
        <p:nvSpPr>
          <p:cNvPr id="12" name="Retângulo 37">
            <a:extLst>
              <a:ext uri="{FF2B5EF4-FFF2-40B4-BE49-F238E27FC236}">
                <a16:creationId xmlns="" xmlns:a16="http://schemas.microsoft.com/office/drawing/2014/main" id="{16A31662-FB7B-4804-8C49-DCD9CFAAF8FE}"/>
              </a:ext>
            </a:extLst>
          </p:cNvPr>
          <p:cNvSpPr/>
          <p:nvPr/>
        </p:nvSpPr>
        <p:spPr>
          <a:xfrm>
            <a:off x="105510" y="6350633"/>
            <a:ext cx="453682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kern="0" dirty="0">
                <a:solidFill>
                  <a:prstClr val="white"/>
                </a:solidFill>
                <a:cs typeface="Calibri" panose="020F0502020204030204" pitchFamily="34" charset="0"/>
              </a:rPr>
              <a:t>Agile | Make Digital Real | Smart Automate</a:t>
            </a:r>
            <a:endParaRPr lang="en-US" sz="1600" kern="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2714B4E-8CA2-4BFB-BCAA-5AEA052862C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263" y="344555"/>
            <a:ext cx="2247352" cy="2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617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715619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</a:t>
            </a:r>
            <a:r>
              <a:rPr lang="en-US" sz="900" dirty="0" smtClean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2023 </a:t>
            </a:r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01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24334" y="2098592"/>
            <a:ext cx="4640239" cy="1325563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</a:t>
            </a:r>
            <a:r>
              <a:rPr lang="en-US" sz="900" dirty="0" smtClean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2023 </a:t>
            </a:r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62737"/>
            <a:ext cx="1924334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564573" y="1762737"/>
            <a:ext cx="5627427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4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715065" y="6625886"/>
            <a:ext cx="9324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8"/>
          <a:stretch/>
        </p:blipFill>
        <p:spPr>
          <a:xfrm>
            <a:off x="327432" y="6533217"/>
            <a:ext cx="2293926" cy="17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" y="2446421"/>
            <a:ext cx="3690030" cy="28394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email">
            <a:clrChange>
              <a:clrFrom>
                <a:srgbClr val="E1EEF4"/>
              </a:clrFrom>
              <a:clrTo>
                <a:srgbClr val="E1EE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1033" y="617622"/>
            <a:ext cx="2799347" cy="21540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727" y="561474"/>
            <a:ext cx="3320715" cy="255526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11186160" y="2853795"/>
            <a:ext cx="1005840" cy="1005840"/>
            <a:chOff x="10437085" y="2994163"/>
            <a:chExt cx="1005840" cy="1005840"/>
          </a:xfrm>
        </p:grpSpPr>
        <p:sp>
          <p:nvSpPr>
            <p:cNvPr id="21" name="Oval 20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66960" y="2853795"/>
            <a:ext cx="1005840" cy="1005840"/>
            <a:chOff x="10437085" y="2994163"/>
            <a:chExt cx="1005840" cy="1005840"/>
          </a:xfrm>
        </p:grpSpPr>
        <p:sp>
          <p:nvSpPr>
            <p:cNvPr id="24" name="Oval 23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43486" y="2853795"/>
            <a:ext cx="1005840" cy="1005840"/>
            <a:chOff x="10437085" y="2994163"/>
            <a:chExt cx="1005840" cy="1005840"/>
          </a:xfrm>
        </p:grpSpPr>
        <p:sp>
          <p:nvSpPr>
            <p:cNvPr id="27" name="Oval 26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14626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="" xmlns:a16="http://schemas.microsoft.com/office/drawing/2014/main" id="{02699B51-FA02-4FDF-AE74-A1E10D8E54F8}"/>
              </a:ext>
            </a:extLst>
          </p:cNvPr>
          <p:cNvSpPr/>
          <p:nvPr/>
        </p:nvSpPr>
        <p:spPr>
          <a:xfrm>
            <a:off x="0" y="-19050"/>
            <a:ext cx="6896100" cy="687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extrusionOk="0">
                <a:moveTo>
                  <a:pt x="19674" y="13863"/>
                </a:moveTo>
                <a:cubicBezTo>
                  <a:pt x="18894" y="13386"/>
                  <a:pt x="17938" y="13367"/>
                  <a:pt x="17095" y="13671"/>
                </a:cubicBezTo>
                <a:cubicBezTo>
                  <a:pt x="16251" y="13974"/>
                  <a:pt x="15509" y="14575"/>
                  <a:pt x="14872" y="15276"/>
                </a:cubicBezTo>
                <a:cubicBezTo>
                  <a:pt x="14503" y="15683"/>
                  <a:pt x="14156" y="16133"/>
                  <a:pt x="13706" y="16415"/>
                </a:cubicBezTo>
                <a:cubicBezTo>
                  <a:pt x="13094" y="16798"/>
                  <a:pt x="12319" y="16821"/>
                  <a:pt x="11691" y="16473"/>
                </a:cubicBezTo>
                <a:cubicBezTo>
                  <a:pt x="11064" y="16125"/>
                  <a:pt x="10600" y="15416"/>
                  <a:pt x="10485" y="14631"/>
                </a:cubicBezTo>
                <a:cubicBezTo>
                  <a:pt x="10374" y="13866"/>
                  <a:pt x="10578" y="13092"/>
                  <a:pt x="10637" y="12320"/>
                </a:cubicBezTo>
                <a:cubicBezTo>
                  <a:pt x="10818" y="9919"/>
                  <a:pt x="9595" y="7669"/>
                  <a:pt x="8173" y="5887"/>
                </a:cubicBezTo>
                <a:cubicBezTo>
                  <a:pt x="5976" y="3132"/>
                  <a:pt x="3144" y="990"/>
                  <a:pt x="0" y="0"/>
                </a:cubicBezTo>
                <a:lnTo>
                  <a:pt x="0" y="21600"/>
                </a:lnTo>
                <a:lnTo>
                  <a:pt x="20743" y="21600"/>
                </a:lnTo>
                <a:cubicBezTo>
                  <a:pt x="20952" y="21249"/>
                  <a:pt x="21129" y="20876"/>
                  <a:pt x="21262" y="20473"/>
                </a:cubicBezTo>
                <a:cubicBezTo>
                  <a:pt x="21541" y="19624"/>
                  <a:pt x="21600" y="18697"/>
                  <a:pt x="21537" y="17793"/>
                </a:cubicBezTo>
                <a:cubicBezTo>
                  <a:pt x="21430" y="16243"/>
                  <a:pt x="20874" y="14598"/>
                  <a:pt x="19674" y="13863"/>
                </a:cubicBezTo>
                <a:close/>
              </a:path>
            </a:pathLst>
          </a:custGeom>
          <a:gradFill flip="none" rotWithShape="1">
            <a:gsLst>
              <a:gs pos="0">
                <a:srgbClr val="34068F">
                  <a:shade val="30000"/>
                  <a:satMod val="115000"/>
                </a:srgbClr>
              </a:gs>
              <a:gs pos="50000">
                <a:srgbClr val="34068F">
                  <a:shade val="67500"/>
                  <a:satMod val="115000"/>
                </a:srgbClr>
              </a:gs>
              <a:gs pos="100000">
                <a:srgbClr val="34068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miter lim="400000"/>
          </a:ln>
          <a:effectLst/>
        </p:spPr>
        <p:txBody>
          <a:bodyPr lIns="38100" tIns="38100" rIns="38100" bIns="38100" anchor="ctr"/>
          <a:lstStyle/>
          <a:p>
            <a:pPr>
              <a:defRPr/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" b="44001"/>
          <a:stretch>
            <a:fillRect/>
          </a:stretch>
        </p:blipFill>
        <p:spPr>
          <a:xfrm>
            <a:off x="274422" y="3367893"/>
            <a:ext cx="2647386" cy="204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422" y="6468675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</a:rPr>
              <a:t>Copyright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© </a:t>
            </a:r>
            <a:r>
              <a:rPr lang="en-US" sz="1200" dirty="0" smtClean="0">
                <a:solidFill>
                  <a:prstClr val="white"/>
                </a:solidFill>
                <a:cs typeface="Arial" panose="020B0604020202020204" pitchFamily="34" charset="0"/>
              </a:rPr>
              <a:t>2023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Changepond. All rights reserved.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35" name="Picture 4" descr="C:\Users\sanjeevkumar.s\Desktop\images\2\Asset 5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73314" y="221264"/>
            <a:ext cx="9856786" cy="4261616"/>
          </a:xfrm>
          <a:prstGeom prst="rect">
            <a:avLst/>
          </a:prstGeom>
          <a:noFill/>
        </p:spPr>
      </p:pic>
      <p:pic>
        <p:nvPicPr>
          <p:cNvPr id="6" name="Picture 10" descr="C:\Users\sanjeevkumar.s\Desktop\Extra work ML\ML\3\Predictive analytics\facebook-logo-button.png">
            <a:hlinkClick r:id="rId4" tooltip="Facebook-Changepond"/>
          </p:cNvPr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183" y="3737228"/>
            <a:ext cx="365760" cy="365760"/>
          </a:xfrm>
          <a:prstGeom prst="rect">
            <a:avLst/>
          </a:prstGeom>
          <a:noFill/>
        </p:spPr>
      </p:pic>
      <p:pic>
        <p:nvPicPr>
          <p:cNvPr id="7" name="Picture 12" descr="C:\Users\sanjeevkumar.s\Desktop\Extra work ML\ML\3\Predictive analytics\youtube-symbol.png">
            <a:hlinkClick r:id="rId6" tooltip="Youtube-Changepond"/>
          </p:cNvPr>
          <p:cNvPicPr>
            <a:picLocks noChangeAspect="1" noChangeArrowheads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728" y="3737228"/>
            <a:ext cx="365760" cy="365760"/>
          </a:xfrm>
          <a:prstGeom prst="rect">
            <a:avLst/>
          </a:prstGeom>
          <a:noFill/>
        </p:spPr>
      </p:pic>
      <p:pic>
        <p:nvPicPr>
          <p:cNvPr id="8" name="Picture 13" descr="C:\Users\sanjeevkumar.s\Desktop\Extra work ML\ML\3\Predictive analytics\twitter-logo-button.png">
            <a:hlinkClick r:id="rId8" tooltip="Twitter-Changepond"/>
          </p:cNvPr>
          <p:cNvPicPr>
            <a:picLocks noChangeAspect="1" noChangeArrowheads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5273" y="3737228"/>
            <a:ext cx="365760" cy="365760"/>
          </a:xfrm>
          <a:prstGeom prst="rect">
            <a:avLst/>
          </a:prstGeom>
          <a:noFill/>
        </p:spPr>
      </p:pic>
      <p:pic>
        <p:nvPicPr>
          <p:cNvPr id="9" name="Picture 14" descr="C:\Users\sanjeevkumar.s\Desktop\Extra work ML\ML\3\Predictive analytics\linkedin-button.png">
            <a:hlinkClick r:id="rId10" tooltip="Linkedin-Changepond"/>
          </p:cNvPr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1818" y="3737228"/>
            <a:ext cx="365760" cy="365760"/>
          </a:xfrm>
          <a:prstGeom prst="rect">
            <a:avLst/>
          </a:prstGeom>
          <a:noFill/>
        </p:spPr>
      </p:pic>
      <p:pic>
        <p:nvPicPr>
          <p:cNvPr id="10" name="Picture 3" descr="C:\Users\sanjeevkumar.s\Desktop\Extra work ML\ML\3\Predictive analytics\google-plus-social-logotyp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364" y="3737228"/>
            <a:ext cx="365760" cy="365760"/>
          </a:xfrm>
          <a:prstGeom prst="rect">
            <a:avLst/>
          </a:prstGeom>
          <a:noFill/>
        </p:spPr>
      </p:pic>
      <p:pic>
        <p:nvPicPr>
          <p:cNvPr id="11" name="Picture 2" descr="C:\Users\sanjeevkumar.s\Desktop\Sd\sd2\ep.png"/>
          <p:cNvPicPr>
            <a:picLocks noChangeAspect="1" noChangeArrowheads="1"/>
          </p:cNvPicPr>
          <p:nvPr/>
        </p:nvPicPr>
        <p:blipFill>
          <a:blip r:embed="rId14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4857" y="5929720"/>
            <a:ext cx="457200" cy="421640"/>
          </a:xfrm>
          <a:prstGeom prst="rect">
            <a:avLst/>
          </a:prstGeom>
          <a:noFill/>
        </p:spPr>
      </p:pic>
      <p:pic>
        <p:nvPicPr>
          <p:cNvPr id="13" name="Picture 3" descr="C:\Users\sanjeevkumar.s\Desktop\Sd\sd2\financial-icon.png"/>
          <p:cNvPicPr>
            <a:picLocks noChangeAspect="1" noChangeArrowheads="1"/>
          </p:cNvPicPr>
          <p:nvPr/>
        </p:nvPicPr>
        <p:blipFill>
          <a:blip r:embed="rId15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881" y="5911940"/>
            <a:ext cx="457200" cy="457200"/>
          </a:xfrm>
          <a:prstGeom prst="rect">
            <a:avLst/>
          </a:prstGeom>
          <a:noFill/>
        </p:spPr>
      </p:pic>
      <p:pic>
        <p:nvPicPr>
          <p:cNvPr id="14" name="Picture 4" descr="C:\Users\sanjeevkumar.s\Desktop\Sd\sd2\health-care.png"/>
          <p:cNvPicPr>
            <a:picLocks noChangeAspect="1" noChangeArrowheads="1"/>
          </p:cNvPicPr>
          <p:nvPr/>
        </p:nvPicPr>
        <p:blipFill>
          <a:blip r:embed="rId16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0905" y="5911940"/>
            <a:ext cx="457200" cy="457200"/>
          </a:xfrm>
          <a:prstGeom prst="rect">
            <a:avLst/>
          </a:prstGeom>
          <a:noFill/>
        </p:spPr>
      </p:pic>
      <p:pic>
        <p:nvPicPr>
          <p:cNvPr id="15" name="Picture 5" descr="C:\Users\sanjeevkumar.s\Desktop\Sd\sd2\manufUtil.png"/>
          <p:cNvPicPr>
            <a:picLocks noChangeAspect="1" noChangeArrowheads="1"/>
          </p:cNvPicPr>
          <p:nvPr/>
        </p:nvPicPr>
        <p:blipFill>
          <a:blip r:embed="rId17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3929" y="5911940"/>
            <a:ext cx="457200" cy="457200"/>
          </a:xfrm>
          <a:prstGeom prst="rect">
            <a:avLst/>
          </a:prstGeom>
          <a:noFill/>
        </p:spPr>
      </p:pic>
      <p:pic>
        <p:nvPicPr>
          <p:cNvPr id="16" name="Picture 2" descr="Image result for scm icon"/>
          <p:cNvPicPr>
            <a:picLocks noChangeAspect="1" noChangeArrowheads="1"/>
          </p:cNvPicPr>
          <p:nvPr/>
        </p:nvPicPr>
        <p:blipFill>
          <a:blip r:embed="rId18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lum bright="-21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6954" y="5911940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234226" y="6449996"/>
            <a:ext cx="47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</a:rPr>
              <a:t>Experience Trust &amp; Lasting Solutions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1811" y="2422359"/>
            <a:ext cx="3478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i="1" dirty="0" smtClean="0">
                <a:solidFill>
                  <a:srgbClr val="002060"/>
                </a:solidFill>
              </a:rPr>
              <a:t>Thank You</a:t>
            </a:r>
            <a:endParaRPr lang="en-IN" sz="6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047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742" r:id="rId3"/>
    <p:sldLayoutId id="2147483741" r:id="rId4"/>
    <p:sldLayoutId id="2147483665" r:id="rId5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75" y="4051494"/>
            <a:ext cx="5214425" cy="2103121"/>
          </a:xfrm>
        </p:spPr>
        <p:txBody>
          <a:bodyPr/>
          <a:lstStyle/>
          <a:p>
            <a:pPr algn="ctr"/>
            <a:r>
              <a:rPr lang="en-US" dirty="0"/>
              <a:t> ChatGPT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>Google </a:t>
            </a:r>
            <a:r>
              <a:rPr lang="en-US" dirty="0"/>
              <a:t>Search Engine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6084" y="6421902"/>
            <a:ext cx="3957406" cy="281353"/>
          </a:xfrm>
        </p:spPr>
        <p:txBody>
          <a:bodyPr/>
          <a:lstStyle/>
          <a:p>
            <a:r>
              <a:rPr lang="en-IN" dirty="0" smtClean="0"/>
              <a:t>June-13-2024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4229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9433" y="1512277"/>
            <a:ext cx="117981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Introduction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Interaction </a:t>
            </a:r>
            <a:r>
              <a:rPr lang="en-IN" sz="2000" dirty="0" smtClean="0"/>
              <a:t>Style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Information </a:t>
            </a:r>
            <a:r>
              <a:rPr lang="en-IN" sz="2000" dirty="0" smtClean="0"/>
              <a:t>Source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Updates and </a:t>
            </a:r>
            <a:r>
              <a:rPr lang="en-IN" sz="2000" dirty="0" smtClean="0"/>
              <a:t>Knowledge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 smtClean="0"/>
              <a:t>Personalization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/>
              <a:t>Content </a:t>
            </a:r>
            <a:r>
              <a:rPr lang="en-IN" sz="2000" dirty="0" smtClean="0"/>
              <a:t>Delivery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 smtClean="0"/>
              <a:t>Summary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0592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9433" y="4015816"/>
            <a:ext cx="11429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Both of these tools are incredibly powerful and serve unique purposes in the </a:t>
            </a:r>
            <a:r>
              <a:rPr lang="en-US" sz="2000" dirty="0" smtClean="0"/>
              <a:t>information </a:t>
            </a:r>
            <a:r>
              <a:rPr lang="en-US" sz="2000" dirty="0"/>
              <a:t>retrieval and interaction. 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ChatGPT</a:t>
            </a:r>
            <a:r>
              <a:rPr lang="en-US" sz="2000" dirty="0" smtClean="0"/>
              <a:t> </a:t>
            </a:r>
            <a:r>
              <a:rPr lang="en-US" sz="2000" dirty="0"/>
              <a:t>developed by OpenAI, is an AI conversational agent designed to simulate human-like conversations, providing detailed and context-aware responses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Search Engine</a:t>
            </a:r>
            <a:r>
              <a:rPr lang="en-US" sz="2000" dirty="0"/>
              <a:t> is a comprehensive tool designed to </a:t>
            </a:r>
            <a:r>
              <a:rPr lang="en-US" sz="2000" dirty="0" smtClean="0"/>
              <a:t>retrieve </a:t>
            </a:r>
            <a:r>
              <a:rPr lang="en-US" sz="2000" dirty="0"/>
              <a:t>information from the web, giving users access to relevant web pages.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018" y="976787"/>
            <a:ext cx="6752494" cy="28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5984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Interaction Style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48526" y="833452"/>
            <a:ext cx="117043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ChatGPT: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Direct answers and explanations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Conversational manner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can ask follow-up </a:t>
            </a:r>
            <a:r>
              <a:rPr lang="en-US" sz="2000" dirty="0" smtClean="0"/>
              <a:t>questions</a:t>
            </a:r>
          </a:p>
          <a:p>
            <a:endParaRPr lang="en-US" sz="2000" dirty="0" smtClean="0"/>
          </a:p>
          <a:p>
            <a:r>
              <a:rPr lang="en-US" sz="2000" b="1" dirty="0" smtClean="0"/>
              <a:t>Google Search Engine: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List of search results (links to web pages)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Users click on links for detailed information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8525" y="3478699"/>
            <a:ext cx="11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Information Source</a:t>
            </a:r>
            <a:endParaRPr lang="en-IN" sz="40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525" y="4186585"/>
            <a:ext cx="11479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ChatGPT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Generates responses based on a vast dataset of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real-time access to the </a:t>
            </a:r>
            <a:r>
              <a:rPr lang="en-US" sz="2000" dirty="0" smtClean="0"/>
              <a:t>internet</a:t>
            </a:r>
          </a:p>
          <a:p>
            <a:endParaRPr lang="en-US" sz="2000" dirty="0"/>
          </a:p>
          <a:p>
            <a:r>
              <a:rPr lang="en-US" sz="2000" b="1" dirty="0"/>
              <a:t>Google Search Engine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Retrieves information from the internet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Indexes billions of web pages</a:t>
            </a:r>
          </a:p>
        </p:txBody>
      </p:sp>
    </p:spTree>
    <p:extLst>
      <p:ext uri="{BB962C8B-B14F-4D97-AF65-F5344CB8AC3E}">
        <p14:creationId xmlns:p14="http://schemas.microsoft.com/office/powerpoint/2010/main" val="37158845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Updates and Knowledge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432" y="821635"/>
            <a:ext cx="118825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ChatGPT: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Knowledge is static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Based on data up to a certain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 real-time information access</a:t>
            </a:r>
          </a:p>
          <a:p>
            <a:endParaRPr lang="en-US" dirty="0" smtClean="0"/>
          </a:p>
          <a:p>
            <a:r>
              <a:rPr lang="en-US" sz="2000" b="1" dirty="0"/>
              <a:t>Google Search Engine: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Continuously updates its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Provides the latest information available on the </a:t>
            </a:r>
            <a:r>
              <a:rPr lang="en-US" sz="2000" dirty="0" smtClean="0"/>
              <a:t>internet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432" y="3396349"/>
            <a:ext cx="11882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Personalization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422" y="4104235"/>
            <a:ext cx="117465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ChatGPT: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Provides personalized responses based on conversation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not track or store personal data across </a:t>
            </a:r>
            <a:r>
              <a:rPr lang="en-US" sz="2000" dirty="0" smtClean="0"/>
              <a:t>sessions</a:t>
            </a:r>
          </a:p>
          <a:p>
            <a:endParaRPr lang="en-US" sz="2000" dirty="0"/>
          </a:p>
          <a:p>
            <a:r>
              <a:rPr lang="en-US" sz="2000" b="1" dirty="0"/>
              <a:t>Google Search Engine: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Provides personalized search results based on search history, location,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Tracks personal data if the user is logged in</a:t>
            </a:r>
          </a:p>
        </p:txBody>
      </p:sp>
    </p:spTree>
    <p:extLst>
      <p:ext uri="{BB962C8B-B14F-4D97-AF65-F5344CB8AC3E}">
        <p14:creationId xmlns:p14="http://schemas.microsoft.com/office/powerpoint/2010/main" val="22678881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Delivery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002" y="821635"/>
            <a:ext cx="115073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ChatGPT: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Delivers content as text responses within the conversation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Quality and depth of responses vary by query </a:t>
            </a:r>
            <a:r>
              <a:rPr lang="en-US" sz="2000" dirty="0" smtClean="0"/>
              <a:t>complexity</a:t>
            </a:r>
          </a:p>
          <a:p>
            <a:endParaRPr lang="en-US" sz="2000" dirty="0"/>
          </a:p>
          <a:p>
            <a:r>
              <a:rPr lang="en-US" sz="2000" b="1" dirty="0"/>
              <a:t>Google Search Engine: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Delivers content as a list of links to web pages, images, videos,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Users navigate to links for detailed </a:t>
            </a:r>
            <a:r>
              <a:rPr lang="en-US" sz="2000" dirty="0" smtClean="0"/>
              <a:t>content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002" y="3318062"/>
            <a:ext cx="1150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002060"/>
                </a:solidFill>
              </a:rPr>
              <a:t>Summary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7002" y="4275606"/>
            <a:ext cx="11507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ChatGPT: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Best for conversational interactions and context-aware </a:t>
            </a:r>
            <a:r>
              <a:rPr lang="en-US" sz="2000" dirty="0" smtClean="0"/>
              <a:t>responses</a:t>
            </a:r>
          </a:p>
          <a:p>
            <a:endParaRPr lang="en-US" sz="2000" dirty="0" smtClean="0"/>
          </a:p>
          <a:p>
            <a:r>
              <a:rPr lang="en-US" sz="2000" b="1" dirty="0" smtClean="0"/>
              <a:t>Google </a:t>
            </a:r>
            <a:r>
              <a:rPr lang="en-US" sz="2000" b="1" dirty="0"/>
              <a:t>Search Engine: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Excels at quickly finding and providing access to a wide range of up-to-date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41497127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22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Changepond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BEB8"/>
      </a:accent1>
      <a:accent2>
        <a:srgbClr val="DC2543"/>
      </a:accent2>
      <a:accent3>
        <a:srgbClr val="284651"/>
      </a:accent3>
      <a:accent4>
        <a:srgbClr val="EFB730"/>
      </a:accent4>
      <a:accent5>
        <a:srgbClr val="4472C4"/>
      </a:accent5>
      <a:accent6>
        <a:srgbClr val="87C488"/>
      </a:accent6>
      <a:hlink>
        <a:srgbClr val="00386C"/>
      </a:hlink>
      <a:folHlink>
        <a:srgbClr val="E5A46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2C0DD746-69AB-44FE-A623-E5481FCD5FAF}" vid="{06C4BFF9-4046-44A4-BCC8-D84B3DB2D2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5860</TotalTime>
  <Words>308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Default Theme</vt:lpstr>
      <vt:lpstr>think-cell Slide</vt:lpstr>
      <vt:lpstr> ChatGPT  VS  Google Search Engine</vt:lpstr>
      <vt:lpstr>Agenda</vt:lpstr>
      <vt:lpstr>Introduction </vt:lpstr>
      <vt:lpstr>Interaction Style</vt:lpstr>
      <vt:lpstr>Updates and Knowledge</vt:lpstr>
      <vt:lpstr>Content Delivery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Pradeep E</cp:lastModifiedBy>
  <cp:revision>177</cp:revision>
  <dcterms:created xsi:type="dcterms:W3CDTF">2023-01-03T09:22:10Z</dcterms:created>
  <dcterms:modified xsi:type="dcterms:W3CDTF">2024-06-13T12:59:48Z</dcterms:modified>
</cp:coreProperties>
</file>