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57" r:id="rId4"/>
    <p:sldId id="258" r:id="rId5"/>
    <p:sldId id="270" r:id="rId6"/>
    <p:sldId id="272" r:id="rId7"/>
    <p:sldId id="284" r:id="rId8"/>
    <p:sldId id="285" r:id="rId9"/>
    <p:sldId id="273" r:id="rId10"/>
    <p:sldId id="274" r:id="rId11"/>
    <p:sldId id="275" r:id="rId12"/>
    <p:sldId id="276" r:id="rId13"/>
    <p:sldId id="277" r:id="rId14"/>
    <p:sldId id="279" r:id="rId15"/>
    <p:sldId id="280" r:id="rId16"/>
    <p:sldId id="281" r:id="rId17"/>
    <p:sldId id="282" r:id="rId18"/>
    <p:sldId id="283" r:id="rId19"/>
    <p:sldId id="259" r:id="rId20"/>
    <p:sldId id="264" r:id="rId21"/>
    <p:sldId id="265" r:id="rId22"/>
    <p:sldId id="266" r:id="rId23"/>
    <p:sldId id="269" r:id="rId24"/>
    <p:sldId id="267" r:id="rId25"/>
    <p:sldId id="268"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430A34-BB6F-44E3-B29D-81AACE3B955A}">
          <p14:sldIdLst>
            <p14:sldId id="260"/>
            <p14:sldId id="263"/>
            <p14:sldId id="257"/>
            <p14:sldId id="258"/>
            <p14:sldId id="270"/>
            <p14:sldId id="272"/>
            <p14:sldId id="284"/>
            <p14:sldId id="285"/>
            <p14:sldId id="273"/>
            <p14:sldId id="274"/>
            <p14:sldId id="275"/>
            <p14:sldId id="276"/>
            <p14:sldId id="277"/>
            <p14:sldId id="279"/>
            <p14:sldId id="280"/>
            <p14:sldId id="281"/>
            <p14:sldId id="282"/>
            <p14:sldId id="283"/>
            <p14:sldId id="259"/>
            <p14:sldId id="264"/>
            <p14:sldId id="265"/>
            <p14:sldId id="266"/>
            <p14:sldId id="269"/>
            <p14:sldId id="267"/>
            <p14:sldId id="268"/>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s://twitter.com/changepondonweb" TargetMode="Externa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s://plus.google.com/+ChangepondTechnologiesLtd" TargetMode="External"/><Relationship Id="rId17"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hyperlink" Target="https://www.youtube.com/user/changepond" TargetMode="Externa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3.png"/><Relationship Id="rId10" Type="http://schemas.openxmlformats.org/officeDocument/2006/relationships/hyperlink" Target="https://www.linkedin.com/company/changepond" TargetMode="External"/><Relationship Id="rId4" Type="http://schemas.openxmlformats.org/officeDocument/2006/relationships/hyperlink" Target="https://www.facebook.com/pages/Changepond-Technologies-priavate-limited" TargetMode="External"/><Relationship Id="rId9" Type="http://schemas.openxmlformats.org/officeDocument/2006/relationships/image" Target="../media/image9.png"/><Relationship Id="rId1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F775F6-F82F-40A4-9A80-F0F013DE997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89592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F775F6-F82F-40A4-9A80-F0F013DE997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286714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F775F6-F82F-40A4-9A80-F0F013DE997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3852866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_Title Slide 1 with line">
    <p:bg>
      <p:bgPr>
        <a:solidFill>
          <a:srgbClr val="E6E7E7">
            <a:alpha val="90000"/>
          </a:srgbClr>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5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0" y="0"/>
            <a:ext cx="12192000" cy="6427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330" y="477080"/>
            <a:ext cx="7131327" cy="5181600"/>
          </a:xfrm>
          <a:prstGeom prst="rect">
            <a:avLst/>
          </a:prstGeom>
        </p:spPr>
      </p:pic>
      <p:sp>
        <p:nvSpPr>
          <p:cNvPr id="17" name="Freeform 1725"/>
          <p:cNvSpPr>
            <a:spLocks/>
          </p:cNvSpPr>
          <p:nvPr/>
        </p:nvSpPr>
        <p:spPr bwMode="auto">
          <a:xfrm flipH="1">
            <a:off x="0" y="4287914"/>
            <a:ext cx="12189441" cy="2570087"/>
          </a:xfrm>
          <a:custGeom>
            <a:avLst/>
            <a:gdLst>
              <a:gd name="T0" fmla="*/ 14252 w 14296"/>
              <a:gd name="T1" fmla="*/ 2771 h 5728"/>
              <a:gd name="T2" fmla="*/ 14044 w 14296"/>
              <a:gd name="T3" fmla="*/ 3007 h 5728"/>
              <a:gd name="T4" fmla="*/ 13797 w 14296"/>
              <a:gd name="T5" fmla="*/ 3201 h 5728"/>
              <a:gd name="T6" fmla="*/ 13509 w 14296"/>
              <a:gd name="T7" fmla="*/ 3355 h 5728"/>
              <a:gd name="T8" fmla="*/ 13182 w 14296"/>
              <a:gd name="T9" fmla="*/ 3466 h 5728"/>
              <a:gd name="T10" fmla="*/ 12813 w 14296"/>
              <a:gd name="T11" fmla="*/ 3534 h 5728"/>
              <a:gd name="T12" fmla="*/ 12403 w 14296"/>
              <a:gd name="T13" fmla="*/ 3556 h 5728"/>
              <a:gd name="T14" fmla="*/ 11952 w 14296"/>
              <a:gd name="T15" fmla="*/ 3530 h 5728"/>
              <a:gd name="T16" fmla="*/ 11460 w 14296"/>
              <a:gd name="T17" fmla="*/ 3458 h 5728"/>
              <a:gd name="T18" fmla="*/ 10924 w 14296"/>
              <a:gd name="T19" fmla="*/ 3335 h 5728"/>
              <a:gd name="T20" fmla="*/ 10348 w 14296"/>
              <a:gd name="T21" fmla="*/ 3164 h 5728"/>
              <a:gd name="T22" fmla="*/ 9729 w 14296"/>
              <a:gd name="T23" fmla="*/ 2941 h 5728"/>
              <a:gd name="T24" fmla="*/ 9068 w 14296"/>
              <a:gd name="T25" fmla="*/ 2664 h 5728"/>
              <a:gd name="T26" fmla="*/ 8364 w 14296"/>
              <a:gd name="T27" fmla="*/ 2333 h 5728"/>
              <a:gd name="T28" fmla="*/ 7618 w 14296"/>
              <a:gd name="T29" fmla="*/ 1947 h 5728"/>
              <a:gd name="T30" fmla="*/ 6828 w 14296"/>
              <a:gd name="T31" fmla="*/ 1505 h 5728"/>
              <a:gd name="T32" fmla="*/ 6206 w 14296"/>
              <a:gd name="T33" fmla="*/ 1135 h 5728"/>
              <a:gd name="T34" fmla="*/ 5579 w 14296"/>
              <a:gd name="T35" fmla="*/ 779 h 5728"/>
              <a:gd name="T36" fmla="*/ 4803 w 14296"/>
              <a:gd name="T37" fmla="*/ 421 h 5728"/>
              <a:gd name="T38" fmla="*/ 4095 w 14296"/>
              <a:gd name="T39" fmla="*/ 180 h 5728"/>
              <a:gd name="T40" fmla="*/ 3450 w 14296"/>
              <a:gd name="T41" fmla="*/ 45 h 5728"/>
              <a:gd name="T42" fmla="*/ 2867 w 14296"/>
              <a:gd name="T43" fmla="*/ 0 h 5728"/>
              <a:gd name="T44" fmla="*/ 2345 w 14296"/>
              <a:gd name="T45" fmla="*/ 32 h 5728"/>
              <a:gd name="T46" fmla="*/ 1880 w 14296"/>
              <a:gd name="T47" fmla="*/ 129 h 5728"/>
              <a:gd name="T48" fmla="*/ 1473 w 14296"/>
              <a:gd name="T49" fmla="*/ 274 h 5728"/>
              <a:gd name="T50" fmla="*/ 1120 w 14296"/>
              <a:gd name="T51" fmla="*/ 457 h 5728"/>
              <a:gd name="T52" fmla="*/ 819 w 14296"/>
              <a:gd name="T53" fmla="*/ 661 h 5728"/>
              <a:gd name="T54" fmla="*/ 569 w 14296"/>
              <a:gd name="T55" fmla="*/ 874 h 5728"/>
              <a:gd name="T56" fmla="*/ 243 w 14296"/>
              <a:gd name="T57" fmla="*/ 1229 h 5728"/>
              <a:gd name="T58" fmla="*/ 11 w 14296"/>
              <a:gd name="T59" fmla="*/ 1573 h 5728"/>
              <a:gd name="T60" fmla="*/ 0 w 14296"/>
              <a:gd name="T61" fmla="*/ 5728 h 5728"/>
              <a:gd name="T62" fmla="*/ 14296 w 14296"/>
              <a:gd name="T63" fmla="*/ 2706 h 5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6" h="5728">
                <a:moveTo>
                  <a:pt x="14296" y="2706"/>
                </a:moveTo>
                <a:lnTo>
                  <a:pt x="14252" y="2771"/>
                </a:lnTo>
                <a:lnTo>
                  <a:pt x="14152" y="2893"/>
                </a:lnTo>
                <a:lnTo>
                  <a:pt x="14044" y="3007"/>
                </a:lnTo>
                <a:lnTo>
                  <a:pt x="13925" y="3109"/>
                </a:lnTo>
                <a:lnTo>
                  <a:pt x="13797" y="3201"/>
                </a:lnTo>
                <a:lnTo>
                  <a:pt x="13659" y="3283"/>
                </a:lnTo>
                <a:lnTo>
                  <a:pt x="13509" y="3355"/>
                </a:lnTo>
                <a:lnTo>
                  <a:pt x="13350" y="3416"/>
                </a:lnTo>
                <a:lnTo>
                  <a:pt x="13182" y="3466"/>
                </a:lnTo>
                <a:lnTo>
                  <a:pt x="13002" y="3505"/>
                </a:lnTo>
                <a:lnTo>
                  <a:pt x="12813" y="3534"/>
                </a:lnTo>
                <a:lnTo>
                  <a:pt x="12613" y="3550"/>
                </a:lnTo>
                <a:lnTo>
                  <a:pt x="12403" y="3556"/>
                </a:lnTo>
                <a:lnTo>
                  <a:pt x="12183" y="3548"/>
                </a:lnTo>
                <a:lnTo>
                  <a:pt x="11952" y="3530"/>
                </a:lnTo>
                <a:lnTo>
                  <a:pt x="11710" y="3499"/>
                </a:lnTo>
                <a:lnTo>
                  <a:pt x="11460" y="3458"/>
                </a:lnTo>
                <a:lnTo>
                  <a:pt x="11198" y="3403"/>
                </a:lnTo>
                <a:lnTo>
                  <a:pt x="10924" y="3335"/>
                </a:lnTo>
                <a:lnTo>
                  <a:pt x="10642" y="3256"/>
                </a:lnTo>
                <a:lnTo>
                  <a:pt x="10348" y="3164"/>
                </a:lnTo>
                <a:lnTo>
                  <a:pt x="10044" y="3059"/>
                </a:lnTo>
                <a:lnTo>
                  <a:pt x="9729" y="2941"/>
                </a:lnTo>
                <a:lnTo>
                  <a:pt x="9405" y="2808"/>
                </a:lnTo>
                <a:lnTo>
                  <a:pt x="9068" y="2664"/>
                </a:lnTo>
                <a:lnTo>
                  <a:pt x="8723" y="2506"/>
                </a:lnTo>
                <a:lnTo>
                  <a:pt x="8364" y="2333"/>
                </a:lnTo>
                <a:lnTo>
                  <a:pt x="7997" y="2147"/>
                </a:lnTo>
                <a:lnTo>
                  <a:pt x="7618" y="1947"/>
                </a:lnTo>
                <a:lnTo>
                  <a:pt x="7228" y="1734"/>
                </a:lnTo>
                <a:lnTo>
                  <a:pt x="6828" y="1505"/>
                </a:lnTo>
                <a:lnTo>
                  <a:pt x="6416" y="1263"/>
                </a:lnTo>
                <a:lnTo>
                  <a:pt x="6206" y="1135"/>
                </a:lnTo>
                <a:lnTo>
                  <a:pt x="5993" y="1007"/>
                </a:lnTo>
                <a:lnTo>
                  <a:pt x="5579" y="779"/>
                </a:lnTo>
                <a:lnTo>
                  <a:pt x="5183" y="585"/>
                </a:lnTo>
                <a:lnTo>
                  <a:pt x="4803" y="421"/>
                </a:lnTo>
                <a:lnTo>
                  <a:pt x="4440" y="287"/>
                </a:lnTo>
                <a:lnTo>
                  <a:pt x="4095" y="180"/>
                </a:lnTo>
                <a:lnTo>
                  <a:pt x="3764" y="101"/>
                </a:lnTo>
                <a:lnTo>
                  <a:pt x="3450" y="45"/>
                </a:lnTo>
                <a:lnTo>
                  <a:pt x="3150" y="12"/>
                </a:lnTo>
                <a:lnTo>
                  <a:pt x="2867" y="0"/>
                </a:lnTo>
                <a:lnTo>
                  <a:pt x="2599" y="8"/>
                </a:lnTo>
                <a:lnTo>
                  <a:pt x="2345" y="32"/>
                </a:lnTo>
                <a:lnTo>
                  <a:pt x="2106" y="74"/>
                </a:lnTo>
                <a:lnTo>
                  <a:pt x="1880" y="129"/>
                </a:lnTo>
                <a:lnTo>
                  <a:pt x="1670" y="196"/>
                </a:lnTo>
                <a:lnTo>
                  <a:pt x="1473" y="274"/>
                </a:lnTo>
                <a:lnTo>
                  <a:pt x="1290" y="362"/>
                </a:lnTo>
                <a:lnTo>
                  <a:pt x="1120" y="457"/>
                </a:lnTo>
                <a:lnTo>
                  <a:pt x="963" y="556"/>
                </a:lnTo>
                <a:lnTo>
                  <a:pt x="819" y="661"/>
                </a:lnTo>
                <a:lnTo>
                  <a:pt x="688" y="768"/>
                </a:lnTo>
                <a:lnTo>
                  <a:pt x="569" y="874"/>
                </a:lnTo>
                <a:lnTo>
                  <a:pt x="410" y="1033"/>
                </a:lnTo>
                <a:lnTo>
                  <a:pt x="243" y="1229"/>
                </a:lnTo>
                <a:lnTo>
                  <a:pt x="121" y="1397"/>
                </a:lnTo>
                <a:lnTo>
                  <a:pt x="11" y="1573"/>
                </a:lnTo>
                <a:lnTo>
                  <a:pt x="0" y="1599"/>
                </a:lnTo>
                <a:lnTo>
                  <a:pt x="0" y="5728"/>
                </a:lnTo>
                <a:lnTo>
                  <a:pt x="14296" y="5728"/>
                </a:lnTo>
                <a:lnTo>
                  <a:pt x="14296" y="2706"/>
                </a:lnTo>
                <a:close/>
              </a:path>
            </a:pathLst>
          </a:custGeom>
          <a:solidFill>
            <a:srgbClr val="002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Title 1"/>
          <p:cNvSpPr>
            <a:spLocks noGrp="1"/>
          </p:cNvSpPr>
          <p:nvPr>
            <p:ph type="ctrTitle" hasCustomPrompt="1"/>
          </p:nvPr>
        </p:nvSpPr>
        <p:spPr>
          <a:xfrm>
            <a:off x="6405794" y="4711064"/>
            <a:ext cx="5648446" cy="1640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defTabSz="914400" rtl="0" eaLnBrk="1" latinLnBrk="0" hangingPunct="1">
              <a:lnSpc>
                <a:spcPct val="100000"/>
              </a:lnSpc>
              <a:spcBef>
                <a:spcPts val="600"/>
              </a:spcBef>
              <a:buNone/>
              <a:defRPr lang="en-US" sz="4000" b="1" kern="1200" dirty="0">
                <a:solidFill>
                  <a:schemeClr val="bg1"/>
                </a:solidFill>
                <a:latin typeface="+mn-lt"/>
                <a:ea typeface="+mn-ea"/>
                <a:cs typeface="+mn-cs"/>
              </a:defRPr>
            </a:lvl1pPr>
          </a:lstStyle>
          <a:p>
            <a:pPr marL="0" lvl="0"/>
            <a:r>
              <a:rPr lang="en-US" dirty="0"/>
              <a:t>Click to insert title</a:t>
            </a:r>
          </a:p>
        </p:txBody>
      </p:sp>
      <p:sp>
        <p:nvSpPr>
          <p:cNvPr id="19" name="Subtitle 2"/>
          <p:cNvSpPr>
            <a:spLocks noGrp="1"/>
          </p:cNvSpPr>
          <p:nvPr>
            <p:ph type="subTitle" idx="1" hasCustomPrompt="1"/>
          </p:nvPr>
        </p:nvSpPr>
        <p:spPr>
          <a:xfrm>
            <a:off x="6405794" y="6448152"/>
            <a:ext cx="5648445" cy="221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9224" y="0"/>
            <a:ext cx="5781229" cy="4327663"/>
          </a:xfrm>
          <a:prstGeom prst="rect">
            <a:avLst/>
          </a:prstGeom>
        </p:spPr>
      </p:pic>
      <p:sp>
        <p:nvSpPr>
          <p:cNvPr id="12" name="Retângulo 37">
            <a:extLst>
              <a:ext uri="{FF2B5EF4-FFF2-40B4-BE49-F238E27FC236}">
                <a16:creationId xmlns="" xmlns:a16="http://schemas.microsoft.com/office/drawing/2014/main" id="{16A31662-FB7B-4804-8C49-DCD9CFAAF8FE}"/>
              </a:ext>
            </a:extLst>
          </p:cNvPr>
          <p:cNvSpPr/>
          <p:nvPr/>
        </p:nvSpPr>
        <p:spPr>
          <a:xfrm>
            <a:off x="105510" y="6350633"/>
            <a:ext cx="4536828" cy="313932"/>
          </a:xfrm>
          <a:prstGeom prst="rect">
            <a:avLst/>
          </a:prstGeom>
        </p:spPr>
        <p:txBody>
          <a:bodyPr wrap="square">
            <a:spAutoFit/>
          </a:bodyPr>
          <a:lstStyle/>
          <a:p>
            <a:pPr>
              <a:lnSpc>
                <a:spcPct val="90000"/>
              </a:lnSpc>
              <a:defRPr/>
            </a:pPr>
            <a:r>
              <a:rPr lang="en-US" sz="1600" b="1" kern="0" dirty="0">
                <a:solidFill>
                  <a:prstClr val="white"/>
                </a:solidFill>
                <a:cs typeface="Calibri" panose="020F0502020204030204" pitchFamily="34" charset="0"/>
              </a:rPr>
              <a:t>Agile | Make Digital Real | Smart Automate</a:t>
            </a:r>
            <a:endParaRPr lang="en-US" sz="1600" kern="0" dirty="0">
              <a:solidFill>
                <a:prstClr val="white"/>
              </a:solidFill>
              <a:cs typeface="Calibri" panose="020F0502020204030204" pitchFamily="34" charset="0"/>
            </a:endParaRPr>
          </a:p>
        </p:txBody>
      </p:sp>
      <p:pic>
        <p:nvPicPr>
          <p:cNvPr id="10" name="Picture 9">
            <a:extLst>
              <a:ext uri="{FF2B5EF4-FFF2-40B4-BE49-F238E27FC236}">
                <a16:creationId xmlns="" xmlns:a16="http://schemas.microsoft.com/office/drawing/2014/main" id="{B2714B4E-8CA2-4BFB-BCAA-5AEA052862CB}"/>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89263" y="344555"/>
            <a:ext cx="2247352" cy="225288"/>
          </a:xfrm>
          <a:prstGeom prst="rect">
            <a:avLst/>
          </a:prstGeom>
        </p:spPr>
      </p:pic>
    </p:spTree>
    <p:extLst>
      <p:ext uri="{BB962C8B-B14F-4D97-AF65-F5344CB8AC3E}">
        <p14:creationId xmlns:p14="http://schemas.microsoft.com/office/powerpoint/2010/main" val="3838246221"/>
      </p:ext>
    </p:extLst>
  </p:cSld>
  <p:clrMapOvr>
    <a:masterClrMapping/>
  </p:clrMapOvr>
  <p:transition/>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3" name="Shape">
            <a:extLst>
              <a:ext uri="{FF2B5EF4-FFF2-40B4-BE49-F238E27FC236}">
                <a16:creationId xmlns="" xmlns:a16="http://schemas.microsoft.com/office/drawing/2014/main" id="{02699B51-FA02-4FDF-AE74-A1E10D8E54F8}"/>
              </a:ext>
            </a:extLst>
          </p:cNvPr>
          <p:cNvSpPr/>
          <p:nvPr/>
        </p:nvSpPr>
        <p:spPr>
          <a:xfrm>
            <a:off x="0" y="-19050"/>
            <a:ext cx="6896100" cy="6877050"/>
          </a:xfrm>
          <a:custGeom>
            <a:avLst/>
            <a:gdLst/>
            <a:ahLst/>
            <a:cxnLst>
              <a:cxn ang="0">
                <a:pos x="wd2" y="hd2"/>
              </a:cxn>
              <a:cxn ang="5400000">
                <a:pos x="wd2" y="hd2"/>
              </a:cxn>
              <a:cxn ang="10800000">
                <a:pos x="wd2" y="hd2"/>
              </a:cxn>
              <a:cxn ang="16200000">
                <a:pos x="wd2" y="hd2"/>
              </a:cxn>
            </a:cxnLst>
            <a:rect l="0" t="0" r="r" b="b"/>
            <a:pathLst>
              <a:path w="21560" h="21600" extrusionOk="0">
                <a:moveTo>
                  <a:pt x="19674" y="13863"/>
                </a:moveTo>
                <a:cubicBezTo>
                  <a:pt x="18894" y="13386"/>
                  <a:pt x="17938" y="13367"/>
                  <a:pt x="17095" y="13671"/>
                </a:cubicBezTo>
                <a:cubicBezTo>
                  <a:pt x="16251" y="13974"/>
                  <a:pt x="15509" y="14575"/>
                  <a:pt x="14872" y="15276"/>
                </a:cubicBezTo>
                <a:cubicBezTo>
                  <a:pt x="14503" y="15683"/>
                  <a:pt x="14156" y="16133"/>
                  <a:pt x="13706" y="16415"/>
                </a:cubicBezTo>
                <a:cubicBezTo>
                  <a:pt x="13094" y="16798"/>
                  <a:pt x="12319" y="16821"/>
                  <a:pt x="11691" y="16473"/>
                </a:cubicBezTo>
                <a:cubicBezTo>
                  <a:pt x="11064" y="16125"/>
                  <a:pt x="10600" y="15416"/>
                  <a:pt x="10485" y="14631"/>
                </a:cubicBezTo>
                <a:cubicBezTo>
                  <a:pt x="10374" y="13866"/>
                  <a:pt x="10578" y="13092"/>
                  <a:pt x="10637" y="12320"/>
                </a:cubicBezTo>
                <a:cubicBezTo>
                  <a:pt x="10818" y="9919"/>
                  <a:pt x="9595" y="7669"/>
                  <a:pt x="8173" y="5887"/>
                </a:cubicBezTo>
                <a:cubicBezTo>
                  <a:pt x="5976" y="3132"/>
                  <a:pt x="3144" y="990"/>
                  <a:pt x="0" y="0"/>
                </a:cubicBezTo>
                <a:lnTo>
                  <a:pt x="0" y="21600"/>
                </a:lnTo>
                <a:lnTo>
                  <a:pt x="20743" y="21600"/>
                </a:lnTo>
                <a:cubicBezTo>
                  <a:pt x="20952" y="21249"/>
                  <a:pt x="21129" y="20876"/>
                  <a:pt x="21262" y="20473"/>
                </a:cubicBezTo>
                <a:cubicBezTo>
                  <a:pt x="21541" y="19624"/>
                  <a:pt x="21600" y="18697"/>
                  <a:pt x="21537" y="17793"/>
                </a:cubicBezTo>
                <a:cubicBezTo>
                  <a:pt x="21430" y="16243"/>
                  <a:pt x="20874" y="14598"/>
                  <a:pt x="19674" y="13863"/>
                </a:cubicBezTo>
                <a:close/>
              </a:path>
            </a:pathLst>
          </a:custGeom>
          <a:gradFill flip="none" rotWithShape="1">
            <a:gsLst>
              <a:gs pos="0">
                <a:srgbClr val="34068F">
                  <a:shade val="30000"/>
                  <a:satMod val="115000"/>
                </a:srgbClr>
              </a:gs>
              <a:gs pos="50000">
                <a:srgbClr val="34068F">
                  <a:shade val="67500"/>
                  <a:satMod val="115000"/>
                </a:srgbClr>
              </a:gs>
              <a:gs pos="100000">
                <a:srgbClr val="34068F">
                  <a:shade val="100000"/>
                  <a:satMod val="115000"/>
                </a:srgbClr>
              </a:gs>
            </a:gsLst>
            <a:lin ang="0" scaled="1"/>
            <a:tileRect/>
          </a:gradFill>
          <a:ln w="12700">
            <a:miter lim="400000"/>
          </a:ln>
          <a:effectLst/>
        </p:spPr>
        <p:txBody>
          <a:bodyPr lIns="38100" tIns="38100" rIns="38100" bIns="38100" anchor="ctr"/>
          <a:lstStyle/>
          <a:p>
            <a:pPr>
              <a:defRPr/>
            </a:pPr>
            <a:endParaRPr sz="3000" kern="0">
              <a:solidFill>
                <a:srgbClr val="FFFFFF"/>
              </a:solidFill>
              <a:effectLst>
                <a:outerShdw blurRad="38100" dist="12700" dir="5400000" rotWithShape="0">
                  <a:srgbClr val="000000">
                    <a:alpha val="50000"/>
                  </a:srgbClr>
                </a:outerShdw>
              </a:effectLst>
            </a:endParaRP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rcRect r="-29" b="44001"/>
          <a:stretch>
            <a:fillRect/>
          </a:stretch>
        </p:blipFill>
        <p:spPr>
          <a:xfrm>
            <a:off x="274422" y="3367893"/>
            <a:ext cx="2647386" cy="204424"/>
          </a:xfrm>
          <a:prstGeom prst="rect">
            <a:avLst/>
          </a:prstGeom>
        </p:spPr>
      </p:pic>
      <p:sp>
        <p:nvSpPr>
          <p:cNvPr id="34" name="TextBox 33"/>
          <p:cNvSpPr txBox="1"/>
          <p:nvPr/>
        </p:nvSpPr>
        <p:spPr>
          <a:xfrm>
            <a:off x="274422" y="6468675"/>
            <a:ext cx="3505200" cy="276999"/>
          </a:xfrm>
          <a:prstGeom prst="rect">
            <a:avLst/>
          </a:prstGeom>
          <a:noFill/>
        </p:spPr>
        <p:txBody>
          <a:bodyPr wrap="square" rtlCol="0">
            <a:spAutoFit/>
          </a:bodyPr>
          <a:lstStyle/>
          <a:p>
            <a:r>
              <a:rPr lang="en-US" sz="1200" dirty="0">
                <a:solidFill>
                  <a:prstClr val="white"/>
                </a:solidFill>
              </a:rPr>
              <a:t>Copyright </a:t>
            </a:r>
            <a:r>
              <a:rPr lang="en-US" sz="1200" dirty="0">
                <a:solidFill>
                  <a:prstClr val="white"/>
                </a:solidFill>
                <a:cs typeface="Arial" panose="020B0604020202020204" pitchFamily="34" charset="0"/>
              </a:rPr>
              <a:t>© </a:t>
            </a:r>
            <a:r>
              <a:rPr lang="en-US" sz="1200" dirty="0" smtClean="0">
                <a:solidFill>
                  <a:prstClr val="white"/>
                </a:solidFill>
                <a:cs typeface="Arial" panose="020B0604020202020204" pitchFamily="34" charset="0"/>
              </a:rPr>
              <a:t>2023 </a:t>
            </a:r>
            <a:r>
              <a:rPr lang="en-US" sz="1200" dirty="0">
                <a:solidFill>
                  <a:prstClr val="white"/>
                </a:solidFill>
                <a:cs typeface="Arial" panose="020B0604020202020204" pitchFamily="34" charset="0"/>
              </a:rPr>
              <a:t>Changepond. All rights reserved.</a:t>
            </a:r>
            <a:r>
              <a:rPr lang="en-US" sz="1200" dirty="0">
                <a:solidFill>
                  <a:prstClr val="white"/>
                </a:solidFill>
              </a:rPr>
              <a:t> </a:t>
            </a:r>
          </a:p>
        </p:txBody>
      </p:sp>
      <p:pic>
        <p:nvPicPr>
          <p:cNvPr id="35" name="Picture 4" descr="C:\Users\sanjeevkumar.s\Desktop\images\2\Asset 5.png"/>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2373314" y="221264"/>
            <a:ext cx="9856786" cy="4261616"/>
          </a:xfrm>
          <a:prstGeom prst="rect">
            <a:avLst/>
          </a:prstGeom>
          <a:noFill/>
        </p:spPr>
      </p:pic>
      <p:pic>
        <p:nvPicPr>
          <p:cNvPr id="6" name="Picture 10" descr="C:\Users\sanjeevkumar.s\Desktop\Extra work ML\ML\3\Predictive analytics\facebook-logo-button.png">
            <a:hlinkClick r:id="rId4" tooltip="Facebook-Changepond"/>
          </p:cNvPr>
          <p:cNvPicPr>
            <a:picLocks noChangeAspect="1" noChangeArrowheads="1"/>
          </p:cNvPicPr>
          <p:nvPr/>
        </p:nvPicPr>
        <p:blipFill>
          <a:blip r:embed="rId5" cstate="email">
            <a:lum bright="70000" contrast="-70000"/>
            <a:extLst>
              <a:ext uri="{28A0092B-C50C-407E-A947-70E740481C1C}">
                <a14:useLocalDpi xmlns:a14="http://schemas.microsoft.com/office/drawing/2010/main"/>
              </a:ext>
            </a:extLst>
          </a:blip>
          <a:srcRect/>
          <a:stretch>
            <a:fillRect/>
          </a:stretch>
        </p:blipFill>
        <p:spPr bwMode="auto">
          <a:xfrm>
            <a:off x="332183" y="3737228"/>
            <a:ext cx="365760" cy="365760"/>
          </a:xfrm>
          <a:prstGeom prst="rect">
            <a:avLst/>
          </a:prstGeom>
          <a:noFill/>
        </p:spPr>
      </p:pic>
      <p:pic>
        <p:nvPicPr>
          <p:cNvPr id="7" name="Picture 12" descr="C:\Users\sanjeevkumar.s\Desktop\Extra work ML\ML\3\Predictive analytics\youtube-symbol.png">
            <a:hlinkClick r:id="rId6" tooltip="Youtube-Changepond"/>
          </p:cNvPr>
          <p:cNvPicPr>
            <a:picLocks noChangeAspect="1" noChangeArrowheads="1"/>
          </p:cNvPicPr>
          <p:nvPr/>
        </p:nvPicPr>
        <p:blipFill>
          <a:blip r:embed="rId7" cstate="email">
            <a:lum bright="70000" contrast="-70000"/>
            <a:extLst>
              <a:ext uri="{28A0092B-C50C-407E-A947-70E740481C1C}">
                <a14:useLocalDpi xmlns:a14="http://schemas.microsoft.com/office/drawing/2010/main"/>
              </a:ext>
            </a:extLst>
          </a:blip>
          <a:srcRect/>
          <a:stretch>
            <a:fillRect/>
          </a:stretch>
        </p:blipFill>
        <p:spPr bwMode="auto">
          <a:xfrm>
            <a:off x="898728" y="3737228"/>
            <a:ext cx="365760" cy="365760"/>
          </a:xfrm>
          <a:prstGeom prst="rect">
            <a:avLst/>
          </a:prstGeom>
          <a:noFill/>
        </p:spPr>
      </p:pic>
      <p:pic>
        <p:nvPicPr>
          <p:cNvPr id="8" name="Picture 13" descr="C:\Users\sanjeevkumar.s\Desktop\Extra work ML\ML\3\Predictive analytics\twitter-logo-button.png">
            <a:hlinkClick r:id="rId8" tooltip="Twitter-Changepond"/>
          </p:cNvPr>
          <p:cNvPicPr>
            <a:picLocks noChangeAspect="1" noChangeArrowheads="1"/>
          </p:cNvPicPr>
          <p:nvPr/>
        </p:nvPicPr>
        <p:blipFill>
          <a:blip r:embed="rId9" cstate="email">
            <a:lum bright="70000" contrast="-70000"/>
            <a:extLst>
              <a:ext uri="{28A0092B-C50C-407E-A947-70E740481C1C}">
                <a14:useLocalDpi xmlns:a14="http://schemas.microsoft.com/office/drawing/2010/main"/>
              </a:ext>
            </a:extLst>
          </a:blip>
          <a:srcRect/>
          <a:stretch>
            <a:fillRect/>
          </a:stretch>
        </p:blipFill>
        <p:spPr bwMode="auto">
          <a:xfrm>
            <a:off x="1465273" y="3737228"/>
            <a:ext cx="365760" cy="365760"/>
          </a:xfrm>
          <a:prstGeom prst="rect">
            <a:avLst/>
          </a:prstGeom>
          <a:noFill/>
        </p:spPr>
      </p:pic>
      <p:pic>
        <p:nvPicPr>
          <p:cNvPr id="9" name="Picture 14" descr="C:\Users\sanjeevkumar.s\Desktop\Extra work ML\ML\3\Predictive analytics\linkedin-button.png">
            <a:hlinkClick r:id="rId10" tooltip="Linkedin-Changepond"/>
          </p:cNvPr>
          <p:cNvPicPr>
            <a:picLocks noChangeAspect="1" noChangeArrowheads="1"/>
          </p:cNvPicPr>
          <p:nvPr/>
        </p:nvPicPr>
        <p:blipFill>
          <a:blip r:embed="rId11" cstate="email">
            <a:lum bright="70000" contrast="-70000"/>
            <a:extLst>
              <a:ext uri="{28A0092B-C50C-407E-A947-70E740481C1C}">
                <a14:useLocalDpi xmlns:a14="http://schemas.microsoft.com/office/drawing/2010/main"/>
              </a:ext>
            </a:extLst>
          </a:blip>
          <a:srcRect/>
          <a:stretch>
            <a:fillRect/>
          </a:stretch>
        </p:blipFill>
        <p:spPr bwMode="auto">
          <a:xfrm>
            <a:off x="2031818" y="3737228"/>
            <a:ext cx="365760" cy="365760"/>
          </a:xfrm>
          <a:prstGeom prst="rect">
            <a:avLst/>
          </a:prstGeom>
          <a:noFill/>
        </p:spPr>
      </p:pic>
      <p:pic>
        <p:nvPicPr>
          <p:cNvPr id="10" name="Picture 3" descr="C:\Users\sanjeevkumar.s\Desktop\Extra work ML\ML\3\Predictive analytics\google-plus-social-logotype.png">
            <a:hlinkClick r:id="rId12"/>
          </p:cNvPr>
          <p:cNvPicPr>
            <a:picLocks noChangeAspect="1" noChangeArrowheads="1"/>
          </p:cNvPicPr>
          <p:nvPr/>
        </p:nvPicPr>
        <p:blipFill>
          <a:blip r:embed="rId13" cstate="email">
            <a:lum bright="70000" contrast="-70000"/>
            <a:extLst>
              <a:ext uri="{28A0092B-C50C-407E-A947-70E740481C1C}">
                <a14:useLocalDpi xmlns:a14="http://schemas.microsoft.com/office/drawing/2010/main"/>
              </a:ext>
            </a:extLst>
          </a:blip>
          <a:srcRect/>
          <a:stretch>
            <a:fillRect/>
          </a:stretch>
        </p:blipFill>
        <p:spPr bwMode="auto">
          <a:xfrm>
            <a:off x="2598364" y="3737228"/>
            <a:ext cx="365760" cy="365760"/>
          </a:xfrm>
          <a:prstGeom prst="rect">
            <a:avLst/>
          </a:prstGeom>
          <a:noFill/>
        </p:spPr>
      </p:pic>
      <p:pic>
        <p:nvPicPr>
          <p:cNvPr id="11" name="Picture 2" descr="C:\Users\sanjeevkumar.s\Desktop\Sd\sd2\ep.png"/>
          <p:cNvPicPr>
            <a:picLocks noChangeAspect="1" noChangeArrowheads="1"/>
          </p:cNvPicPr>
          <p:nvPr/>
        </p:nvPicPr>
        <p:blipFill>
          <a:blip r:embed="rId14" cstate="email">
            <a:lum bright="40000" contrast="-40000"/>
            <a:extLst>
              <a:ext uri="{28A0092B-C50C-407E-A947-70E740481C1C}">
                <a14:useLocalDpi xmlns:a14="http://schemas.microsoft.com/office/drawing/2010/main"/>
              </a:ext>
            </a:extLst>
          </a:blip>
          <a:srcRect/>
          <a:stretch>
            <a:fillRect/>
          </a:stretch>
        </p:blipFill>
        <p:spPr bwMode="auto">
          <a:xfrm>
            <a:off x="7684857" y="5929720"/>
            <a:ext cx="457200" cy="421640"/>
          </a:xfrm>
          <a:prstGeom prst="rect">
            <a:avLst/>
          </a:prstGeom>
          <a:noFill/>
        </p:spPr>
      </p:pic>
      <p:pic>
        <p:nvPicPr>
          <p:cNvPr id="13" name="Picture 3" descr="C:\Users\sanjeevkumar.s\Desktop\Sd\sd2\financial-icon.png"/>
          <p:cNvPicPr>
            <a:picLocks noChangeAspect="1" noChangeArrowheads="1"/>
          </p:cNvPicPr>
          <p:nvPr/>
        </p:nvPicPr>
        <p:blipFill>
          <a:blip r:embed="rId15" cstate="email">
            <a:lum bright="40000" contrast="-40000"/>
            <a:extLst>
              <a:ext uri="{28A0092B-C50C-407E-A947-70E740481C1C}">
                <a14:useLocalDpi xmlns:a14="http://schemas.microsoft.com/office/drawing/2010/main"/>
              </a:ext>
            </a:extLst>
          </a:blip>
          <a:srcRect/>
          <a:stretch>
            <a:fillRect/>
          </a:stretch>
        </p:blipFill>
        <p:spPr bwMode="auto">
          <a:xfrm>
            <a:off x="8547881" y="5911940"/>
            <a:ext cx="457200" cy="457200"/>
          </a:xfrm>
          <a:prstGeom prst="rect">
            <a:avLst/>
          </a:prstGeom>
          <a:noFill/>
        </p:spPr>
      </p:pic>
      <p:pic>
        <p:nvPicPr>
          <p:cNvPr id="14" name="Picture 4" descr="C:\Users\sanjeevkumar.s\Desktop\Sd\sd2\health-care.png"/>
          <p:cNvPicPr>
            <a:picLocks noChangeAspect="1" noChangeArrowheads="1"/>
          </p:cNvPicPr>
          <p:nvPr/>
        </p:nvPicPr>
        <p:blipFill>
          <a:blip r:embed="rId16" cstate="email">
            <a:lum bright="40000" contrast="-40000"/>
            <a:extLst>
              <a:ext uri="{28A0092B-C50C-407E-A947-70E740481C1C}">
                <a14:useLocalDpi xmlns:a14="http://schemas.microsoft.com/office/drawing/2010/main"/>
              </a:ext>
            </a:extLst>
          </a:blip>
          <a:srcRect/>
          <a:stretch>
            <a:fillRect/>
          </a:stretch>
        </p:blipFill>
        <p:spPr bwMode="auto">
          <a:xfrm>
            <a:off x="9410905" y="5911940"/>
            <a:ext cx="457200" cy="457200"/>
          </a:xfrm>
          <a:prstGeom prst="rect">
            <a:avLst/>
          </a:prstGeom>
          <a:noFill/>
        </p:spPr>
      </p:pic>
      <p:pic>
        <p:nvPicPr>
          <p:cNvPr id="15" name="Picture 5" descr="C:\Users\sanjeevkumar.s\Desktop\Sd\sd2\manufUtil.png"/>
          <p:cNvPicPr>
            <a:picLocks noChangeAspect="1" noChangeArrowheads="1"/>
          </p:cNvPicPr>
          <p:nvPr/>
        </p:nvPicPr>
        <p:blipFill>
          <a:blip r:embed="rId17" cstate="email">
            <a:lum bright="40000" contrast="-40000"/>
            <a:extLst>
              <a:ext uri="{28A0092B-C50C-407E-A947-70E740481C1C}">
                <a14:useLocalDpi xmlns:a14="http://schemas.microsoft.com/office/drawing/2010/main"/>
              </a:ext>
            </a:extLst>
          </a:blip>
          <a:srcRect/>
          <a:stretch>
            <a:fillRect/>
          </a:stretch>
        </p:blipFill>
        <p:spPr bwMode="auto">
          <a:xfrm>
            <a:off x="10273929" y="5911940"/>
            <a:ext cx="457200" cy="457200"/>
          </a:xfrm>
          <a:prstGeom prst="rect">
            <a:avLst/>
          </a:prstGeom>
          <a:noFill/>
        </p:spPr>
      </p:pic>
      <p:pic>
        <p:nvPicPr>
          <p:cNvPr id="16" name="Picture 2" descr="Image result for scm icon"/>
          <p:cNvPicPr>
            <a:picLocks noChangeAspect="1" noChangeArrowheads="1"/>
          </p:cNvPicPr>
          <p:nvPr/>
        </p:nvPicPr>
        <p:blipFill>
          <a:blip r:embed="rId18" cstate="email">
            <a:clrChange>
              <a:clrFrom>
                <a:srgbClr val="000000">
                  <a:alpha val="0"/>
                </a:srgbClr>
              </a:clrFrom>
              <a:clrTo>
                <a:srgbClr val="000000">
                  <a:alpha val="0"/>
                </a:srgbClr>
              </a:clrTo>
            </a:clrChange>
            <a:duotone>
              <a:schemeClr val="accent3">
                <a:shade val="45000"/>
                <a:satMod val="135000"/>
              </a:schemeClr>
              <a:prstClr val="white"/>
            </a:duotone>
            <a:lum bright="-21000" contrast="-40000"/>
            <a:extLst>
              <a:ext uri="{28A0092B-C50C-407E-A947-70E740481C1C}">
                <a14:useLocalDpi xmlns:a14="http://schemas.microsoft.com/office/drawing/2010/main"/>
              </a:ext>
            </a:extLst>
          </a:blip>
          <a:srcRect/>
          <a:stretch>
            <a:fillRect/>
          </a:stretch>
        </p:blipFill>
        <p:spPr bwMode="auto">
          <a:xfrm>
            <a:off x="11136954" y="5911940"/>
            <a:ext cx="457200" cy="457200"/>
          </a:xfrm>
          <a:prstGeom prst="rect">
            <a:avLst/>
          </a:prstGeom>
          <a:noFill/>
        </p:spPr>
      </p:pic>
      <p:sp>
        <p:nvSpPr>
          <p:cNvPr id="17" name="TextBox 16"/>
          <p:cNvSpPr txBox="1"/>
          <p:nvPr/>
        </p:nvSpPr>
        <p:spPr>
          <a:xfrm>
            <a:off x="7234226" y="6449996"/>
            <a:ext cx="4780344" cy="338554"/>
          </a:xfrm>
          <a:prstGeom prst="rect">
            <a:avLst/>
          </a:prstGeom>
          <a:noFill/>
        </p:spPr>
        <p:txBody>
          <a:bodyPr wrap="square" rtlCol="0">
            <a:spAutoFit/>
          </a:bodyPr>
          <a:lstStyle/>
          <a:p>
            <a:pPr algn="ctr"/>
            <a:r>
              <a:rPr lang="en-US" sz="1600" b="1" i="1" dirty="0">
                <a:solidFill>
                  <a:srgbClr val="002060"/>
                </a:solidFill>
              </a:rPr>
              <a:t>Experience Trust &amp; Lasting Solutions</a:t>
            </a:r>
          </a:p>
        </p:txBody>
      </p:sp>
      <p:sp>
        <p:nvSpPr>
          <p:cNvPr id="18" name="TextBox 17"/>
          <p:cNvSpPr txBox="1"/>
          <p:nvPr/>
        </p:nvSpPr>
        <p:spPr>
          <a:xfrm>
            <a:off x="5261811" y="2422359"/>
            <a:ext cx="3478325" cy="1015663"/>
          </a:xfrm>
          <a:prstGeom prst="rect">
            <a:avLst/>
          </a:prstGeom>
          <a:noFill/>
        </p:spPr>
        <p:txBody>
          <a:bodyPr wrap="none" rtlCol="0">
            <a:spAutoFit/>
          </a:bodyPr>
          <a:lstStyle/>
          <a:p>
            <a:r>
              <a:rPr lang="en-IN" sz="6000" b="1" i="1" dirty="0" smtClean="0">
                <a:solidFill>
                  <a:srgbClr val="002060"/>
                </a:solidFill>
              </a:rPr>
              <a:t>Thank You</a:t>
            </a:r>
            <a:endParaRPr lang="en-IN" sz="6000" b="1" i="1" dirty="0">
              <a:solidFill>
                <a:srgbClr val="002060"/>
              </a:solidFill>
            </a:endParaRPr>
          </a:p>
        </p:txBody>
      </p:sp>
    </p:spTree>
    <p:extLst>
      <p:ext uri="{BB962C8B-B14F-4D97-AF65-F5344CB8AC3E}">
        <p14:creationId xmlns:p14="http://schemas.microsoft.com/office/powerpoint/2010/main" val="16436457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F775F6-F82F-40A4-9A80-F0F013DE997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57501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F775F6-F82F-40A4-9A80-F0F013DE997C}"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161897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F775F6-F82F-40A4-9A80-F0F013DE997C}"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328970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F775F6-F82F-40A4-9A80-F0F013DE997C}"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208663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F775F6-F82F-40A4-9A80-F0F013DE997C}"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138602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775F6-F82F-40A4-9A80-F0F013DE997C}"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39386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F775F6-F82F-40A4-9A80-F0F013DE997C}"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208051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F775F6-F82F-40A4-9A80-F0F013DE997C}"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76326-FB11-454C-BFB3-341675CFA17B}" type="slidenum">
              <a:rPr lang="en-IN" smtClean="0"/>
              <a:t>‹#›</a:t>
            </a:fld>
            <a:endParaRPr lang="en-IN"/>
          </a:p>
        </p:txBody>
      </p:sp>
    </p:spTree>
    <p:extLst>
      <p:ext uri="{BB962C8B-B14F-4D97-AF65-F5344CB8AC3E}">
        <p14:creationId xmlns:p14="http://schemas.microsoft.com/office/powerpoint/2010/main" val="71731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775F6-F82F-40A4-9A80-F0F013DE997C}" type="datetimeFigureOut">
              <a:rPr lang="en-IN" smtClean="0"/>
              <a:t>08-03-2024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76326-FB11-454C-BFB3-341675CFA17B}" type="slidenum">
              <a:rPr lang="en-IN" smtClean="0"/>
              <a:t>‹#›</a:t>
            </a:fld>
            <a:endParaRPr lang="en-IN"/>
          </a:p>
        </p:txBody>
      </p:sp>
    </p:spTree>
    <p:extLst>
      <p:ext uri="{BB962C8B-B14F-4D97-AF65-F5344CB8AC3E}">
        <p14:creationId xmlns:p14="http://schemas.microsoft.com/office/powerpoint/2010/main" val="5694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13561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73967"/>
            <a:ext cx="10515600" cy="1325563"/>
          </a:xfrm>
        </p:spPr>
        <p:txBody>
          <a:bodyPr>
            <a:normAutofit/>
          </a:bodyPr>
          <a:lstStyle/>
          <a:p>
            <a:r>
              <a:rPr lang="en-IN" sz="3600" b="1" dirty="0" smtClean="0">
                <a:effectLst>
                  <a:outerShdw blurRad="38100" dist="38100" dir="2700000" algn="tl">
                    <a:srgbClr val="000000">
                      <a:alpha val="43137"/>
                    </a:srgbClr>
                  </a:outerShdw>
                </a:effectLst>
              </a:rPr>
              <a:t>ADVICE</a:t>
            </a:r>
            <a:endParaRPr lang="en-IN"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12966" y="1351053"/>
            <a:ext cx="10515600" cy="4351338"/>
          </a:xfrm>
        </p:spPr>
        <p:txBody>
          <a:bodyPr/>
          <a:lstStyle/>
          <a:p>
            <a:r>
              <a:rPr lang="en-US" dirty="0"/>
              <a:t> The job which is meant to be done by an Aspect or it can be defined as the action taken by the Aspect at a particular point</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036" y="2307365"/>
            <a:ext cx="7297920" cy="3748516"/>
          </a:xfrm>
          <a:prstGeom prst="rect">
            <a:avLst/>
          </a:prstGeom>
        </p:spPr>
      </p:pic>
    </p:spTree>
    <p:extLst>
      <p:ext uri="{BB962C8B-B14F-4D97-AF65-F5344CB8AC3E}">
        <p14:creationId xmlns:p14="http://schemas.microsoft.com/office/powerpoint/2010/main" val="303332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5846" y="0"/>
            <a:ext cx="2976154" cy="523149"/>
          </a:xfrm>
        </p:spPr>
        <p:txBody>
          <a:bodyPr>
            <a:normAutofit fontScale="90000"/>
          </a:bodyPr>
          <a:lstStyle/>
          <a:p>
            <a:endParaRPr lang="en-IN" dirty="0"/>
          </a:p>
        </p:txBody>
      </p:sp>
      <p:sp>
        <p:nvSpPr>
          <p:cNvPr id="3" name="Content Placeholder 2"/>
          <p:cNvSpPr>
            <a:spLocks noGrp="1"/>
          </p:cNvSpPr>
          <p:nvPr>
            <p:ph idx="1"/>
          </p:nvPr>
        </p:nvSpPr>
        <p:spPr>
          <a:xfrm>
            <a:off x="576943" y="715282"/>
            <a:ext cx="11271068" cy="6521541"/>
          </a:xfrm>
        </p:spPr>
        <p:txBody>
          <a:bodyPr>
            <a:normAutofit/>
          </a:bodyPr>
          <a:lstStyle/>
          <a:p>
            <a:pPr marL="514350" indent="-514350">
              <a:buFont typeface="+mj-lt"/>
              <a:buAutoNum type="arabicPeriod"/>
            </a:pPr>
            <a:r>
              <a:rPr lang="en-US" b="1" dirty="0"/>
              <a:t>Before:</a:t>
            </a:r>
            <a:r>
              <a:rPr lang="en-US" dirty="0"/>
              <a:t> Runs before the advised method is invoked. It is denoted by </a:t>
            </a:r>
            <a:r>
              <a:rPr lang="en-US" b="1" dirty="0"/>
              <a:t>@Before</a:t>
            </a:r>
            <a:r>
              <a:rPr lang="en-US" dirty="0"/>
              <a:t> annotation</a:t>
            </a:r>
            <a:r>
              <a:rPr lang="en-US" dirty="0" smtClean="0"/>
              <a:t>.</a:t>
            </a:r>
          </a:p>
          <a:p>
            <a:pPr marL="514350" indent="-514350">
              <a:buFont typeface="+mj-lt"/>
              <a:buAutoNum type="arabicPeriod"/>
            </a:pPr>
            <a:r>
              <a:rPr lang="en-US" b="1" dirty="0"/>
              <a:t>After:</a:t>
            </a:r>
            <a:r>
              <a:rPr lang="en-US" dirty="0"/>
              <a:t> Runs after the advised method completes regardless of the outcome, whether successful or not. It is denoted by </a:t>
            </a:r>
            <a:r>
              <a:rPr lang="en-US" b="1" dirty="0"/>
              <a:t>@After</a:t>
            </a:r>
            <a:r>
              <a:rPr lang="en-US" dirty="0"/>
              <a:t> annotation.</a:t>
            </a:r>
          </a:p>
          <a:p>
            <a:pPr marL="514350" indent="-514350">
              <a:buFont typeface="+mj-lt"/>
              <a:buAutoNum type="arabicPeriod"/>
            </a:pPr>
            <a:r>
              <a:rPr lang="en-US" b="1" dirty="0"/>
              <a:t>AfterReturning:</a:t>
            </a:r>
            <a:r>
              <a:rPr lang="en-US" dirty="0"/>
              <a:t> Runs after the advised method successfully completes </a:t>
            </a:r>
            <a:r>
              <a:rPr lang="en-US" dirty="0" smtClean="0"/>
              <a:t>i.e. </a:t>
            </a:r>
            <a:r>
              <a:rPr lang="en-US" dirty="0"/>
              <a:t>without any runtime exceptions. It is </a:t>
            </a:r>
            <a:r>
              <a:rPr lang="en-US" dirty="0" smtClean="0"/>
              <a:t>denoted by</a:t>
            </a:r>
            <a:r>
              <a:rPr lang="en-US" dirty="0"/>
              <a:t> </a:t>
            </a:r>
            <a:r>
              <a:rPr lang="en-US" b="1" dirty="0"/>
              <a:t>@AfterReturning</a:t>
            </a:r>
            <a:r>
              <a:rPr lang="en-US" dirty="0"/>
              <a:t> annotation</a:t>
            </a:r>
            <a:r>
              <a:rPr lang="en-US" dirty="0" smtClean="0"/>
              <a:t>.</a:t>
            </a:r>
          </a:p>
          <a:p>
            <a:pPr marL="514350" indent="-514350">
              <a:buFont typeface="+mj-lt"/>
              <a:buAutoNum type="arabicPeriod"/>
            </a:pPr>
            <a:r>
              <a:rPr lang="en-US" b="1" dirty="0"/>
              <a:t>Around:</a:t>
            </a:r>
            <a:r>
              <a:rPr lang="en-US" dirty="0"/>
              <a:t> This is the strongest advice among all the advice since it wraps around and runs before and after the advised method. This type of advice is used where we need frequent access to a method or database like- caching. It is denoted by </a:t>
            </a:r>
            <a:r>
              <a:rPr lang="en-US" b="1" dirty="0"/>
              <a:t>@Around</a:t>
            </a:r>
            <a:r>
              <a:rPr lang="en-US" dirty="0"/>
              <a:t> annotation.</a:t>
            </a:r>
          </a:p>
          <a:p>
            <a:pPr marL="514350" indent="-514350">
              <a:buFont typeface="+mj-lt"/>
              <a:buAutoNum type="arabicPeriod"/>
            </a:pPr>
            <a:r>
              <a:rPr lang="en-US" b="1" dirty="0"/>
              <a:t>AfterThrowing:</a:t>
            </a:r>
            <a:r>
              <a:rPr lang="en-US" dirty="0"/>
              <a:t> Runs after the advised method throws a Runtime Exception. It is denoted by </a:t>
            </a:r>
            <a:r>
              <a:rPr lang="en-US" b="1" dirty="0"/>
              <a:t>@AfterThrowing</a:t>
            </a:r>
            <a:r>
              <a:rPr lang="en-US" dirty="0"/>
              <a:t> annotation.</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IN" dirty="0"/>
          </a:p>
        </p:txBody>
      </p:sp>
    </p:spTree>
    <p:extLst>
      <p:ext uri="{BB962C8B-B14F-4D97-AF65-F5344CB8AC3E}">
        <p14:creationId xmlns:p14="http://schemas.microsoft.com/office/powerpoint/2010/main" val="2631993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928" y="702284"/>
            <a:ext cx="10054380" cy="5878532"/>
          </a:xfrm>
          <a:prstGeom prst="rect">
            <a:avLst/>
          </a:prstGeom>
        </p:spPr>
        <p:txBody>
          <a:bodyPr wrap="square">
            <a:spAutoFit/>
          </a:bodyPr>
          <a:lstStyle/>
          <a:p>
            <a:pPr marL="342900" indent="-342900">
              <a:buFont typeface="Arial" pitchFamily="34" charset="0"/>
              <a:buChar char="•"/>
            </a:pPr>
            <a:r>
              <a:rPr lang="en-GB" sz="2000" dirty="0" smtClean="0"/>
              <a:t>CODE EXAMPLE:</a:t>
            </a:r>
            <a:endParaRPr lang="en-IN" sz="2000" dirty="0" smtClean="0"/>
          </a:p>
          <a:p>
            <a:r>
              <a:rPr lang="en-IN" sz="2000" dirty="0" smtClean="0"/>
              <a:t>// </a:t>
            </a:r>
            <a:r>
              <a:rPr lang="en-IN" sz="2000" dirty="0"/>
              <a:t>Program to show types of Advices </a:t>
            </a:r>
          </a:p>
          <a:p>
            <a:endParaRPr lang="en-IN" sz="2000" dirty="0"/>
          </a:p>
          <a:p>
            <a:r>
              <a:rPr lang="en-IN" sz="2000" dirty="0"/>
              <a:t>@Aspect</a:t>
            </a:r>
          </a:p>
          <a:p>
            <a:r>
              <a:rPr lang="en-IN" sz="2000" dirty="0"/>
              <a:t>class Logging { </a:t>
            </a:r>
            <a:endParaRPr lang="en-IN" sz="2000" dirty="0" smtClean="0"/>
          </a:p>
          <a:p>
            <a:endParaRPr lang="en-IN" sz="2000" dirty="0"/>
          </a:p>
          <a:p>
            <a:r>
              <a:rPr lang="en-IN" sz="2000" dirty="0"/>
              <a:t>	@Before("execution(public </a:t>
            </a:r>
            <a:r>
              <a:rPr lang="en-IN" sz="2000" dirty="0" smtClean="0"/>
              <a:t>void com.aspect.ImplementAspect.aspectCall</a:t>
            </a:r>
            <a:r>
              <a:rPr lang="en-IN" sz="2000" dirty="0"/>
              <a:t>())") </a:t>
            </a:r>
          </a:p>
          <a:p>
            <a:r>
              <a:rPr lang="en-IN" sz="2000" dirty="0"/>
              <a:t>	public void loggingAdvice1() </a:t>
            </a:r>
          </a:p>
          <a:p>
            <a:r>
              <a:rPr lang="en-IN" sz="2000" dirty="0"/>
              <a:t>	{ </a:t>
            </a:r>
          </a:p>
          <a:p>
            <a:r>
              <a:rPr lang="en-IN" sz="2000" dirty="0"/>
              <a:t>		System.out.println("Before advice is executed"); </a:t>
            </a:r>
          </a:p>
          <a:p>
            <a:r>
              <a:rPr lang="en-IN" sz="2000" dirty="0"/>
              <a:t>	} </a:t>
            </a:r>
          </a:p>
          <a:p>
            <a:endParaRPr lang="en-IN" sz="2000" dirty="0"/>
          </a:p>
          <a:p>
            <a:r>
              <a:rPr lang="en-IN" sz="2000" dirty="0"/>
              <a:t>	@After("execution(public void com.aspect.ImplementAspect.aspectCall())") </a:t>
            </a:r>
          </a:p>
          <a:p>
            <a:r>
              <a:rPr lang="en-IN" sz="2000" dirty="0"/>
              <a:t>	public void loggingAdvice2() </a:t>
            </a:r>
          </a:p>
          <a:p>
            <a:r>
              <a:rPr lang="en-IN" sz="2000" dirty="0"/>
              <a:t>	{ </a:t>
            </a:r>
          </a:p>
          <a:p>
            <a:r>
              <a:rPr lang="en-IN" sz="2000" dirty="0"/>
              <a:t>		System.out.println("Running After Advice."); </a:t>
            </a:r>
          </a:p>
          <a:p>
            <a:r>
              <a:rPr lang="en-IN" sz="2000" dirty="0"/>
              <a:t>	} </a:t>
            </a:r>
          </a:p>
          <a:p>
            <a:endParaRPr lang="en-IN" dirty="0"/>
          </a:p>
          <a:p>
            <a:r>
              <a:rPr lang="en-IN" dirty="0"/>
              <a:t>	</a:t>
            </a:r>
          </a:p>
        </p:txBody>
      </p:sp>
    </p:spTree>
    <p:extLst>
      <p:ext uri="{BB962C8B-B14F-4D97-AF65-F5344CB8AC3E}">
        <p14:creationId xmlns:p14="http://schemas.microsoft.com/office/powerpoint/2010/main" val="21092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828" y="519254"/>
            <a:ext cx="11113477" cy="6432530"/>
          </a:xfrm>
          <a:prstGeom prst="rect">
            <a:avLst/>
          </a:prstGeom>
        </p:spPr>
        <p:txBody>
          <a:bodyPr wrap="square">
            <a:spAutoFit/>
          </a:bodyPr>
          <a:lstStyle/>
          <a:p>
            <a:r>
              <a:rPr lang="en-IN" sz="2000" dirty="0" smtClean="0"/>
              <a:t>	@</a:t>
            </a:r>
            <a:r>
              <a:rPr lang="en-IN" sz="2000" dirty="0"/>
              <a:t>Around("execution(public void com.aspect.ImplementAspect.myMethod())") </a:t>
            </a:r>
          </a:p>
          <a:p>
            <a:r>
              <a:rPr lang="en-IN" sz="2000" dirty="0"/>
              <a:t>	public void loggingAdvice3() </a:t>
            </a:r>
          </a:p>
          <a:p>
            <a:r>
              <a:rPr lang="en-IN" sz="2000" dirty="0"/>
              <a:t>	{ </a:t>
            </a:r>
          </a:p>
          <a:p>
            <a:r>
              <a:rPr lang="en-IN" sz="2000" dirty="0"/>
              <a:t>		System.out.println("Before and After invoking method myMethod"); </a:t>
            </a:r>
          </a:p>
          <a:p>
            <a:r>
              <a:rPr lang="en-IN" sz="2000" dirty="0"/>
              <a:t>	} </a:t>
            </a:r>
          </a:p>
          <a:p>
            <a:endParaRPr lang="en-IN" sz="2000" dirty="0"/>
          </a:p>
          <a:p>
            <a:r>
              <a:rPr lang="en-IN" sz="2000" dirty="0"/>
              <a:t>	@AfterThrowing("execution(" public void com.aspect.ImplementAspect.aspectCall()) </a:t>
            </a:r>
            <a:r>
              <a:rPr lang="en-IN" sz="2000" dirty="0" smtClean="0"/>
              <a:t>") </a:t>
            </a:r>
            <a:endParaRPr lang="en-IN" sz="2000" dirty="0"/>
          </a:p>
          <a:p>
            <a:r>
              <a:rPr lang="en-IN" sz="2000" dirty="0"/>
              <a:t>	</a:t>
            </a:r>
            <a:r>
              <a:rPr lang="en-IN" sz="2000" dirty="0" smtClean="0"/>
              <a:t>public void loggingAdvice4</a:t>
            </a:r>
            <a:r>
              <a:rPr lang="en-IN" sz="2000" dirty="0"/>
              <a:t>() </a:t>
            </a:r>
          </a:p>
          <a:p>
            <a:r>
              <a:rPr lang="en-IN" sz="2000" dirty="0"/>
              <a:t>	{ </a:t>
            </a:r>
          </a:p>
          <a:p>
            <a:r>
              <a:rPr lang="en-IN" sz="2000" dirty="0"/>
              <a:t>		System.out.println("Exception thrown in method"); </a:t>
            </a:r>
          </a:p>
          <a:p>
            <a:r>
              <a:rPr lang="en-IN" sz="2000" dirty="0"/>
              <a:t>	} </a:t>
            </a:r>
            <a:endParaRPr lang="en-IN" sz="2000" dirty="0" smtClean="0"/>
          </a:p>
          <a:p>
            <a:endParaRPr lang="en-GB" sz="2000" dirty="0"/>
          </a:p>
          <a:p>
            <a:r>
              <a:rPr lang="en-GB" sz="2000" dirty="0" smtClean="0"/>
              <a:t>	</a:t>
            </a:r>
            <a:r>
              <a:rPr lang="en-IN" sz="2000" dirty="0"/>
              <a:t>@AfterReturning("execution(public void com.aspect.ImplementAspect.myMethod())") </a:t>
            </a:r>
          </a:p>
          <a:p>
            <a:r>
              <a:rPr lang="en-IN" sz="2000" dirty="0"/>
              <a:t>	public void loggingAdvice5() </a:t>
            </a:r>
          </a:p>
          <a:p>
            <a:r>
              <a:rPr lang="en-IN" sz="2000" dirty="0"/>
              <a:t>	{ </a:t>
            </a:r>
          </a:p>
          <a:p>
            <a:r>
              <a:rPr lang="en-IN" sz="2000" dirty="0"/>
              <a:t>		System.out.println("AfterReturning advice is run"); </a:t>
            </a:r>
          </a:p>
          <a:p>
            <a:r>
              <a:rPr lang="en-IN" sz="2000" dirty="0"/>
              <a:t>	} </a:t>
            </a:r>
          </a:p>
          <a:p>
            <a:r>
              <a:rPr lang="en-IN" sz="2000" dirty="0"/>
              <a:t>} </a:t>
            </a:r>
          </a:p>
          <a:p>
            <a:endParaRPr lang="en-IN" sz="2000" dirty="0"/>
          </a:p>
          <a:p>
            <a:endParaRPr lang="en-IN" dirty="0"/>
          </a:p>
          <a:p>
            <a:r>
              <a:rPr lang="en-IN" dirty="0"/>
              <a:t>	</a:t>
            </a:r>
          </a:p>
        </p:txBody>
      </p:sp>
    </p:spTree>
    <p:extLst>
      <p:ext uri="{BB962C8B-B14F-4D97-AF65-F5344CB8AC3E}">
        <p14:creationId xmlns:p14="http://schemas.microsoft.com/office/powerpoint/2010/main" val="2182421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574131"/>
            <a:ext cx="10515600" cy="1325563"/>
          </a:xfrm>
        </p:spPr>
        <p:txBody>
          <a:bodyPr>
            <a:normAutofit/>
          </a:bodyPr>
          <a:lstStyle/>
          <a:p>
            <a:r>
              <a:rPr lang="en-IN" sz="3600" b="1" dirty="0" smtClean="0">
                <a:effectLst>
                  <a:outerShdw blurRad="38100" dist="38100" dir="2700000" algn="tl">
                    <a:srgbClr val="000000">
                      <a:alpha val="43137"/>
                    </a:srgbClr>
                  </a:outerShdw>
                </a:effectLst>
              </a:rPr>
              <a:t>JOIN POINTS</a:t>
            </a:r>
            <a:endParaRPr lang="en-IN"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9164" y="1899694"/>
            <a:ext cx="10515600" cy="4351338"/>
          </a:xfrm>
        </p:spPr>
        <p:txBody>
          <a:bodyPr/>
          <a:lstStyle/>
          <a:p>
            <a:r>
              <a:rPr lang="en-US" dirty="0"/>
              <a:t>An application has thousands of opportunities or points to apply Advice. These points are known as join points</a:t>
            </a:r>
            <a:r>
              <a:rPr lang="en-US" dirty="0" smtClean="0"/>
              <a:t>.</a:t>
            </a:r>
          </a:p>
          <a:p>
            <a:r>
              <a:rPr lang="en-US" dirty="0"/>
              <a:t>For example </a:t>
            </a:r>
            <a:r>
              <a:rPr lang="en-US" dirty="0" smtClean="0"/>
              <a:t>:</a:t>
            </a:r>
          </a:p>
          <a:p>
            <a:pPr marL="0" indent="0">
              <a:buNone/>
            </a:pPr>
            <a:r>
              <a:rPr lang="en-US" dirty="0"/>
              <a:t>	</a:t>
            </a:r>
            <a:r>
              <a:rPr lang="en-US" dirty="0" smtClean="0"/>
              <a:t> </a:t>
            </a:r>
            <a:r>
              <a:rPr lang="en-US" dirty="0"/>
              <a:t>Advice can be applied at every invocation of a method or exception be thrown or at various other points</a:t>
            </a:r>
            <a:r>
              <a:rPr lang="en-US" dirty="0" smtClean="0"/>
              <a:t>.</a:t>
            </a:r>
          </a:p>
          <a:p>
            <a:r>
              <a:rPr lang="en-US" dirty="0"/>
              <a:t>But Spring AOP currently supports only method execution join points (advising the execution of methods on Spring beans</a:t>
            </a:r>
            <a:r>
              <a:rPr lang="en-US" dirty="0" smtClean="0"/>
              <a:t>).</a:t>
            </a:r>
            <a:r>
              <a:rPr lang="en-US" dirty="0"/>
              <a:t>	</a:t>
            </a:r>
            <a:endParaRPr lang="en-US" dirty="0" smtClean="0"/>
          </a:p>
          <a:p>
            <a:pPr marL="0" indent="0">
              <a:buNone/>
            </a:pPr>
            <a:endParaRPr lang="en-IN" dirty="0"/>
          </a:p>
        </p:txBody>
      </p:sp>
    </p:spTree>
    <p:extLst>
      <p:ext uri="{BB962C8B-B14F-4D97-AF65-F5344CB8AC3E}">
        <p14:creationId xmlns:p14="http://schemas.microsoft.com/office/powerpoint/2010/main" val="2486465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984" y="824185"/>
            <a:ext cx="11183816" cy="5435937"/>
          </a:xfrm>
        </p:spPr>
        <p:txBody>
          <a:bodyPr>
            <a:normAutofit lnSpcReduction="10000"/>
          </a:bodyPr>
          <a:lstStyle/>
          <a:p>
            <a:r>
              <a:rPr lang="en-IN" dirty="0" smtClean="0"/>
              <a:t>Code Example:</a:t>
            </a:r>
          </a:p>
          <a:p>
            <a:pPr marL="0" indent="0">
              <a:buNone/>
            </a:pPr>
            <a:r>
              <a:rPr lang="en-US" dirty="0" smtClean="0"/>
              <a:t>	@</a:t>
            </a:r>
            <a:r>
              <a:rPr lang="en-US" dirty="0"/>
              <a:t>Aspect</a:t>
            </a:r>
          </a:p>
          <a:p>
            <a:pPr marL="0" indent="0">
              <a:buNone/>
            </a:pPr>
            <a:r>
              <a:rPr lang="en-US" dirty="0" smtClean="0"/>
              <a:t>	class </a:t>
            </a:r>
            <a:r>
              <a:rPr lang="en-US" dirty="0"/>
              <a:t>Logging { </a:t>
            </a:r>
          </a:p>
          <a:p>
            <a:pPr marL="0" indent="0">
              <a:buNone/>
            </a:pPr>
            <a:r>
              <a:rPr lang="en-US" dirty="0"/>
              <a:t>	</a:t>
            </a:r>
            <a:r>
              <a:rPr lang="en-US" dirty="0" smtClean="0"/>
              <a:t>	@</a:t>
            </a:r>
            <a:r>
              <a:rPr lang="en-US" dirty="0"/>
              <a:t>Before("execution(public </a:t>
            </a:r>
            <a:r>
              <a:rPr lang="en-US" dirty="0" smtClean="0"/>
              <a:t>void com.aspect.ImplementAspect.aspectCall</a:t>
            </a:r>
            <a:r>
              <a:rPr lang="en-US" dirty="0"/>
              <a:t>())") </a:t>
            </a:r>
          </a:p>
          <a:p>
            <a:pPr marL="0" indent="0">
              <a:buNone/>
            </a:pPr>
            <a:r>
              <a:rPr lang="en-US" dirty="0"/>
              <a:t>	</a:t>
            </a:r>
            <a:r>
              <a:rPr lang="en-US" dirty="0" smtClean="0"/>
              <a:t>	public </a:t>
            </a:r>
            <a:r>
              <a:rPr lang="en-US" dirty="0"/>
              <a:t>void loggingAdvice1(</a:t>
            </a:r>
            <a:r>
              <a:rPr lang="en-US" dirty="0" err="1"/>
              <a:t>JoinPoint</a:t>
            </a:r>
            <a:r>
              <a:rPr lang="en-US" dirty="0"/>
              <a:t> joinpoint) </a:t>
            </a:r>
          </a:p>
          <a:p>
            <a:pPr marL="0" indent="0">
              <a:buNone/>
            </a:pPr>
            <a:r>
              <a:rPr lang="en-US" dirty="0"/>
              <a:t>	</a:t>
            </a:r>
            <a:r>
              <a:rPr lang="en-US" dirty="0" smtClean="0"/>
              <a:t>	{ </a:t>
            </a:r>
            <a:endParaRPr lang="en-US" dirty="0"/>
          </a:p>
          <a:p>
            <a:pPr marL="0" indent="0">
              <a:buNone/>
            </a:pPr>
            <a:r>
              <a:rPr lang="en-US" dirty="0"/>
              <a:t>		</a:t>
            </a:r>
            <a:r>
              <a:rPr lang="en-US" dirty="0" smtClean="0"/>
              <a:t>	System.out.println</a:t>
            </a:r>
            <a:r>
              <a:rPr lang="en-US" dirty="0"/>
              <a:t>("Before advice is executed"); </a:t>
            </a:r>
          </a:p>
          <a:p>
            <a:pPr marL="0" indent="0">
              <a:buNone/>
            </a:pPr>
            <a:r>
              <a:rPr lang="en-US" dirty="0"/>
              <a:t>		</a:t>
            </a:r>
            <a:r>
              <a:rPr lang="en-US" dirty="0" smtClean="0"/>
              <a:t>	System.out.println(</a:t>
            </a:r>
            <a:r>
              <a:rPr lang="en-US" dirty="0" err="1" smtClean="0"/>
              <a:t>joinpoint.toString</a:t>
            </a:r>
            <a:r>
              <a:rPr lang="en-US" dirty="0"/>
              <a:t>()); </a:t>
            </a:r>
          </a:p>
          <a:p>
            <a:pPr marL="0" indent="0">
              <a:buNone/>
            </a:pPr>
            <a:r>
              <a:rPr lang="en-US" dirty="0"/>
              <a:t>	</a:t>
            </a:r>
            <a:r>
              <a:rPr lang="en-US" dirty="0" smtClean="0"/>
              <a:t>	} </a:t>
            </a:r>
            <a:endParaRPr lang="en-US" dirty="0"/>
          </a:p>
          <a:p>
            <a:pPr marL="0" indent="0">
              <a:buNone/>
            </a:pPr>
            <a:r>
              <a:rPr lang="en-US" dirty="0" smtClean="0"/>
              <a:t>	} </a:t>
            </a:r>
            <a:endParaRPr lang="en-US" dirty="0"/>
          </a:p>
          <a:p>
            <a:pPr marL="0" indent="0">
              <a:buNone/>
            </a:pPr>
            <a:endParaRPr lang="en-IN" dirty="0"/>
          </a:p>
        </p:txBody>
      </p:sp>
    </p:spTree>
    <p:extLst>
      <p:ext uri="{BB962C8B-B14F-4D97-AF65-F5344CB8AC3E}">
        <p14:creationId xmlns:p14="http://schemas.microsoft.com/office/powerpoint/2010/main" val="1075061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rPr>
              <a:t>POINT CUTS</a:t>
            </a:r>
            <a:endParaRPr lang="en-IN"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76400" y="1690688"/>
            <a:ext cx="10515600" cy="4351338"/>
          </a:xfrm>
        </p:spPr>
        <p:txBody>
          <a:bodyPr/>
          <a:lstStyle/>
          <a:p>
            <a:r>
              <a:rPr lang="en-US" dirty="0"/>
              <a:t>Since it is not feasible to apply advice at every point of the code, therefore, the selected join points where advice is finally applied are known as the Pointcut</a:t>
            </a:r>
            <a:r>
              <a:rPr lang="en-US" dirty="0" smtClean="0"/>
              <a:t>.</a:t>
            </a:r>
          </a:p>
          <a:p>
            <a:r>
              <a:rPr lang="en-US" dirty="0" smtClean="0"/>
              <a:t>It </a:t>
            </a:r>
            <a:r>
              <a:rPr lang="en-US" dirty="0"/>
              <a:t>helps in reduction of repeating code by writing once and use at multiple </a:t>
            </a:r>
            <a:r>
              <a:rPr lang="en-US" dirty="0" smtClean="0"/>
              <a:t>points.</a:t>
            </a:r>
          </a:p>
          <a:p>
            <a:r>
              <a:rPr lang="en-US" dirty="0"/>
              <a:t>Often you specify these </a:t>
            </a:r>
            <a:r>
              <a:rPr lang="en-US" dirty="0" smtClean="0"/>
              <a:t>point cuts </a:t>
            </a:r>
            <a:r>
              <a:rPr lang="en-US" dirty="0"/>
              <a:t>using explicit class and method names or through regular expressions that define a matching class and method name patterns.</a:t>
            </a:r>
            <a:endParaRPr lang="en-IN" dirty="0"/>
          </a:p>
        </p:txBody>
      </p:sp>
    </p:spTree>
    <p:extLst>
      <p:ext uri="{BB962C8B-B14F-4D97-AF65-F5344CB8AC3E}">
        <p14:creationId xmlns:p14="http://schemas.microsoft.com/office/powerpoint/2010/main" val="303640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355" y="431075"/>
            <a:ext cx="10345783" cy="6124754"/>
          </a:xfrm>
          <a:prstGeom prst="rect">
            <a:avLst/>
          </a:prstGeom>
        </p:spPr>
        <p:txBody>
          <a:bodyPr wrap="square">
            <a:spAutoFit/>
          </a:bodyPr>
          <a:lstStyle/>
          <a:p>
            <a:r>
              <a:rPr lang="en-IN" sz="2800" dirty="0" smtClean="0"/>
              <a:t>Code Example:</a:t>
            </a:r>
            <a:endParaRPr lang="en-IN" sz="2800" dirty="0"/>
          </a:p>
          <a:p>
            <a:r>
              <a:rPr lang="en-IN" sz="2800" dirty="0"/>
              <a:t>@Aspect</a:t>
            </a:r>
          </a:p>
          <a:p>
            <a:r>
              <a:rPr lang="en-IN" sz="2800" dirty="0"/>
              <a:t>class Logging { </a:t>
            </a:r>
          </a:p>
          <a:p>
            <a:r>
              <a:rPr lang="en-IN" sz="2800" dirty="0"/>
              <a:t>	@Pointcut("execution(public </a:t>
            </a:r>
            <a:r>
              <a:rPr lang="en-IN" sz="2800" dirty="0" smtClean="0"/>
              <a:t>voidcom.aspect.ImplementAspect.aspectCall</a:t>
            </a:r>
            <a:r>
              <a:rPr lang="en-IN" sz="2800" dirty="0"/>
              <a:t>())") </a:t>
            </a:r>
            <a:endParaRPr lang="en-IN" sz="2800" dirty="0" smtClean="0"/>
          </a:p>
          <a:p>
            <a:r>
              <a:rPr lang="en-IN" sz="2800" dirty="0"/>
              <a:t>	public void pointCut() </a:t>
            </a:r>
          </a:p>
          <a:p>
            <a:r>
              <a:rPr lang="en-IN" sz="2800" dirty="0"/>
              <a:t>	{ </a:t>
            </a:r>
          </a:p>
          <a:p>
            <a:r>
              <a:rPr lang="en-IN" sz="2800" dirty="0"/>
              <a:t>	} </a:t>
            </a:r>
          </a:p>
          <a:p>
            <a:r>
              <a:rPr lang="en-IN" sz="2800" dirty="0"/>
              <a:t>	@Before("pointcut()") </a:t>
            </a:r>
          </a:p>
          <a:p>
            <a:r>
              <a:rPr lang="en-IN" sz="2800" dirty="0"/>
              <a:t>	public void loggingAdvice1() </a:t>
            </a:r>
          </a:p>
          <a:p>
            <a:r>
              <a:rPr lang="en-IN" sz="2800" dirty="0"/>
              <a:t>	{ </a:t>
            </a:r>
          </a:p>
          <a:p>
            <a:r>
              <a:rPr lang="en-IN" sz="2800" dirty="0"/>
              <a:t>		System.out.println("Before advice is executed"); </a:t>
            </a:r>
          </a:p>
          <a:p>
            <a:r>
              <a:rPr lang="en-IN" sz="2800" dirty="0"/>
              <a:t>	} </a:t>
            </a:r>
          </a:p>
          <a:p>
            <a:r>
              <a:rPr lang="en-IN" sz="2800" dirty="0"/>
              <a:t>} </a:t>
            </a:r>
          </a:p>
        </p:txBody>
      </p:sp>
    </p:spTree>
    <p:extLst>
      <p:ext uri="{BB962C8B-B14F-4D97-AF65-F5344CB8AC3E}">
        <p14:creationId xmlns:p14="http://schemas.microsoft.com/office/powerpoint/2010/main" val="2723934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775" y="352697"/>
            <a:ext cx="9444447" cy="6924973"/>
          </a:xfrm>
          <a:prstGeom prst="rect">
            <a:avLst/>
          </a:prstGeom>
        </p:spPr>
        <p:txBody>
          <a:bodyPr wrap="square">
            <a:spAutoFit/>
          </a:bodyPr>
          <a:lstStyle/>
          <a:p>
            <a:pPr algn="just"/>
            <a:r>
              <a:rPr lang="en-US" sz="3600" b="1" dirty="0" smtClean="0">
                <a:effectLst>
                  <a:outerShdw blurRad="38100" dist="38100" dir="2700000" algn="tl">
                    <a:srgbClr val="000000">
                      <a:alpha val="43137"/>
                    </a:srgbClr>
                  </a:outerShdw>
                </a:effectLst>
                <a:latin typeface="+mj-lt"/>
              </a:rPr>
              <a:t>TARGET OBJECT</a:t>
            </a:r>
          </a:p>
          <a:p>
            <a:pPr algn="just"/>
            <a:r>
              <a:rPr lang="en-US" sz="2800" dirty="0"/>
              <a:t>	</a:t>
            </a:r>
            <a:r>
              <a:rPr lang="en-US" sz="2800" dirty="0" smtClean="0"/>
              <a:t>An </a:t>
            </a:r>
            <a:r>
              <a:rPr lang="en-US" sz="2800" dirty="0"/>
              <a:t>object on which advices are applied, is called the </a:t>
            </a:r>
            <a:r>
              <a:rPr lang="en-US" sz="2800" b="1" dirty="0"/>
              <a:t>target object</a:t>
            </a:r>
            <a:r>
              <a:rPr lang="en-US" sz="2800" dirty="0"/>
              <a:t>. Target objects are always a </a:t>
            </a:r>
            <a:r>
              <a:rPr lang="en-US" sz="2800" b="1" dirty="0"/>
              <a:t>proxied</a:t>
            </a:r>
            <a:r>
              <a:rPr lang="en-US" sz="2800" dirty="0"/>
              <a:t> It means a subclass is created at run time in which the target method is overridden, and advices are included based on their configuration</a:t>
            </a:r>
            <a:r>
              <a:rPr lang="en-US" sz="2800" dirty="0" smtClean="0"/>
              <a:t>.</a:t>
            </a:r>
          </a:p>
          <a:p>
            <a:pPr algn="just"/>
            <a:endParaRPr lang="en-US" sz="2800" dirty="0" smtClean="0"/>
          </a:p>
          <a:p>
            <a:pPr algn="just"/>
            <a:r>
              <a:rPr lang="en-US" sz="3600" b="1" dirty="0" smtClean="0">
                <a:effectLst>
                  <a:outerShdw blurRad="38100" dist="38100" dir="2700000" algn="tl">
                    <a:srgbClr val="000000">
                      <a:alpha val="43137"/>
                    </a:srgbClr>
                  </a:outerShdw>
                </a:effectLst>
                <a:latin typeface="+mj-lt"/>
              </a:rPr>
              <a:t>PROXY</a:t>
            </a:r>
          </a:p>
          <a:p>
            <a:pPr algn="just"/>
            <a:r>
              <a:rPr lang="en-US" sz="3600" b="1" dirty="0">
                <a:effectLst>
                  <a:outerShdw blurRad="38100" dist="38100" dir="2700000" algn="tl">
                    <a:srgbClr val="000000">
                      <a:alpha val="43137"/>
                    </a:srgbClr>
                  </a:outerShdw>
                </a:effectLst>
                <a:latin typeface="+mj-lt"/>
              </a:rPr>
              <a:t>	</a:t>
            </a:r>
            <a:r>
              <a:rPr lang="en-US" sz="2800" dirty="0"/>
              <a:t>It is an object that is created after applying advice to a target object is called </a:t>
            </a:r>
            <a:r>
              <a:rPr lang="en-US" sz="2800" b="1" dirty="0"/>
              <a:t>proxy</a:t>
            </a:r>
            <a:r>
              <a:rPr lang="en-US" sz="2800" dirty="0"/>
              <a:t>. The Spring AOP implements the </a:t>
            </a:r>
            <a:r>
              <a:rPr lang="en-US" sz="2800" b="1" dirty="0"/>
              <a:t>JDK dynamic proxy</a:t>
            </a:r>
            <a:r>
              <a:rPr lang="en-US" sz="2800" dirty="0"/>
              <a:t> to create the proxy classes with target classes and advice invocations. These are called AOP proxy classes.</a:t>
            </a:r>
            <a:endParaRPr lang="en-US" sz="2800" b="1" dirty="0">
              <a:effectLst>
                <a:outerShdw blurRad="38100" dist="38100" dir="2700000" algn="tl">
                  <a:srgbClr val="000000">
                    <a:alpha val="43137"/>
                  </a:srgbClr>
                </a:outerShdw>
              </a:effectLst>
              <a:latin typeface="+mj-lt"/>
            </a:endParaRPr>
          </a:p>
          <a:p>
            <a:pPr algn="just"/>
            <a:endParaRPr lang="en-US" sz="2800" dirty="0">
              <a:latin typeface="+mj-lt"/>
            </a:endParaRPr>
          </a:p>
          <a:p>
            <a:pPr algn="just"/>
            <a:endParaRPr lang="en-US" sz="2800" dirty="0">
              <a:solidFill>
                <a:srgbClr val="000000"/>
              </a:solidFill>
            </a:endParaRPr>
          </a:p>
        </p:txBody>
      </p:sp>
    </p:spTree>
    <p:extLst>
      <p:ext uri="{BB962C8B-B14F-4D97-AF65-F5344CB8AC3E}">
        <p14:creationId xmlns:p14="http://schemas.microsoft.com/office/powerpoint/2010/main" val="108226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 </a:t>
            </a:r>
            <a:r>
              <a:rPr lang="en-IN" b="1" dirty="0" smtClean="0"/>
              <a:t> FRAMEWORKS IN AOP</a:t>
            </a:r>
            <a:endParaRPr lang="en-IN" b="1" dirty="0"/>
          </a:p>
        </p:txBody>
      </p:sp>
      <p:sp>
        <p:nvSpPr>
          <p:cNvPr id="3" name="Content Placeholder 2"/>
          <p:cNvSpPr>
            <a:spLocks noGrp="1"/>
          </p:cNvSpPr>
          <p:nvPr>
            <p:ph idx="1"/>
          </p:nvPr>
        </p:nvSpPr>
        <p:spPr>
          <a:xfrm>
            <a:off x="916577" y="1325563"/>
            <a:ext cx="10515600" cy="4351338"/>
          </a:xfrm>
        </p:spPr>
        <p:txBody>
          <a:bodyPr/>
          <a:lstStyle/>
          <a:p>
            <a:r>
              <a:rPr lang="en-US" b="1" dirty="0"/>
              <a:t>AOP</a:t>
            </a:r>
            <a:r>
              <a:rPr lang="en-US" dirty="0"/>
              <a:t> includes programming methods and frameworks on which </a:t>
            </a:r>
            <a:r>
              <a:rPr lang="en-US" dirty="0" smtClean="0"/>
              <a:t>modularization </a:t>
            </a:r>
            <a:r>
              <a:rPr lang="en-US" dirty="0"/>
              <a:t>of code is supported and implemented</a:t>
            </a:r>
            <a:r>
              <a:rPr lang="en-US" dirty="0" smtClean="0"/>
              <a:t>.</a:t>
            </a:r>
          </a:p>
          <a:p>
            <a:r>
              <a:rPr lang="en-US" dirty="0"/>
              <a:t>Let’s have a look at the three </a:t>
            </a:r>
            <a:r>
              <a:rPr lang="en-US" b="1" dirty="0"/>
              <a:t>dominant frameworks in AOP</a:t>
            </a:r>
            <a:r>
              <a:rPr lang="en-US"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081" y="2799441"/>
            <a:ext cx="4778828" cy="4058559"/>
          </a:xfrm>
          <a:prstGeom prst="rect">
            <a:avLst/>
          </a:prstGeom>
        </p:spPr>
      </p:pic>
    </p:spTree>
    <p:extLst>
      <p:ext uri="{BB962C8B-B14F-4D97-AF65-F5344CB8AC3E}">
        <p14:creationId xmlns:p14="http://schemas.microsoft.com/office/powerpoint/2010/main" val="1953476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70" y="313509"/>
            <a:ext cx="8584475" cy="1018903"/>
          </a:xfrm>
        </p:spPr>
        <p:txBody>
          <a:bodyPr/>
          <a:lstStyle/>
          <a:p>
            <a:pPr algn="ctr"/>
            <a:r>
              <a:rPr lang="en-IN" b="1" dirty="0" smtClean="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547" y="1476103"/>
            <a:ext cx="7513320" cy="4695825"/>
          </a:xfrm>
          <a:prstGeom prst="rect">
            <a:avLst/>
          </a:prstGeom>
        </p:spPr>
      </p:pic>
    </p:spTree>
    <p:extLst>
      <p:ext uri="{BB962C8B-B14F-4D97-AF65-F5344CB8AC3E}">
        <p14:creationId xmlns:p14="http://schemas.microsoft.com/office/powerpoint/2010/main" val="718889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378822"/>
            <a:ext cx="10515600" cy="1325563"/>
          </a:xfrm>
        </p:spPr>
        <p:txBody>
          <a:bodyPr>
            <a:normAutofit/>
          </a:bodyPr>
          <a:lstStyle/>
          <a:p>
            <a:r>
              <a:rPr lang="en-GB" sz="3600" b="1" dirty="0" smtClean="0">
                <a:effectLst>
                  <a:outerShdw blurRad="38100" dist="38100" dir="2700000" algn="tl">
                    <a:srgbClr val="000000">
                      <a:alpha val="43137"/>
                    </a:srgbClr>
                  </a:outerShdw>
                </a:effectLst>
              </a:rPr>
              <a:t>  ASPECTJ</a:t>
            </a:r>
            <a:endParaRPr lang="en-IN"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0518" y="1808890"/>
            <a:ext cx="10515600" cy="4265340"/>
          </a:xfrm>
        </p:spPr>
        <p:txBody>
          <a:bodyPr/>
          <a:lstStyle/>
          <a:p>
            <a:r>
              <a:rPr lang="en-IN" dirty="0"/>
              <a:t>E</a:t>
            </a:r>
            <a:r>
              <a:rPr lang="en-IN" dirty="0" smtClean="0"/>
              <a:t>xtension </a:t>
            </a:r>
            <a:r>
              <a:rPr lang="en-IN" dirty="0"/>
              <a:t>for Java </a:t>
            </a:r>
            <a:r>
              <a:rPr lang="en-IN" dirty="0" smtClean="0"/>
              <a:t>programming. </a:t>
            </a:r>
          </a:p>
          <a:p>
            <a:r>
              <a:rPr lang="en-GB" dirty="0" smtClean="0"/>
              <a:t>Created </a:t>
            </a:r>
            <a:r>
              <a:rPr lang="en-GB" dirty="0"/>
              <a:t>at </a:t>
            </a:r>
            <a:r>
              <a:rPr lang="en-GB" b="1" dirty="0"/>
              <a:t>PARC research </a:t>
            </a:r>
            <a:r>
              <a:rPr lang="en-GB" b="1" dirty="0" smtClean="0"/>
              <a:t>centre.</a:t>
            </a:r>
          </a:p>
          <a:p>
            <a:r>
              <a:rPr lang="en-GB" dirty="0"/>
              <a:t>It uses Java like syntax and included IDE integrations for </a:t>
            </a:r>
            <a:r>
              <a:rPr lang="en-GB" b="1" i="1" dirty="0"/>
              <a:t>displaying crosscutting structure</a:t>
            </a:r>
            <a:r>
              <a:rPr lang="en-GB" dirty="0" smtClean="0"/>
              <a:t>.</a:t>
            </a:r>
          </a:p>
          <a:p>
            <a:r>
              <a:rPr lang="en-GB" dirty="0"/>
              <a:t> It has its own compiler and </a:t>
            </a:r>
            <a:r>
              <a:rPr lang="en-GB" dirty="0" smtClean="0"/>
              <a:t>weaver.  </a:t>
            </a:r>
          </a:p>
          <a:p>
            <a:r>
              <a:rPr lang="en-GB" dirty="0" smtClean="0"/>
              <a:t>On </a:t>
            </a:r>
            <a:r>
              <a:rPr lang="en-GB" dirty="0"/>
              <a:t>using it enables the use of full AspectJ </a:t>
            </a:r>
            <a:r>
              <a:rPr lang="en-GB" dirty="0" smtClean="0"/>
              <a:t>language.</a:t>
            </a:r>
          </a:p>
          <a:p>
            <a:r>
              <a:rPr lang="en-US" dirty="0"/>
              <a:t>Spring ships with a small AspectJ aspect library, which is available stand-alone in your distribution as spring-aspects.jar. </a:t>
            </a:r>
            <a:endParaRPr lang="en-IN" dirty="0"/>
          </a:p>
        </p:txBody>
      </p:sp>
    </p:spTree>
    <p:extLst>
      <p:ext uri="{BB962C8B-B14F-4D97-AF65-F5344CB8AC3E}">
        <p14:creationId xmlns:p14="http://schemas.microsoft.com/office/powerpoint/2010/main" val="2715575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74" y="221434"/>
            <a:ext cx="10515600" cy="1325563"/>
          </a:xfrm>
        </p:spPr>
        <p:txBody>
          <a:bodyPr>
            <a:normAutofit/>
          </a:bodyPr>
          <a:lstStyle/>
          <a:p>
            <a:r>
              <a:rPr lang="en-IN" sz="3600" b="1" dirty="0" smtClean="0">
                <a:effectLst>
                  <a:outerShdw blurRad="38100" dist="38100" dir="2700000" algn="tl">
                    <a:srgbClr val="000000">
                      <a:alpha val="43137"/>
                    </a:srgbClr>
                  </a:outerShdw>
                </a:effectLst>
              </a:rPr>
              <a:t>JBOSS</a:t>
            </a:r>
            <a:endParaRPr lang="en-IN"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01040" y="3793540"/>
            <a:ext cx="10515600" cy="2933831"/>
          </a:xfrm>
        </p:spPr>
        <p:txBody>
          <a:bodyPr>
            <a:normAutofit fontScale="92500" lnSpcReduction="10000"/>
          </a:bodyPr>
          <a:lstStyle/>
          <a:p>
            <a:r>
              <a:rPr lang="en-US" dirty="0" smtClean="0"/>
              <a:t>100% Pure Java Aspect Oriented Framework.  Tightly </a:t>
            </a:r>
            <a:r>
              <a:rPr lang="en-US" dirty="0"/>
              <a:t>integrated with our application </a:t>
            </a:r>
            <a:r>
              <a:rPr lang="en-US" dirty="0" smtClean="0"/>
              <a:t>server.</a:t>
            </a:r>
          </a:p>
          <a:p>
            <a:r>
              <a:rPr lang="en-US" dirty="0"/>
              <a:t>Aspects allow you to more easily modularize your code </a:t>
            </a:r>
            <a:r>
              <a:rPr lang="en-US" dirty="0" smtClean="0"/>
              <a:t>base.</a:t>
            </a:r>
          </a:p>
          <a:p>
            <a:r>
              <a:rPr lang="en-US" dirty="0"/>
              <a:t>P</a:t>
            </a:r>
            <a:r>
              <a:rPr lang="en-US" dirty="0" smtClean="0"/>
              <a:t>repackaged </a:t>
            </a:r>
            <a:r>
              <a:rPr lang="en-US" dirty="0"/>
              <a:t>set of aspects that are applied via annotations, pointcut expressions, or dynamically at runtime. </a:t>
            </a:r>
            <a:endParaRPr lang="en-US" dirty="0" smtClean="0"/>
          </a:p>
          <a:p>
            <a:r>
              <a:rPr lang="en-US" dirty="0"/>
              <a:t>E</a:t>
            </a:r>
            <a:r>
              <a:rPr lang="en-US" dirty="0" smtClean="0"/>
              <a:t>xpand </a:t>
            </a:r>
            <a:r>
              <a:rPr lang="en-US" dirty="0"/>
              <a:t>the Java language in a clean pluggable way rather than using annotations solely for code generation.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891" y="1101897"/>
            <a:ext cx="7358743" cy="2691643"/>
          </a:xfrm>
          <a:prstGeom prst="rect">
            <a:avLst/>
          </a:prstGeom>
        </p:spPr>
      </p:pic>
    </p:spTree>
    <p:extLst>
      <p:ext uri="{BB962C8B-B14F-4D97-AF65-F5344CB8AC3E}">
        <p14:creationId xmlns:p14="http://schemas.microsoft.com/office/powerpoint/2010/main" val="3853197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365125"/>
            <a:ext cx="10515600" cy="1325563"/>
          </a:xfrm>
        </p:spPr>
        <p:txBody>
          <a:bodyPr/>
          <a:lstStyle/>
          <a:p>
            <a:r>
              <a:rPr lang="en-IN" b="1" dirty="0" smtClean="0">
                <a:effectLst>
                  <a:outerShdw blurRad="38100" dist="38100" dir="2700000" algn="tl">
                    <a:srgbClr val="000000">
                      <a:alpha val="43137"/>
                    </a:srgbClr>
                  </a:outerShdw>
                </a:effectLst>
              </a:rPr>
              <a:t>SPRING AOP</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Spring </a:t>
            </a:r>
            <a:r>
              <a:rPr lang="en-US" dirty="0"/>
              <a:t>uses </a:t>
            </a:r>
            <a:r>
              <a:rPr lang="en-US" b="1" dirty="0"/>
              <a:t>proxy based </a:t>
            </a:r>
            <a:r>
              <a:rPr lang="en-US" b="1" dirty="0" smtClean="0"/>
              <a:t>mechanism.</a:t>
            </a:r>
            <a:r>
              <a:rPr lang="en-US" dirty="0"/>
              <a:t> </a:t>
            </a:r>
            <a:endParaRPr lang="en-US" dirty="0" smtClean="0"/>
          </a:p>
          <a:p>
            <a:r>
              <a:rPr lang="en-US" dirty="0"/>
              <a:t>I</a:t>
            </a:r>
            <a:r>
              <a:rPr lang="en-US" dirty="0" smtClean="0"/>
              <a:t>t </a:t>
            </a:r>
            <a:r>
              <a:rPr lang="en-US" dirty="0"/>
              <a:t>creates a proxy Object which will wrap around the original object and will take up the advice which is relevant to the method call. </a:t>
            </a:r>
            <a:endParaRPr lang="en-US" dirty="0" smtClean="0"/>
          </a:p>
          <a:p>
            <a:r>
              <a:rPr lang="en-US" dirty="0" smtClean="0"/>
              <a:t>Proxy </a:t>
            </a:r>
            <a:r>
              <a:rPr lang="en-US" dirty="0"/>
              <a:t>objects can be created either manually through proxy factory bean or through auto proxy configuration in the XML </a:t>
            </a:r>
            <a:r>
              <a:rPr lang="en-US" dirty="0" smtClean="0"/>
              <a:t>file.</a:t>
            </a:r>
          </a:p>
          <a:p>
            <a:r>
              <a:rPr lang="en-US" dirty="0" smtClean="0"/>
              <a:t>It get </a:t>
            </a:r>
            <a:r>
              <a:rPr lang="en-US" dirty="0"/>
              <a:t>destroyed when the execution completes</a:t>
            </a:r>
            <a:r>
              <a:rPr lang="en-US" dirty="0" smtClean="0"/>
              <a:t>.</a:t>
            </a:r>
          </a:p>
          <a:p>
            <a:r>
              <a:rPr lang="en-US" dirty="0" smtClean="0"/>
              <a:t> </a:t>
            </a:r>
            <a:r>
              <a:rPr lang="en-US" dirty="0"/>
              <a:t>Proxy objects are used to enrich the Original behaviour of the real object. </a:t>
            </a:r>
            <a:endParaRPr lang="en-IN" dirty="0"/>
          </a:p>
        </p:txBody>
      </p:sp>
    </p:spTree>
    <p:extLst>
      <p:ext uri="{BB962C8B-B14F-4D97-AF65-F5344CB8AC3E}">
        <p14:creationId xmlns:p14="http://schemas.microsoft.com/office/powerpoint/2010/main" val="3381765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5" y="365126"/>
            <a:ext cx="10515600" cy="1325563"/>
          </a:xfrm>
        </p:spPr>
        <p:txBody>
          <a:bodyPr/>
          <a:lstStyle/>
          <a:p>
            <a:r>
              <a:rPr lang="en-IN" b="1" dirty="0" smtClean="0">
                <a:effectLst>
                  <a:outerShdw blurRad="38100" dist="38100" dir="2700000" algn="tl">
                    <a:srgbClr val="000000">
                      <a:alpha val="43137"/>
                    </a:srgbClr>
                  </a:outerShdw>
                </a:effectLst>
              </a:rPr>
              <a:t>COMPARE AOP FRAMEWORKS</a:t>
            </a:r>
            <a:endParaRPr lang="en-IN" b="1"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3370896972"/>
              </p:ext>
            </p:extLst>
          </p:nvPr>
        </p:nvGraphicFramePr>
        <p:xfrm>
          <a:off x="1830976" y="2053224"/>
          <a:ext cx="8582298" cy="3870241"/>
        </p:xfrm>
        <a:graphic>
          <a:graphicData uri="http://schemas.openxmlformats.org/drawingml/2006/table">
            <a:tbl>
              <a:tblPr/>
              <a:tblGrid>
                <a:gridCol w="4291149"/>
                <a:gridCol w="4291149"/>
              </a:tblGrid>
              <a:tr h="559347">
                <a:tc>
                  <a:txBody>
                    <a:bodyPr/>
                    <a:lstStyle/>
                    <a:p>
                      <a:pPr algn="ctr" fontAlgn="t"/>
                      <a:r>
                        <a:rPr lang="en-IN" dirty="0">
                          <a:solidFill>
                            <a:srgbClr val="000000"/>
                          </a:solidFill>
                          <a:effectLst/>
                          <a:latin typeface="times new roman" panose="02020603050405020304" pitchFamily="18" charset="0"/>
                        </a:rPr>
                        <a:t>Spring AOP</a:t>
                      </a:r>
                    </a:p>
                  </a:txBody>
                  <a:tcPr marL="114300" marR="114300" marT="114300" marB="114300">
                    <a:lnL w="9525" cap="flat" cmpd="sng" algn="ctr">
                      <a:solidFill>
                        <a:srgbClr val="60CF87"/>
                      </a:solidFill>
                      <a:prstDash val="solid"/>
                      <a:round/>
                      <a:headEnd type="none" w="med" len="med"/>
                      <a:tailEnd type="none" w="med" len="med"/>
                    </a:lnL>
                    <a:lnR w="9525" cap="flat" cmpd="sng" algn="ctr">
                      <a:solidFill>
                        <a:srgbClr val="60CF87"/>
                      </a:solidFill>
                      <a:prstDash val="solid"/>
                      <a:round/>
                      <a:headEnd type="none" w="med" len="med"/>
                      <a:tailEnd type="none" w="med" len="med"/>
                    </a:lnR>
                    <a:lnT w="9525" cap="flat" cmpd="sng" algn="ctr">
                      <a:solidFill>
                        <a:srgbClr val="60CF8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dirty="0">
                          <a:solidFill>
                            <a:schemeClr val="tx1"/>
                          </a:solidFill>
                          <a:effectLst/>
                          <a:latin typeface="times new roman" panose="02020603050405020304" pitchFamily="18" charset="0"/>
                        </a:rPr>
                        <a:t>AspectJ</a:t>
                      </a:r>
                    </a:p>
                  </a:txBody>
                  <a:tcPr marL="114300" marR="114300" marT="114300" marB="114300">
                    <a:lnL w="9525" cap="flat" cmpd="sng" algn="ctr">
                      <a:solidFill>
                        <a:srgbClr val="60CF87"/>
                      </a:solidFill>
                      <a:prstDash val="solid"/>
                      <a:round/>
                      <a:headEnd type="none" w="med" len="med"/>
                      <a:tailEnd type="none" w="med" len="med"/>
                    </a:lnL>
                    <a:lnR w="9525" cap="flat" cmpd="sng" algn="ctr">
                      <a:solidFill>
                        <a:srgbClr val="60CF87"/>
                      </a:solidFill>
                      <a:prstDash val="solid"/>
                      <a:round/>
                      <a:headEnd type="none" w="med" len="med"/>
                      <a:tailEnd type="none" w="med" len="med"/>
                    </a:lnR>
                    <a:lnT w="9525" cap="flat" cmpd="sng" algn="ctr">
                      <a:solidFill>
                        <a:srgbClr val="60CF8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70920">
                <a:tc>
                  <a:txBody>
                    <a:bodyPr/>
                    <a:lstStyle/>
                    <a:p>
                      <a:pPr algn="just" fontAlgn="t"/>
                      <a:r>
                        <a:rPr lang="en-US">
                          <a:solidFill>
                            <a:srgbClr val="333333"/>
                          </a:solidFill>
                          <a:effectLst/>
                          <a:latin typeface="inter-regular"/>
                        </a:rPr>
                        <a:t>There is a need for a separate compilation process.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requires the AspectJ compiler.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0920">
                <a:tc>
                  <a:txBody>
                    <a:bodyPr/>
                    <a:lstStyle/>
                    <a:p>
                      <a:pPr algn="just" fontAlgn="t"/>
                      <a:r>
                        <a:rPr lang="en-US">
                          <a:solidFill>
                            <a:srgbClr val="333333"/>
                          </a:solidFill>
                          <a:effectLst/>
                          <a:latin typeface="inter-regular"/>
                        </a:rPr>
                        <a:t>It supports only method execution pointcuts.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It supports all pointcuts.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33454">
                <a:tc>
                  <a:txBody>
                    <a:bodyPr/>
                    <a:lstStyle/>
                    <a:p>
                      <a:pPr algn="just" fontAlgn="t"/>
                      <a:r>
                        <a:rPr lang="en-US">
                          <a:solidFill>
                            <a:srgbClr val="333333"/>
                          </a:solidFill>
                          <a:effectLst/>
                          <a:latin typeface="inter-regular"/>
                        </a:rPr>
                        <a:t>It can be implemented on beans managed by Spring Container.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can be implemented on all domain objects.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33454">
                <a:tc>
                  <a:txBody>
                    <a:bodyPr/>
                    <a:lstStyle/>
                    <a:p>
                      <a:pPr algn="just" fontAlgn="t"/>
                      <a:r>
                        <a:rPr lang="en-US" dirty="0">
                          <a:solidFill>
                            <a:srgbClr val="333333"/>
                          </a:solidFill>
                          <a:effectLst/>
                          <a:latin typeface="inter-regular"/>
                        </a:rPr>
                        <a:t>It supports only method level weaving.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dirty="0" smtClean="0">
                          <a:solidFill>
                            <a:srgbClr val="333333"/>
                          </a:solidFill>
                          <a:effectLst/>
                          <a:latin typeface="inter-regular"/>
                        </a:rPr>
                        <a:t>It can</a:t>
                      </a:r>
                      <a:r>
                        <a:rPr lang="en-US" baseline="0" dirty="0" smtClean="0">
                          <a:solidFill>
                            <a:srgbClr val="333333"/>
                          </a:solidFill>
                          <a:effectLst/>
                          <a:latin typeface="inter-regular"/>
                        </a:rPr>
                        <a:t> </a:t>
                      </a:r>
                      <a:r>
                        <a:rPr lang="en-US" dirty="0" smtClean="0">
                          <a:solidFill>
                            <a:srgbClr val="333333"/>
                          </a:solidFill>
                          <a:effectLst/>
                          <a:latin typeface="inter-regular"/>
                        </a:rPr>
                        <a:t>wave fields, methods, constructors,</a:t>
                      </a:r>
                      <a:r>
                        <a:rPr lang="en-US" baseline="0" dirty="0" smtClean="0">
                          <a:solidFill>
                            <a:srgbClr val="333333"/>
                          </a:solidFill>
                          <a:effectLst/>
                          <a:latin typeface="inter-regular"/>
                        </a:rPr>
                        <a:t> </a:t>
                      </a:r>
                      <a:r>
                        <a:rPr lang="en-US" dirty="0" smtClean="0">
                          <a:solidFill>
                            <a:srgbClr val="333333"/>
                          </a:solidFill>
                          <a:effectLst/>
                          <a:latin typeface="inter-regular"/>
                        </a:rPr>
                        <a:t>static initializers, final class,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0439779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COMPARSION OF AOP AND OOP</a:t>
            </a:r>
            <a:endParaRPr lang="en-IN"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790" y="1690688"/>
            <a:ext cx="6963592" cy="4642395"/>
          </a:xfrm>
          <a:prstGeom prst="rect">
            <a:avLst/>
          </a:prstGeom>
        </p:spPr>
      </p:pic>
    </p:spTree>
    <p:extLst>
      <p:ext uri="{BB962C8B-B14F-4D97-AF65-F5344CB8AC3E}">
        <p14:creationId xmlns:p14="http://schemas.microsoft.com/office/powerpoint/2010/main" val="3475717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73903625"/>
              </p:ext>
            </p:extLst>
          </p:nvPr>
        </p:nvGraphicFramePr>
        <p:xfrm>
          <a:off x="838200" y="836023"/>
          <a:ext cx="10515600" cy="5116066"/>
        </p:xfrm>
        <a:graphic>
          <a:graphicData uri="http://schemas.openxmlformats.org/drawingml/2006/table">
            <a:tbl>
              <a:tblPr/>
              <a:tblGrid>
                <a:gridCol w="5257800"/>
                <a:gridCol w="5257800"/>
              </a:tblGrid>
              <a:tr h="574766">
                <a:tc>
                  <a:txBody>
                    <a:bodyPr/>
                    <a:lstStyle/>
                    <a:p>
                      <a:pPr algn="ctr" fontAlgn="t"/>
                      <a:r>
                        <a:rPr lang="en-IN" dirty="0">
                          <a:solidFill>
                            <a:srgbClr val="000000"/>
                          </a:solidFill>
                          <a:effectLst/>
                          <a:latin typeface="times new roman" panose="02020603050405020304" pitchFamily="18" charset="0"/>
                        </a:rPr>
                        <a:t>AOP</a:t>
                      </a:r>
                    </a:p>
                  </a:txBody>
                  <a:tcPr marL="114300" marR="114300" marT="114300" marB="114300">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dirty="0">
                          <a:solidFill>
                            <a:srgbClr val="000000"/>
                          </a:solidFill>
                          <a:effectLst/>
                          <a:latin typeface="times new roman" panose="02020603050405020304" pitchFamily="18" charset="0"/>
                        </a:rPr>
                        <a:t>OOP</a:t>
                      </a:r>
                    </a:p>
                  </a:txBody>
                  <a:tcPr marL="114300" marR="114300" marT="114300" marB="114300">
                    <a:lnL>
                      <a:noFill/>
                    </a:lnL>
                    <a:lnR>
                      <a:noFill/>
                    </a:lnR>
                    <a:lnT>
                      <a:noFill/>
                    </a:lnT>
                    <a:lnB w="9525" cap="flat" cmpd="sng" algn="ctr">
                      <a:solidFill>
                        <a:srgbClr val="C7CCBE"/>
                      </a:solidFill>
                      <a:prstDash val="solid"/>
                      <a:round/>
                      <a:headEnd type="none" w="med" len="med"/>
                      <a:tailEnd type="none" w="med" len="med"/>
                    </a:lnB>
                    <a:solidFill>
                      <a:srgbClr val="C7CCBE"/>
                    </a:solidFill>
                  </a:tcPr>
                </a:tc>
              </a:tr>
              <a:tr h="1135325">
                <a:tc>
                  <a:txBody>
                    <a:bodyPr/>
                    <a:lstStyle/>
                    <a:p>
                      <a:pPr algn="just" fontAlgn="t"/>
                      <a:r>
                        <a:rPr lang="en-US" b="1">
                          <a:solidFill>
                            <a:srgbClr val="333333"/>
                          </a:solidFill>
                          <a:effectLst/>
                          <a:latin typeface="inter-bold"/>
                        </a:rPr>
                        <a:t>Aspect:</a:t>
                      </a:r>
                      <a:r>
                        <a:rPr lang="en-US">
                          <a:solidFill>
                            <a:srgbClr val="333333"/>
                          </a:solidFill>
                          <a:effectLst/>
                          <a:latin typeface="inter-regular"/>
                        </a:rPr>
                        <a:t> A code unit that encapsulates pointcuts, advices, and attributes.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1">
                          <a:solidFill>
                            <a:srgbClr val="333333"/>
                          </a:solidFill>
                          <a:effectLst/>
                          <a:latin typeface="inter-bold"/>
                        </a:rPr>
                        <a:t>Class:</a:t>
                      </a:r>
                      <a:r>
                        <a:rPr lang="en-US">
                          <a:solidFill>
                            <a:srgbClr val="333333"/>
                          </a:solidFill>
                          <a:effectLst/>
                          <a:latin typeface="inter-regular"/>
                        </a:rPr>
                        <a:t> A code unit that encapsulates methods and attributes.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35325">
                <a:tc>
                  <a:txBody>
                    <a:bodyPr/>
                    <a:lstStyle/>
                    <a:p>
                      <a:pPr algn="just" fontAlgn="t"/>
                      <a:r>
                        <a:rPr lang="en-US" b="1">
                          <a:solidFill>
                            <a:srgbClr val="333333"/>
                          </a:solidFill>
                          <a:effectLst/>
                          <a:latin typeface="inter-bold"/>
                        </a:rPr>
                        <a:t>Pointcut:</a:t>
                      </a:r>
                      <a:r>
                        <a:rPr lang="en-US">
                          <a:solidFill>
                            <a:srgbClr val="333333"/>
                          </a:solidFill>
                          <a:effectLst/>
                          <a:latin typeface="inter-regular"/>
                        </a:rPr>
                        <a:t> It defines the set of entry points in which advice is executed.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1">
                          <a:solidFill>
                            <a:srgbClr val="333333"/>
                          </a:solidFill>
                          <a:effectLst/>
                          <a:latin typeface="inter-bold"/>
                        </a:rPr>
                        <a:t>Method signature:</a:t>
                      </a:r>
                      <a:r>
                        <a:rPr lang="en-US">
                          <a:solidFill>
                            <a:srgbClr val="333333"/>
                          </a:solidFill>
                          <a:effectLst/>
                          <a:latin typeface="inter-regular"/>
                        </a:rPr>
                        <a:t> It defines the entry points for the execution of method bodies.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35325">
                <a:tc>
                  <a:txBody>
                    <a:bodyPr/>
                    <a:lstStyle/>
                    <a:p>
                      <a:pPr algn="just" fontAlgn="t"/>
                      <a:r>
                        <a:rPr lang="en-US" b="1">
                          <a:solidFill>
                            <a:srgbClr val="333333"/>
                          </a:solidFill>
                          <a:effectLst/>
                          <a:latin typeface="inter-bold"/>
                        </a:rPr>
                        <a:t>Advice:</a:t>
                      </a:r>
                      <a:r>
                        <a:rPr lang="en-US">
                          <a:solidFill>
                            <a:srgbClr val="333333"/>
                          </a:solidFill>
                          <a:effectLst/>
                          <a:latin typeface="inter-regular"/>
                        </a:rPr>
                        <a:t> It is an implementation of cross-cutting concerns.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1">
                          <a:solidFill>
                            <a:srgbClr val="333333"/>
                          </a:solidFill>
                          <a:effectLst/>
                          <a:latin typeface="inter-bold"/>
                        </a:rPr>
                        <a:t>Method bodies:</a:t>
                      </a:r>
                      <a:r>
                        <a:rPr lang="en-US">
                          <a:solidFill>
                            <a:srgbClr val="333333"/>
                          </a:solidFill>
                          <a:effectLst/>
                          <a:latin typeface="inter-regular"/>
                        </a:rPr>
                        <a:t> It is an implementation of the business logic concerns.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35325">
                <a:tc>
                  <a:txBody>
                    <a:bodyPr/>
                    <a:lstStyle/>
                    <a:p>
                      <a:pPr algn="just" fontAlgn="t"/>
                      <a:r>
                        <a:rPr lang="en-US" b="1" dirty="0" smtClean="0">
                          <a:solidFill>
                            <a:srgbClr val="333333"/>
                          </a:solidFill>
                          <a:effectLst/>
                          <a:latin typeface="inter-bold"/>
                        </a:rPr>
                        <a:t>Weaver</a:t>
                      </a:r>
                      <a:r>
                        <a:rPr lang="en-US" b="1" dirty="0">
                          <a:solidFill>
                            <a:srgbClr val="333333"/>
                          </a:solidFill>
                          <a:effectLst/>
                          <a:latin typeface="inter-bold"/>
                        </a:rPr>
                        <a:t>: It constructs code (source or object) with advice.</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1" dirty="0">
                          <a:solidFill>
                            <a:srgbClr val="333333"/>
                          </a:solidFill>
                          <a:effectLst/>
                          <a:latin typeface="inter-bold"/>
                        </a:rPr>
                        <a:t>Compiler: It converts source code to object code.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5202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5744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7345"/>
            <a:ext cx="9144000" cy="1122073"/>
          </a:xfrm>
        </p:spPr>
        <p:txBody>
          <a:bodyPr>
            <a:normAutofit/>
          </a:bodyPr>
          <a:lstStyle/>
          <a:p>
            <a: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OF CONTENTS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35532" y="2197643"/>
            <a:ext cx="6762205" cy="3445511"/>
          </a:xfrm>
        </p:spPr>
        <p:txBody>
          <a:bodyPr>
            <a:normAutofit/>
          </a:bodyPr>
          <a:lstStyle/>
          <a:p>
            <a:pPr marL="342900" indent="-342900" algn="l">
              <a:buFont typeface="Wingdings" panose="05000000000000000000" pitchFamily="2" charset="2"/>
              <a:buChar char="§"/>
            </a:pPr>
            <a:r>
              <a:rPr lang="en-IN" sz="3200" dirty="0"/>
              <a:t> </a:t>
            </a:r>
            <a:r>
              <a:rPr lang="en-IN" sz="3200" dirty="0" smtClean="0"/>
              <a:t>WHAT IS AOP?</a:t>
            </a:r>
          </a:p>
          <a:p>
            <a:pPr marL="342900" indent="-342900" algn="l">
              <a:buFont typeface="Wingdings" panose="05000000000000000000" pitchFamily="2" charset="2"/>
              <a:buChar char="§"/>
            </a:pPr>
            <a:r>
              <a:rPr lang="en-IN" sz="3200" dirty="0" smtClean="0"/>
              <a:t> COMMON </a:t>
            </a:r>
            <a:r>
              <a:rPr lang="en-IN" sz="3200" dirty="0"/>
              <a:t>TERMINOLOGIES IN </a:t>
            </a:r>
            <a:r>
              <a:rPr lang="en-IN" sz="3200" dirty="0" smtClean="0"/>
              <a:t>AOP</a:t>
            </a:r>
          </a:p>
          <a:p>
            <a:pPr marL="342900" indent="-342900" algn="l">
              <a:buFont typeface="Wingdings" panose="05000000000000000000" pitchFamily="2" charset="2"/>
              <a:buChar char="§"/>
            </a:pPr>
            <a:r>
              <a:rPr lang="en-IN" sz="3200" dirty="0" smtClean="0"/>
              <a:t> FRAMEWORKS </a:t>
            </a:r>
            <a:r>
              <a:rPr lang="en-IN" sz="3200" dirty="0"/>
              <a:t>IN AOP</a:t>
            </a:r>
          </a:p>
          <a:p>
            <a:pPr marL="342900" indent="-342900" algn="l">
              <a:buFont typeface="Wingdings" panose="05000000000000000000" pitchFamily="2" charset="2"/>
              <a:buChar char="§"/>
            </a:pPr>
            <a:r>
              <a:rPr lang="en-IN" sz="3200" dirty="0" smtClean="0"/>
              <a:t> SPRING AOP</a:t>
            </a:r>
          </a:p>
          <a:p>
            <a:pPr marL="342900" indent="-342900" algn="l">
              <a:buFont typeface="Wingdings" panose="05000000000000000000" pitchFamily="2" charset="2"/>
              <a:buChar char="§"/>
            </a:pPr>
            <a:r>
              <a:rPr lang="en-IN" sz="3200" dirty="0" smtClean="0"/>
              <a:t>COMPARISON OF FRAMEWORKS</a:t>
            </a:r>
          </a:p>
          <a:p>
            <a:pPr marL="342900" indent="-342900" algn="l">
              <a:buFont typeface="Wingdings" panose="05000000000000000000" pitchFamily="2" charset="2"/>
              <a:buChar char="§"/>
            </a:pPr>
            <a:r>
              <a:rPr lang="en-IN" sz="3200" dirty="0" smtClean="0"/>
              <a:t> </a:t>
            </a:r>
            <a:r>
              <a:rPr lang="en-IN" sz="3200" dirty="0"/>
              <a:t>AOP vs </a:t>
            </a:r>
            <a:r>
              <a:rPr lang="en-IN" sz="3200" dirty="0" smtClean="0"/>
              <a:t>OOP</a:t>
            </a:r>
            <a:endParaRPr lang="en-IN" dirty="0" smtClean="0"/>
          </a:p>
          <a:p>
            <a:pPr marL="342900" indent="-342900">
              <a:buFont typeface="Wingdings" panose="05000000000000000000" pitchFamily="2" charset="2"/>
              <a:buChar char="v"/>
            </a:pPr>
            <a:endParaRPr lang="en-IN" dirty="0"/>
          </a:p>
        </p:txBody>
      </p:sp>
    </p:spTree>
    <p:extLst>
      <p:ext uri="{BB962C8B-B14F-4D97-AF65-F5344CB8AC3E}">
        <p14:creationId xmlns:p14="http://schemas.microsoft.com/office/powerpoint/2010/main" val="565187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b="1" dirty="0" smtClean="0"/>
              <a:t>  WHAT IS AOP</a:t>
            </a:r>
            <a:endParaRPr lang="en-IN" b="1" dirty="0"/>
          </a:p>
        </p:txBody>
      </p:sp>
      <p:sp>
        <p:nvSpPr>
          <p:cNvPr id="5" name="Content Placeholder 4"/>
          <p:cNvSpPr>
            <a:spLocks noGrp="1"/>
          </p:cNvSpPr>
          <p:nvPr>
            <p:ph idx="1"/>
          </p:nvPr>
        </p:nvSpPr>
        <p:spPr>
          <a:xfrm>
            <a:off x="746761" y="1077367"/>
            <a:ext cx="11025051" cy="5310369"/>
          </a:xfrm>
        </p:spPr>
        <p:txBody>
          <a:bodyPr>
            <a:normAutofit/>
          </a:bodyPr>
          <a:lstStyle/>
          <a:p>
            <a:r>
              <a:rPr lang="en-IN" dirty="0" smtClean="0"/>
              <a:t>Aspect Oriented Programming</a:t>
            </a:r>
          </a:p>
          <a:p>
            <a:r>
              <a:rPr lang="en-IN" dirty="0"/>
              <a:t>C</a:t>
            </a:r>
            <a:r>
              <a:rPr lang="en-IN" dirty="0" smtClean="0"/>
              <a:t>omplements </a:t>
            </a:r>
            <a:r>
              <a:rPr lang="en-IN" dirty="0"/>
              <a:t>Object-Oriented </a:t>
            </a:r>
            <a:r>
              <a:rPr lang="en-IN" dirty="0" smtClean="0"/>
              <a:t>Programming.</a:t>
            </a:r>
          </a:p>
          <a:p>
            <a:r>
              <a:rPr lang="en-US" dirty="0"/>
              <a:t>P</a:t>
            </a:r>
            <a:r>
              <a:rPr lang="en-US" dirty="0" smtClean="0"/>
              <a:t>roviding </a:t>
            </a:r>
            <a:r>
              <a:rPr lang="en-US" dirty="0"/>
              <a:t>another way of thinking about program </a:t>
            </a:r>
            <a:r>
              <a:rPr lang="en-US" dirty="0" smtClean="0"/>
              <a:t>structure.</a:t>
            </a:r>
          </a:p>
          <a:p>
            <a:r>
              <a:rPr lang="en-US" dirty="0"/>
              <a:t>T</a:t>
            </a:r>
            <a:r>
              <a:rPr lang="en-US" dirty="0" smtClean="0"/>
              <a:t>he </a:t>
            </a:r>
            <a:r>
              <a:rPr lang="en-US" dirty="0"/>
              <a:t>unit of modularity is the </a:t>
            </a:r>
            <a:r>
              <a:rPr lang="en-US" b="1" i="1" dirty="0" smtClean="0"/>
              <a:t>aspect</a:t>
            </a:r>
            <a:r>
              <a:rPr lang="en-US" i="1" dirty="0" smtClean="0"/>
              <a:t>.</a:t>
            </a:r>
          </a:p>
          <a:p>
            <a:r>
              <a:rPr lang="en-US" dirty="0"/>
              <a:t>Aspects </a:t>
            </a:r>
            <a:r>
              <a:rPr lang="en-US" dirty="0" smtClean="0"/>
              <a:t>enables </a:t>
            </a:r>
            <a:r>
              <a:rPr lang="en-US" dirty="0"/>
              <a:t>the implementation of </a:t>
            </a:r>
            <a:r>
              <a:rPr lang="en-US" b="1" i="1" dirty="0" smtClean="0"/>
              <a:t>Crosscutting </a:t>
            </a:r>
            <a:r>
              <a:rPr lang="en-US" b="1" i="1" dirty="0"/>
              <a:t>C</a:t>
            </a:r>
            <a:r>
              <a:rPr lang="en-US" b="1" i="1" dirty="0" smtClean="0"/>
              <a:t>oncerns</a:t>
            </a:r>
            <a:r>
              <a:rPr lang="en-US" dirty="0" smtClean="0"/>
              <a:t> </a:t>
            </a:r>
            <a:r>
              <a:rPr lang="en-US" dirty="0"/>
              <a:t>such </a:t>
            </a:r>
            <a:r>
              <a:rPr lang="en-US" dirty="0" smtClean="0"/>
              <a:t>as</a:t>
            </a:r>
          </a:p>
          <a:p>
            <a:pPr marL="971550" lvl="1" indent="-514350">
              <a:buFont typeface="+mj-lt"/>
              <a:buAutoNum type="arabicPeriod"/>
            </a:pPr>
            <a:r>
              <a:rPr lang="en-US" dirty="0" smtClean="0"/>
              <a:t>Logging</a:t>
            </a:r>
          </a:p>
          <a:p>
            <a:pPr marL="971550" lvl="1" indent="-514350">
              <a:buFont typeface="+mj-lt"/>
              <a:buAutoNum type="arabicPeriod"/>
            </a:pPr>
            <a:r>
              <a:rPr lang="en-US" dirty="0" smtClean="0"/>
              <a:t>Security</a:t>
            </a:r>
          </a:p>
          <a:p>
            <a:pPr marL="971550" lvl="1" indent="-514350">
              <a:buFont typeface="+mj-lt"/>
              <a:buAutoNum type="arabicPeriod"/>
            </a:pPr>
            <a:r>
              <a:rPr lang="en-US" dirty="0" smtClean="0"/>
              <a:t>Validation</a:t>
            </a:r>
          </a:p>
          <a:p>
            <a:pPr marL="971550" lvl="1" indent="-514350">
              <a:buFont typeface="+mj-lt"/>
              <a:buAutoNum type="arabicPeriod"/>
            </a:pPr>
            <a:r>
              <a:rPr lang="en-US" dirty="0" smtClean="0"/>
              <a:t>Transaction Mgmt.</a:t>
            </a:r>
          </a:p>
          <a:p>
            <a:r>
              <a:rPr lang="en-US" dirty="0" smtClean="0"/>
              <a:t>They are </a:t>
            </a:r>
            <a:r>
              <a:rPr lang="en-US" dirty="0"/>
              <a:t>not central to business logic without cluttering the code core to its functionality.</a:t>
            </a:r>
          </a:p>
        </p:txBody>
      </p:sp>
    </p:spTree>
    <p:extLst>
      <p:ext uri="{BB962C8B-B14F-4D97-AF65-F5344CB8AC3E}">
        <p14:creationId xmlns:p14="http://schemas.microsoft.com/office/powerpoint/2010/main" val="2023120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COMMON TERMINOLOGIES</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1028" y="1652954"/>
            <a:ext cx="5512525" cy="4524009"/>
          </a:xfrm>
        </p:spPr>
      </p:pic>
    </p:spTree>
    <p:extLst>
      <p:ext uri="{BB962C8B-B14F-4D97-AF65-F5344CB8AC3E}">
        <p14:creationId xmlns:p14="http://schemas.microsoft.com/office/powerpoint/2010/main" val="3814684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943" y="356370"/>
            <a:ext cx="10515600" cy="1325563"/>
          </a:xfrm>
        </p:spPr>
        <p:txBody>
          <a:bodyPr>
            <a:normAutofit/>
          </a:bodyPr>
          <a:lstStyle/>
          <a:p>
            <a:r>
              <a:rPr lang="en-IN" sz="3600" dirty="0" smtClean="0">
                <a:effectLst>
                  <a:outerShdw blurRad="38100" dist="38100" dir="2700000" algn="tl">
                    <a:srgbClr val="000000">
                      <a:alpha val="43137"/>
                    </a:srgbClr>
                  </a:outerShdw>
                </a:effectLst>
              </a:rPr>
              <a:t>ASPECT</a:t>
            </a:r>
            <a:endParaRPr lang="en-IN"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47652" y="1681933"/>
            <a:ext cx="10515600" cy="4351338"/>
          </a:xfrm>
        </p:spPr>
        <p:txBody>
          <a:bodyPr/>
          <a:lstStyle/>
          <a:p>
            <a:r>
              <a:rPr lang="en-US" dirty="0"/>
              <a:t>The class which implements the JEE application cross-cutting concerns(transaction, logger etc) is known as the aspect</a:t>
            </a:r>
            <a:r>
              <a:rPr lang="en-US" dirty="0" smtClean="0"/>
              <a:t>.</a:t>
            </a:r>
          </a:p>
          <a:p>
            <a:r>
              <a:rPr lang="en-US" dirty="0"/>
              <a:t>It can be normal class configured through XML configuration or through regular classes annotated with @Aspect.</a:t>
            </a:r>
            <a:endParaRPr lang="en-US" dirty="0" smtClean="0"/>
          </a:p>
          <a:p>
            <a:r>
              <a:rPr lang="en-US" dirty="0"/>
              <a:t>An application can have any number of aspects</a:t>
            </a:r>
            <a:r>
              <a:rPr lang="en-US" dirty="0" smtClean="0"/>
              <a:t>.</a:t>
            </a:r>
          </a:p>
          <a:p>
            <a:r>
              <a:rPr lang="en-US" dirty="0" smtClean="0"/>
              <a:t>Example:</a:t>
            </a:r>
          </a:p>
          <a:p>
            <a:pPr marL="0" indent="0">
              <a:buNone/>
            </a:pPr>
            <a:r>
              <a:rPr lang="en-US" dirty="0"/>
              <a:t>	</a:t>
            </a:r>
            <a:endParaRPr lang="en-IN" dirty="0"/>
          </a:p>
        </p:txBody>
      </p:sp>
      <p:sp>
        <p:nvSpPr>
          <p:cNvPr id="4" name="Rectangle 2"/>
          <p:cNvSpPr>
            <a:spLocks noChangeArrowheads="1"/>
          </p:cNvSpPr>
          <p:nvPr/>
        </p:nvSpPr>
        <p:spPr bwMode="auto">
          <a:xfrm>
            <a:off x="3056708" y="4572283"/>
            <a:ext cx="468956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08080"/>
                </a:solidFill>
                <a:effectLst/>
                <a:latin typeface="Consolas" panose="020B0609020204030204" pitchFamily="49" charset="0"/>
              </a:rPr>
              <a:t>@Aspect</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6699"/>
                </a:solidFill>
                <a:effectLst/>
                <a:latin typeface="Consolas" panose="020B0609020204030204" pitchFamily="49" charset="0"/>
              </a:rPr>
              <a:t>class</a:t>
            </a:r>
            <a:r>
              <a:rPr kumimoji="0" lang="en-US" sz="2800" b="0" i="0" u="none" strike="noStrike" cap="none" normalizeH="0" baseline="0" dirty="0" smtClean="0">
                <a:ln>
                  <a:noFill/>
                </a:ln>
                <a:solidFill>
                  <a:srgbClr val="273239"/>
                </a:solidFill>
                <a:effectLst/>
                <a:latin typeface="Consolas" panose="020B0609020204030204" pitchFamily="49" charset="0"/>
              </a:rPr>
              <a:t> </a:t>
            </a:r>
            <a:r>
              <a:rPr kumimoji="0" lang="en-US" sz="2800" b="0" i="0" u="none" strike="noStrike" cap="none" normalizeH="0" baseline="0" dirty="0" smtClean="0">
                <a:ln>
                  <a:noFill/>
                </a:ln>
                <a:solidFill>
                  <a:srgbClr val="000000"/>
                </a:solidFill>
                <a:effectLst/>
                <a:latin typeface="Consolas" panose="020B0609020204030204" pitchFamily="49" charset="0"/>
              </a:rPr>
              <a:t>Logging { </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 </a:t>
            </a:r>
            <a:endParaRPr kumimoji="0" 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68066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1764" y="524316"/>
            <a:ext cx="10554789" cy="6186309"/>
          </a:xfrm>
          <a:prstGeom prst="rect">
            <a:avLst/>
          </a:prstGeom>
        </p:spPr>
        <p:txBody>
          <a:bodyPr wrap="square">
            <a:spAutoFit/>
          </a:bodyPr>
          <a:lstStyle/>
          <a:p>
            <a:r>
              <a:rPr lang="en-IN" dirty="0" smtClean="0"/>
              <a:t>@</a:t>
            </a:r>
            <a:r>
              <a:rPr lang="en-IN" dirty="0"/>
              <a:t>Aspect</a:t>
            </a:r>
          </a:p>
          <a:p>
            <a:r>
              <a:rPr lang="en-IN" dirty="0"/>
              <a:t>class Logging { </a:t>
            </a:r>
          </a:p>
          <a:p>
            <a:r>
              <a:rPr lang="en-IN" dirty="0"/>
              <a:t>} </a:t>
            </a:r>
          </a:p>
          <a:p>
            <a:r>
              <a:rPr lang="en-IN" dirty="0"/>
              <a:t>public class ImplementAspect { </a:t>
            </a:r>
          </a:p>
          <a:p>
            <a:r>
              <a:rPr lang="en-IN" dirty="0"/>
              <a:t>	public static void main(String args[]) </a:t>
            </a:r>
          </a:p>
          <a:p>
            <a:r>
              <a:rPr lang="en-IN" dirty="0"/>
              <a:t>	{ </a:t>
            </a:r>
          </a:p>
          <a:p>
            <a:r>
              <a:rPr lang="en-IN" dirty="0"/>
              <a:t>		Scanner sc = new Scanner(System.in); </a:t>
            </a:r>
          </a:p>
          <a:p>
            <a:r>
              <a:rPr lang="en-IN" dirty="0"/>
              <a:t>		System.out.println("my first aspect"); </a:t>
            </a:r>
          </a:p>
          <a:p>
            <a:r>
              <a:rPr lang="en-IN" dirty="0"/>
              <a:t>		ApplicationContext ctx </a:t>
            </a:r>
            <a:r>
              <a:rPr lang="en-IN" dirty="0" smtClean="0"/>
              <a:t>= </a:t>
            </a:r>
            <a:r>
              <a:rPr lang="en-IN" dirty="0"/>
              <a:t>new ClassPathXmlApplicationContext("beanconfigfile.XML"); </a:t>
            </a:r>
          </a:p>
          <a:p>
            <a:r>
              <a:rPr lang="en-IN" dirty="0"/>
              <a:t>		ImplementAspect call </a:t>
            </a:r>
            <a:r>
              <a:rPr lang="en-IN" dirty="0" smtClean="0"/>
              <a:t>= </a:t>
            </a:r>
            <a:r>
              <a:rPr lang="en-IN" dirty="0"/>
              <a:t>(ImplementAspect)</a:t>
            </a:r>
            <a:r>
              <a:rPr lang="en-IN" dirty="0" err="1"/>
              <a:t>ctx.getbean</a:t>
            </a:r>
            <a:r>
              <a:rPr lang="en-IN" dirty="0"/>
              <a:t>("aspect"); </a:t>
            </a:r>
          </a:p>
          <a:p>
            <a:r>
              <a:rPr lang="en-IN" dirty="0"/>
              <a:t>		System.out.println("enter an integer"); </a:t>
            </a:r>
          </a:p>
          <a:p>
            <a:r>
              <a:rPr lang="en-IN" dirty="0"/>
              <a:t>		int a = sc.nextInt(); </a:t>
            </a:r>
          </a:p>
          <a:p>
            <a:r>
              <a:rPr lang="en-IN" dirty="0"/>
              <a:t>		if (a == 1) { </a:t>
            </a:r>
          </a:p>
          <a:p>
            <a:r>
              <a:rPr lang="en-IN" dirty="0"/>
              <a:t>			throw new RuntimeException(</a:t>
            </a:r>
            <a:r>
              <a:rPr lang="en-IN" dirty="0" err="1"/>
              <a:t>msg</a:t>
            </a:r>
            <a:r>
              <a:rPr lang="en-IN" dirty="0"/>
              <a:t>); </a:t>
            </a:r>
          </a:p>
          <a:p>
            <a:r>
              <a:rPr lang="en-IN" dirty="0"/>
              <a:t>		} </a:t>
            </a:r>
          </a:p>
          <a:p>
            <a:r>
              <a:rPr lang="en-IN" dirty="0"/>
              <a:t>		else { </a:t>
            </a:r>
          </a:p>
          <a:p>
            <a:r>
              <a:rPr lang="en-IN" dirty="0"/>
              <a:t>			call.aspectCall(); </a:t>
            </a:r>
          </a:p>
          <a:p>
            <a:r>
              <a:rPr lang="en-IN" dirty="0"/>
              <a:t>		} </a:t>
            </a:r>
          </a:p>
          <a:p>
            <a:r>
              <a:rPr lang="en-IN" dirty="0"/>
              <a:t>		call.myMethod(); </a:t>
            </a:r>
          </a:p>
          <a:p>
            <a:r>
              <a:rPr lang="en-IN" dirty="0"/>
              <a:t>	} </a:t>
            </a:r>
          </a:p>
          <a:p>
            <a:endParaRPr lang="en-IN" dirty="0"/>
          </a:p>
          <a:p>
            <a:r>
              <a:rPr lang="en-IN" dirty="0"/>
              <a:t>	</a:t>
            </a:r>
          </a:p>
        </p:txBody>
      </p:sp>
    </p:spTree>
    <p:extLst>
      <p:ext uri="{BB962C8B-B14F-4D97-AF65-F5344CB8AC3E}">
        <p14:creationId xmlns:p14="http://schemas.microsoft.com/office/powerpoint/2010/main" val="908888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2177" y="1788459"/>
            <a:ext cx="7126941" cy="3139321"/>
          </a:xfrm>
          <a:prstGeom prst="rect">
            <a:avLst/>
          </a:prstGeom>
        </p:spPr>
        <p:txBody>
          <a:bodyPr wrap="square">
            <a:spAutoFit/>
          </a:bodyPr>
          <a:lstStyle/>
          <a:p>
            <a:r>
              <a:rPr lang="en-IN" dirty="0"/>
              <a:t>public void </a:t>
            </a:r>
            <a:r>
              <a:rPr lang="en-IN" dirty="0" err="1"/>
              <a:t>aspectCall</a:t>
            </a:r>
            <a:r>
              <a:rPr lang="en-IN" dirty="0"/>
              <a:t>() </a:t>
            </a:r>
          </a:p>
          <a:p>
            <a:r>
              <a:rPr lang="en-IN" dirty="0"/>
              <a:t>	{ </a:t>
            </a:r>
          </a:p>
          <a:p>
            <a:r>
              <a:rPr lang="en-IN" dirty="0"/>
              <a:t>		System.out.println("Applying advices"+ " for the first time"); </a:t>
            </a:r>
          </a:p>
          <a:p>
            <a:r>
              <a:rPr lang="en-IN" dirty="0"/>
              <a:t>	} </a:t>
            </a:r>
          </a:p>
          <a:p>
            <a:endParaRPr lang="en-IN" dirty="0"/>
          </a:p>
          <a:p>
            <a:r>
              <a:rPr lang="en-IN" dirty="0"/>
              <a:t>	public void myMethod() </a:t>
            </a:r>
          </a:p>
          <a:p>
            <a:r>
              <a:rPr lang="en-IN" dirty="0"/>
              <a:t>	{ </a:t>
            </a:r>
          </a:p>
          <a:p>
            <a:r>
              <a:rPr lang="en-IN" dirty="0"/>
              <a:t>		System.out.println("This is an"+ " extra method"); </a:t>
            </a:r>
          </a:p>
          <a:p>
            <a:r>
              <a:rPr lang="en-IN" dirty="0"/>
              <a:t>	} </a:t>
            </a:r>
          </a:p>
          <a:p>
            <a:r>
              <a:rPr lang="en-IN" dirty="0"/>
              <a:t>} </a:t>
            </a:r>
          </a:p>
        </p:txBody>
      </p:sp>
    </p:spTree>
    <p:extLst>
      <p:ext uri="{BB962C8B-B14F-4D97-AF65-F5344CB8AC3E}">
        <p14:creationId xmlns:p14="http://schemas.microsoft.com/office/powerpoint/2010/main" val="2575396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699"/>
            <a:ext cx="10515600" cy="1325563"/>
          </a:xfrm>
        </p:spPr>
        <p:txBody>
          <a:bodyPr>
            <a:normAutofit/>
          </a:bodyPr>
          <a:lstStyle/>
          <a:p>
            <a:r>
              <a:rPr lang="en-IN" sz="3600" b="1" dirty="0" smtClean="0">
                <a:effectLst>
                  <a:outerShdw blurRad="38100" dist="38100" dir="2700000" algn="tl">
                    <a:srgbClr val="000000">
                      <a:alpha val="43137"/>
                    </a:srgbClr>
                  </a:outerShdw>
                </a:effectLst>
              </a:rPr>
              <a:t>WEAVING</a:t>
            </a:r>
            <a:endParaRPr lang="en-IN"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39092" y="1387068"/>
            <a:ext cx="10515600" cy="4351338"/>
          </a:xfrm>
        </p:spPr>
        <p:txBody>
          <a:bodyPr/>
          <a:lstStyle/>
          <a:p>
            <a:r>
              <a:rPr lang="en-US" dirty="0"/>
              <a:t>The process of linking Aspects with an Advised Object</a:t>
            </a:r>
            <a:r>
              <a:rPr lang="en-US" dirty="0" smtClean="0"/>
              <a:t>.</a:t>
            </a:r>
          </a:p>
          <a:p>
            <a:r>
              <a:rPr lang="en-US" dirty="0"/>
              <a:t>It can be done at load time, compile time or at runtime time</a:t>
            </a:r>
            <a:r>
              <a:rPr lang="en-US" dirty="0" smtClean="0"/>
              <a:t>.</a:t>
            </a:r>
          </a:p>
          <a:p>
            <a:r>
              <a:rPr lang="en-US" dirty="0"/>
              <a:t>Spring AOP does weaving at runtime</a:t>
            </a:r>
            <a:r>
              <a:rPr lang="en-US" dirty="0" smtClean="0"/>
              <a:t>.</a:t>
            </a:r>
          </a:p>
          <a:p>
            <a:pPr marL="0" indent="0">
              <a:buNone/>
            </a:pPr>
            <a:r>
              <a:rPr lang="en-US" dirty="0"/>
              <a:t>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051" y="2957508"/>
            <a:ext cx="7339682" cy="3555555"/>
          </a:xfrm>
          <a:prstGeom prst="rect">
            <a:avLst/>
          </a:prstGeom>
        </p:spPr>
      </p:pic>
    </p:spTree>
    <p:extLst>
      <p:ext uri="{BB962C8B-B14F-4D97-AF65-F5344CB8AC3E}">
        <p14:creationId xmlns:p14="http://schemas.microsoft.com/office/powerpoint/2010/main" val="36490245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494</Words>
  <Application>Microsoft Office PowerPoint</Application>
  <PresentationFormat>Widescreen</PresentationFormat>
  <Paragraphs>194</Paragraphs>
  <Slides>26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Arial</vt:lpstr>
      <vt:lpstr>Calibri</vt:lpstr>
      <vt:lpstr>Calibri Light</vt:lpstr>
      <vt:lpstr>Consolas</vt:lpstr>
      <vt:lpstr>inter-bold</vt:lpstr>
      <vt:lpstr>inter-regular</vt:lpstr>
      <vt:lpstr>Times New Roman</vt:lpstr>
      <vt:lpstr>Times New Roman</vt:lpstr>
      <vt:lpstr>Wingdings</vt:lpstr>
      <vt:lpstr>Office Theme</vt:lpstr>
      <vt:lpstr>think-cell Slide</vt:lpstr>
      <vt:lpstr>PowerPoint Presentation</vt:lpstr>
      <vt:lpstr>INTRODUCTION</vt:lpstr>
      <vt:lpstr>TABLE OF CONTENTS</vt:lpstr>
      <vt:lpstr>  WHAT IS AOP</vt:lpstr>
      <vt:lpstr>COMMON TERMINOLOGIES</vt:lpstr>
      <vt:lpstr>ASPECT</vt:lpstr>
      <vt:lpstr>PowerPoint Presentation</vt:lpstr>
      <vt:lpstr>PowerPoint Presentation</vt:lpstr>
      <vt:lpstr>WEAVING</vt:lpstr>
      <vt:lpstr>ADVICE</vt:lpstr>
      <vt:lpstr>PowerPoint Presentation</vt:lpstr>
      <vt:lpstr>PowerPoint Presentation</vt:lpstr>
      <vt:lpstr>PowerPoint Presentation</vt:lpstr>
      <vt:lpstr>JOIN POINTS</vt:lpstr>
      <vt:lpstr>PowerPoint Presentation</vt:lpstr>
      <vt:lpstr>POINT CUTS</vt:lpstr>
      <vt:lpstr>PowerPoint Presentation</vt:lpstr>
      <vt:lpstr>PowerPoint Presentation</vt:lpstr>
      <vt:lpstr>  FRAMEWORKS IN AOP</vt:lpstr>
      <vt:lpstr>  ASPECTJ</vt:lpstr>
      <vt:lpstr>JBOSS</vt:lpstr>
      <vt:lpstr>SPRING AOP</vt:lpstr>
      <vt:lpstr>COMPARE AOP FRAMEWORKS</vt:lpstr>
      <vt:lpstr>COMPARSION OF AOP AND OOP</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Parthasarathy Jayaraj</dc:creator>
  <cp:lastModifiedBy>Kamarsaman Ahamed K</cp:lastModifiedBy>
  <cp:revision>51</cp:revision>
  <dcterms:created xsi:type="dcterms:W3CDTF">2024-03-06T13:10:56Z</dcterms:created>
  <dcterms:modified xsi:type="dcterms:W3CDTF">2024-03-08T07:03:00Z</dcterms:modified>
</cp:coreProperties>
</file>