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8" r:id="rId2"/>
    <p:sldId id="263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4" r:id="rId17"/>
    <p:sldId id="295" r:id="rId18"/>
    <p:sldId id="296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502" y="503385"/>
            <a:ext cx="8815754" cy="2214415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502" y="2777320"/>
            <a:ext cx="6438314" cy="80114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1" y="6387445"/>
            <a:ext cx="2646623" cy="3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9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177" y="1825625"/>
            <a:ext cx="11601157" cy="44344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12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6435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178" y="365125"/>
            <a:ext cx="874541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992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4178" y="2250831"/>
            <a:ext cx="5669280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387445"/>
            <a:ext cx="2646623" cy="3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2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14178" y="1041415"/>
            <a:ext cx="11474548" cy="1620117"/>
          </a:xfrm>
        </p:spPr>
        <p:txBody>
          <a:bodyPr vert="horz" lIns="91440" tIns="45720" rIns="91440" bIns="45720" rtlCol="0" anchor="b">
            <a:normAutofit lnSpcReduction="10000"/>
          </a:bodyPr>
          <a:lstStyle>
            <a:lvl1pPr>
              <a:defRPr lang="en-IN" sz="6000">
                <a:solidFill>
                  <a:schemeClr val="bg1"/>
                </a:solidFill>
                <a:latin typeface="+mn-lt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14178" y="2774779"/>
            <a:ext cx="6297637" cy="8011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70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1544270"/>
            <a:ext cx="11882510" cy="46736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flipV="1">
            <a:off x="2841674" y="6625886"/>
            <a:ext cx="9200270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56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177" y="1488000"/>
            <a:ext cx="5580186" cy="4800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5041" y="1488000"/>
            <a:ext cx="5880294" cy="4800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06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177" y="1503363"/>
            <a:ext cx="55942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177" y="2505074"/>
            <a:ext cx="5594254" cy="3783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1311" y="1503363"/>
            <a:ext cx="58240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1311" y="2504951"/>
            <a:ext cx="5824023" cy="37833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96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76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6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78" y="-7034"/>
            <a:ext cx="459544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121" y="2687"/>
            <a:ext cx="6746214" cy="6257435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178" y="1842867"/>
            <a:ext cx="4595447" cy="441725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81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79" y="0"/>
            <a:ext cx="445784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"/>
            <a:ext cx="6732147" cy="6274190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178" y="1856935"/>
            <a:ext cx="4457847" cy="4417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77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489" y="0"/>
            <a:ext cx="11591779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88" y="1544271"/>
            <a:ext cx="11591779" cy="478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33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178" y="2774779"/>
            <a:ext cx="6297637" cy="2076920"/>
          </a:xfrm>
        </p:spPr>
        <p:txBody>
          <a:bodyPr>
            <a:normAutofit/>
          </a:bodyPr>
          <a:lstStyle/>
          <a:p>
            <a:r>
              <a:rPr lang="en-IN" dirty="0"/>
              <a:t>DBMS.</a:t>
            </a:r>
          </a:p>
          <a:p>
            <a:r>
              <a:rPr lang="en-US" dirty="0"/>
              <a:t>RDMS.</a:t>
            </a:r>
          </a:p>
          <a:p>
            <a:r>
              <a:rPr lang="en-US" dirty="0"/>
              <a:t>MySQL.</a:t>
            </a:r>
          </a:p>
          <a:p>
            <a:pPr marL="0" indent="0" algn="r">
              <a:buNone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82636" y="4948518"/>
            <a:ext cx="30970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By</a:t>
            </a:r>
          </a:p>
          <a:p>
            <a:r>
              <a:rPr lang="en-US" dirty="0"/>
              <a:t>Pradeep E</a:t>
            </a:r>
          </a:p>
          <a:p>
            <a:r>
              <a:rPr lang="en-US" dirty="0"/>
              <a:t>Programmer Analyst - Trainee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56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1"/>
            <a:ext cx="11882511" cy="962526"/>
          </a:xfrm>
        </p:spPr>
        <p:txBody>
          <a:bodyPr/>
          <a:lstStyle/>
          <a:p>
            <a:pPr marL="0" indent="0"/>
            <a:r>
              <a:rPr lang="en-IN" dirty="0">
                <a:solidFill>
                  <a:schemeClr val="tx1"/>
                </a:solidFill>
              </a:rPr>
              <a:t>RDBMS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1094874"/>
            <a:ext cx="11882510" cy="5123045"/>
          </a:xfrm>
        </p:spPr>
        <p:txBody>
          <a:bodyPr/>
          <a:lstStyle/>
          <a:p>
            <a:r>
              <a:rPr lang="en-IN" sz="2400" dirty="0"/>
              <a:t>MySQL – Open Source</a:t>
            </a:r>
          </a:p>
          <a:p>
            <a:r>
              <a:rPr lang="en-IN" sz="2400" dirty="0"/>
              <a:t>SQL Server – Microsoft</a:t>
            </a:r>
          </a:p>
          <a:p>
            <a:r>
              <a:rPr lang="en-IN" sz="2400" dirty="0"/>
              <a:t>Oracle - IBM</a:t>
            </a:r>
          </a:p>
          <a:p>
            <a:r>
              <a:rPr lang="en-IN" sz="2400" dirty="0"/>
              <a:t>PostgreSQL – Open Source</a:t>
            </a:r>
          </a:p>
          <a:p>
            <a:pPr marL="0" indent="0">
              <a:buNone/>
            </a:pPr>
            <a:r>
              <a:rPr lang="en-IN" b="1" dirty="0"/>
              <a:t>Ranking of the Most popular database management system worldwide 2023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05" y="3705726"/>
            <a:ext cx="8710863" cy="22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7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1"/>
            <a:ext cx="11882511" cy="962526"/>
          </a:xfrm>
        </p:spPr>
        <p:txBody>
          <a:bodyPr/>
          <a:lstStyle/>
          <a:p>
            <a:pPr fontAlgn="base"/>
            <a:r>
              <a:rPr lang="en-IN" dirty="0"/>
              <a:t>MySQL Customers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3" y="1251284"/>
            <a:ext cx="10311063" cy="4740442"/>
          </a:xfrm>
        </p:spPr>
      </p:pic>
    </p:spTree>
    <p:extLst>
      <p:ext uri="{BB962C8B-B14F-4D97-AF65-F5344CB8AC3E}">
        <p14:creationId xmlns:p14="http://schemas.microsoft.com/office/powerpoint/2010/main" val="344477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094873"/>
          </a:xfrm>
        </p:spPr>
        <p:txBody>
          <a:bodyPr/>
          <a:lstStyle/>
          <a:p>
            <a:r>
              <a:rPr lang="en-IN" dirty="0"/>
              <a:t>SQL with MySQL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1239253"/>
            <a:ext cx="11882510" cy="38741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Söhne"/>
            </a:endParaRPr>
          </a:p>
          <a:p>
            <a:pPr marL="0" indent="0">
              <a:buNone/>
            </a:pPr>
            <a:r>
              <a:rPr lang="en-US" b="1" dirty="0">
                <a:latin typeface="Söhne"/>
              </a:rPr>
              <a:t>SQL</a:t>
            </a:r>
          </a:p>
          <a:p>
            <a:pPr marL="0" indent="0">
              <a:buNone/>
            </a:pPr>
            <a:endParaRPr lang="en-US" b="1" dirty="0">
              <a:latin typeface="Söhne"/>
            </a:endParaRPr>
          </a:p>
          <a:p>
            <a:pPr marL="457200" indent="-457200">
              <a:lnSpc>
                <a:spcPct val="100000"/>
              </a:lnSpc>
            </a:pPr>
            <a:r>
              <a:rPr lang="en-US" dirty="0"/>
              <a:t>SQL stands for Structured Query Language</a:t>
            </a:r>
          </a:p>
          <a:p>
            <a:pPr marL="457200" indent="-457200">
              <a:lnSpc>
                <a:spcPct val="100000"/>
              </a:lnSpc>
            </a:pPr>
            <a:r>
              <a:rPr lang="en-US" dirty="0"/>
              <a:t>SQL lets you access and manipulate databases</a:t>
            </a:r>
          </a:p>
          <a:p>
            <a:pPr marL="457200" indent="-457200">
              <a:lnSpc>
                <a:spcPct val="100000"/>
              </a:lnSpc>
            </a:pPr>
            <a:r>
              <a:rPr lang="en-US" dirty="0"/>
              <a:t>SQL became a standard of the American National Standards Institute (ANSI) in 1986, and of the International Organization for Standardization (ISO) in 1987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109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Can SQL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929" y="1070811"/>
            <a:ext cx="11882510" cy="426561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SQL can execute queries against a database</a:t>
            </a:r>
          </a:p>
          <a:p>
            <a:r>
              <a:rPr lang="en-IN" dirty="0"/>
              <a:t>SQL can retrieve data from a database</a:t>
            </a:r>
          </a:p>
          <a:p>
            <a:r>
              <a:rPr lang="en-IN" dirty="0"/>
              <a:t>SQL can insert records in a database</a:t>
            </a:r>
          </a:p>
          <a:p>
            <a:r>
              <a:rPr lang="en-IN" dirty="0"/>
              <a:t>SQL can update records in a database</a:t>
            </a:r>
          </a:p>
          <a:p>
            <a:r>
              <a:rPr lang="en-IN" dirty="0"/>
              <a:t>SQL can delete records from a database</a:t>
            </a:r>
          </a:p>
          <a:p>
            <a:r>
              <a:rPr lang="en-IN" dirty="0"/>
              <a:t>SQL can create new databases</a:t>
            </a:r>
          </a:p>
          <a:p>
            <a:r>
              <a:rPr lang="en-IN" dirty="0"/>
              <a:t>SQL can create new tables in a database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540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950495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</a:rPr>
              <a:t>Keep in mind that…</a:t>
            </a:r>
            <a:r>
              <a:rPr lang="en-IN" sz="2800" b="1" dirty="0"/>
              <a:t/>
            </a:r>
            <a:br>
              <a:rPr lang="en-IN" sz="2800" b="1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950495"/>
            <a:ext cx="11882510" cy="526742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SQL keywords are NOT case sensitive: select is same as SELECT.</a:t>
            </a:r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r>
              <a:rPr lang="en-IN" sz="3200" b="1" dirty="0"/>
              <a:t>Semicolon after SQL Statements?</a:t>
            </a:r>
          </a:p>
          <a:p>
            <a:pPr marL="0" indent="0">
              <a:buNone/>
            </a:pPr>
            <a:endParaRPr lang="en-IN" sz="32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	Semicolon is the standard way to separate each SQL statement in database systems that allow more than one SQL statement to be executed in the same call to the sever.</a:t>
            </a:r>
          </a:p>
          <a:p>
            <a:pPr marL="0" indent="0">
              <a:lnSpc>
                <a:spcPct val="150000"/>
              </a:lnSpc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239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Some of The Most Important SQL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- extracts data from a database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- updates data in a database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- deletes data from a database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- inserts new data into a database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DATABASE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- creates a new database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DATABASE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- modifies a database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- creates a new table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- modifies a table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- deletes a table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4735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3" y="1496144"/>
            <a:ext cx="11882510" cy="4673649"/>
          </a:xfrm>
        </p:spPr>
        <p:txBody>
          <a:bodyPr/>
          <a:lstStyle/>
          <a:p>
            <a:r>
              <a:rPr lang="en-IN" b="1" dirty="0"/>
              <a:t>INNER JOIN </a:t>
            </a:r>
            <a:r>
              <a:rPr lang="en-IN" dirty="0"/>
              <a:t>: Return records that have matching values in both tables.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lnSpc>
                <a:spcPct val="100000"/>
              </a:lnSpc>
            </a:pPr>
            <a:r>
              <a:rPr lang="en-IN" b="1" dirty="0"/>
              <a:t>LEFT JOIN </a:t>
            </a:r>
            <a:r>
              <a:rPr lang="en-IN" dirty="0"/>
              <a:t>: </a:t>
            </a:r>
            <a:r>
              <a:rPr lang="en-US" dirty="0"/>
              <a:t>Returns all records from the left table, and the matched records from the right table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75" y="1981092"/>
            <a:ext cx="2067213" cy="1524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75" y="4591699"/>
            <a:ext cx="1981477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47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240632"/>
            <a:ext cx="11882510" cy="59772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b="1" dirty="0"/>
              <a:t>RIGHT JOIN </a:t>
            </a:r>
            <a:r>
              <a:rPr lang="en-IN" dirty="0"/>
              <a:t>: </a:t>
            </a:r>
            <a:r>
              <a:rPr lang="en-US" dirty="0"/>
              <a:t>Returns all records from the right table, and the matched records from the left table</a:t>
            </a:r>
            <a:endParaRPr lang="en-IN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pPr>
              <a:lnSpc>
                <a:spcPct val="100000"/>
              </a:lnSpc>
            </a:pPr>
            <a:r>
              <a:rPr lang="en-IN" b="1" dirty="0"/>
              <a:t>FULL OUTER JOIN </a:t>
            </a:r>
            <a:r>
              <a:rPr lang="en-IN" dirty="0"/>
              <a:t>: Return all records when there is a match in either left or right table.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250" y="1281004"/>
            <a:ext cx="2038635" cy="1552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76" y="4442310"/>
            <a:ext cx="238158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11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1"/>
            <a:ext cx="11882511" cy="866274"/>
          </a:xfrm>
        </p:spPr>
        <p:txBody>
          <a:bodyPr/>
          <a:lstStyle/>
          <a:p>
            <a:r>
              <a:rPr lang="en-IN" dirty="0"/>
              <a:t>UNIQUE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1010654"/>
            <a:ext cx="11882510" cy="52072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b="1" dirty="0"/>
              <a:t>UNIQUE</a:t>
            </a:r>
            <a:r>
              <a:rPr lang="en-IN" dirty="0"/>
              <a:t> </a:t>
            </a:r>
            <a:r>
              <a:rPr lang="en-US" dirty="0"/>
              <a:t>constraints provide a guarantee for uniqueness for a column or set of columns.</a:t>
            </a:r>
          </a:p>
          <a:p>
            <a:r>
              <a:rPr lang="en-IN" dirty="0"/>
              <a:t>However, we can have many </a:t>
            </a:r>
            <a:r>
              <a:rPr lang="en-IN" b="1" dirty="0"/>
              <a:t>UNIQUE</a:t>
            </a:r>
            <a:r>
              <a:rPr lang="en-IN" dirty="0"/>
              <a:t> </a:t>
            </a:r>
            <a:r>
              <a:rPr lang="en-US" dirty="0"/>
              <a:t>constraints per table.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4400" dirty="0">
                <a:solidFill>
                  <a:schemeClr val="accent1">
                    <a:lumMod val="50000"/>
                  </a:schemeClr>
                </a:solidFill>
              </a:rPr>
              <a:t>PRIMARY KEY</a:t>
            </a:r>
          </a:p>
          <a:p>
            <a:r>
              <a:rPr lang="en-US" b="1" dirty="0"/>
              <a:t>PRIMARY KEY </a:t>
            </a:r>
            <a:r>
              <a:rPr lang="en-US" dirty="0"/>
              <a:t>must contain UNIQUE values, and cannot contain NULL values</a:t>
            </a:r>
            <a:r>
              <a:rPr lang="en-US" sz="4400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A table can have only ONE primary key; and in the table, this primary key can consist of single or multiple columns (fields).</a:t>
            </a:r>
            <a:endParaRPr lang="en-IN" dirty="0"/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398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39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54" y="1767893"/>
            <a:ext cx="6773220" cy="3553321"/>
          </a:xfrm>
        </p:spPr>
      </p:pic>
    </p:spTree>
    <p:extLst>
      <p:ext uri="{BB962C8B-B14F-4D97-AF65-F5344CB8AC3E}">
        <p14:creationId xmlns:p14="http://schemas.microsoft.com/office/powerpoint/2010/main" val="49829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Database?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database is a collection of data that is organized and stored in a way that allows for efficient </a:t>
            </a:r>
            <a:r>
              <a:rPr lang="en-US" b="1" dirty="0"/>
              <a:t>retrieval</a:t>
            </a:r>
            <a:r>
              <a:rPr lang="en-US" dirty="0"/>
              <a:t>, </a:t>
            </a:r>
            <a:r>
              <a:rPr lang="en-US" b="1" dirty="0"/>
              <a:t>management</a:t>
            </a:r>
            <a:r>
              <a:rPr lang="en-US" dirty="0"/>
              <a:t>, and </a:t>
            </a:r>
            <a:r>
              <a:rPr lang="en-US" b="1" dirty="0"/>
              <a:t>manipulation</a:t>
            </a:r>
            <a:r>
              <a:rPr lang="en-US" dirty="0"/>
              <a:t> of information. </a:t>
            </a:r>
          </a:p>
          <a:p>
            <a:pPr marL="0" indent="0">
              <a:buNone/>
            </a:pPr>
            <a:r>
              <a:rPr lang="en-US" b="1" dirty="0"/>
              <a:t>Retrieval – </a:t>
            </a:r>
            <a:r>
              <a:rPr lang="en-US" dirty="0"/>
              <a:t>Querying</a:t>
            </a:r>
          </a:p>
          <a:p>
            <a:pPr marL="0" indent="0">
              <a:buNone/>
            </a:pPr>
            <a:r>
              <a:rPr lang="en-US" b="1" dirty="0"/>
              <a:t>Management – </a:t>
            </a:r>
            <a:r>
              <a:rPr lang="en-US" dirty="0"/>
              <a:t>Storage and Maintenance of data</a:t>
            </a:r>
          </a:p>
          <a:p>
            <a:pPr lvl="2"/>
            <a:r>
              <a:rPr lang="en-US" sz="2800" dirty="0"/>
              <a:t>Data Security</a:t>
            </a:r>
          </a:p>
          <a:p>
            <a:pPr lvl="2"/>
            <a:r>
              <a:rPr lang="en-US" sz="2800" dirty="0"/>
              <a:t>Backup and Recovery</a:t>
            </a:r>
          </a:p>
          <a:p>
            <a:pPr marL="0" indent="0">
              <a:buNone/>
            </a:pPr>
            <a:r>
              <a:rPr lang="en-IN" b="1" dirty="0"/>
              <a:t>Manipulation – </a:t>
            </a:r>
            <a:r>
              <a:rPr lang="en-IN" dirty="0"/>
              <a:t>Performing operation on the data</a:t>
            </a:r>
          </a:p>
          <a:p>
            <a:pPr lvl="2"/>
            <a:r>
              <a:rPr lang="en-US" sz="2800" dirty="0"/>
              <a:t>Querying , Updating</a:t>
            </a:r>
          </a:p>
          <a:p>
            <a:pPr lvl="2"/>
            <a:r>
              <a:rPr lang="en-US" sz="2800" dirty="0"/>
              <a:t>Inserting , Deleting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76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several types of databases, each designed to address specific data storage and management requirements. Here are some common types of databases:</a:t>
            </a:r>
          </a:p>
          <a:p>
            <a:pPr lvl="2">
              <a:lnSpc>
                <a:spcPct val="100000"/>
              </a:lnSpc>
            </a:pPr>
            <a:r>
              <a:rPr lang="en-US" sz="2800" b="1" dirty="0"/>
              <a:t>Relation Database</a:t>
            </a:r>
          </a:p>
          <a:p>
            <a:pPr lvl="2"/>
            <a:r>
              <a:rPr lang="en-US" sz="2800" b="1" dirty="0"/>
              <a:t>Hierarchical Database</a:t>
            </a:r>
          </a:p>
          <a:p>
            <a:pPr lvl="2"/>
            <a:r>
              <a:rPr lang="en-US" sz="2800" b="1" dirty="0"/>
              <a:t>NoSql Database</a:t>
            </a:r>
          </a:p>
          <a:p>
            <a:pPr lvl="4"/>
            <a:r>
              <a:rPr lang="en-US" sz="2600" b="1" dirty="0"/>
              <a:t>Key Value</a:t>
            </a:r>
          </a:p>
          <a:p>
            <a:pPr lvl="4"/>
            <a:r>
              <a:rPr lang="en-US" sz="2600" b="1" dirty="0"/>
              <a:t>Document – Based</a:t>
            </a:r>
          </a:p>
          <a:p>
            <a:pPr lvl="4"/>
            <a:r>
              <a:rPr lang="en-US" sz="2600" b="1" dirty="0"/>
              <a:t>Graph – Based</a:t>
            </a:r>
          </a:p>
          <a:p>
            <a:pPr marL="1371600" lvl="3" indent="0">
              <a:buNone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25806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Relational databases store data in structured tables with rows and columns. Example : MySQL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84" y="2959767"/>
            <a:ext cx="8325853" cy="311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8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Hierarchical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hierarchical database is a type of database model where data is organized in a parent-child relationships.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68" y="2887578"/>
            <a:ext cx="7531769" cy="281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2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NoSql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IN" dirty="0"/>
              <a:t>NoSQL databases are designed to handle various types of unstructured, semi-structured, or highly dynamic data. They offer more flexibility in data storage and retrieval. Types of NoSQL databases include:</a:t>
            </a:r>
          </a:p>
          <a:p>
            <a:pPr>
              <a:lnSpc>
                <a:spcPct val="100000"/>
              </a:lnSpc>
            </a:pPr>
            <a:r>
              <a:rPr lang="en-IN" b="1" dirty="0"/>
              <a:t>Key-Value :</a:t>
            </a:r>
            <a:r>
              <a:rPr lang="en-IN" dirty="0"/>
              <a:t> Store data as key-value pairs. Example: Amazon DynamoDB.</a:t>
            </a:r>
            <a:endParaRPr lang="en-IN" b="1" dirty="0"/>
          </a:p>
          <a:p>
            <a:pPr marL="0" indent="0">
              <a:lnSpc>
                <a:spcPct val="100000"/>
              </a:lnSpc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633" y="4023462"/>
            <a:ext cx="1467055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0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98867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IN" sz="3100" b="1" dirty="0">
                <a:solidFill>
                  <a:schemeClr val="tx1"/>
                </a:solidFill>
                <a:latin typeface="Söhne"/>
              </a:rPr>
              <a:t>Document – Based </a:t>
            </a:r>
            <a:r>
              <a:rPr lang="en-IN" sz="3100" b="1" dirty="0">
                <a:latin typeface="Söhne"/>
              </a:rPr>
              <a:t>:</a:t>
            </a:r>
            <a:r>
              <a:rPr lang="en-IN" sz="3100" dirty="0">
                <a:solidFill>
                  <a:srgbClr val="374151"/>
                </a:solidFill>
                <a:latin typeface="Söhne"/>
              </a:rPr>
              <a:t> Store data as documents (e.g., JSON). </a:t>
            </a:r>
            <a:br>
              <a:rPr lang="en-IN" sz="3100" dirty="0">
                <a:solidFill>
                  <a:srgbClr val="374151"/>
                </a:solidFill>
                <a:latin typeface="Söhne"/>
              </a:rPr>
            </a:br>
            <a:r>
              <a:rPr lang="en-IN" sz="3100" dirty="0">
                <a:solidFill>
                  <a:srgbClr val="374151"/>
                </a:solidFill>
                <a:latin typeface="Söhne"/>
              </a:rPr>
              <a:t>Example: MongoDB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9434" y="988680"/>
            <a:ext cx="11882510" cy="5229240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latin typeface="Söhne"/>
            </a:endParaRPr>
          </a:p>
          <a:p>
            <a:pPr marL="0" indent="0">
              <a:buNone/>
            </a:pPr>
            <a:endParaRPr lang="en-US" b="1" dirty="0">
              <a:latin typeface="Söhne"/>
            </a:endParaRPr>
          </a:p>
          <a:p>
            <a:pPr marL="0" indent="0">
              <a:buNone/>
            </a:pPr>
            <a:endParaRPr lang="en-US" b="1" dirty="0">
              <a:latin typeface="Söhne"/>
            </a:endParaRPr>
          </a:p>
          <a:p>
            <a:pPr marL="0" indent="0">
              <a:buNone/>
            </a:pPr>
            <a:endParaRPr lang="en-US" b="1" dirty="0">
              <a:latin typeface="Söhne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Söhne"/>
              </a:rPr>
              <a:t>Graph Databases: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Store data as nodes and edges to represent relationships. Example: Neo4j.</a:t>
            </a:r>
            <a:endParaRPr lang="en-IN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682" y="1301500"/>
            <a:ext cx="1409897" cy="14956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80" y="4427621"/>
            <a:ext cx="2781300" cy="16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9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868" y="43569"/>
            <a:ext cx="6325484" cy="123842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/>
              <a:t>DBMS</a:t>
            </a:r>
          </a:p>
          <a:p>
            <a:pPr marL="0" indent="0">
              <a:buNone/>
            </a:pPr>
            <a:endParaRPr lang="en-IN" sz="4400" dirty="0"/>
          </a:p>
          <a:p>
            <a:r>
              <a:rPr lang="en-IN" dirty="0"/>
              <a:t>Interface between database and end user</a:t>
            </a:r>
          </a:p>
          <a:p>
            <a:r>
              <a:rPr lang="en-IN" dirty="0"/>
              <a:t>Software to store, retrieve, define and manage data in database</a:t>
            </a:r>
          </a:p>
          <a:p>
            <a:r>
              <a:rPr lang="en-IN" dirty="0"/>
              <a:t>Easy CRUD operations</a:t>
            </a:r>
          </a:p>
          <a:p>
            <a:r>
              <a:rPr lang="en-IN" dirty="0"/>
              <a:t>Takes care of authentication, backup, optimization etc.</a:t>
            </a:r>
          </a:p>
          <a:p>
            <a:endParaRPr lang="en-IN" sz="4400" dirty="0"/>
          </a:p>
          <a:p>
            <a:pPr marL="0" indent="0">
              <a:buNone/>
            </a:pPr>
            <a:endParaRPr lang="en-IN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68" y="43569"/>
            <a:ext cx="6325483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927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Digital_Template" id="{5A3AD10F-DD54-49F5-AA79-3E7E4567C8C6}" vid="{32CA194C-6BBE-41F9-B110-AE619953BDC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547</Words>
  <Application>Microsoft Office PowerPoint</Application>
  <PresentationFormat>Widescreen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Segoe UI</vt:lpstr>
      <vt:lpstr>Söhne</vt:lpstr>
      <vt:lpstr>Verdana</vt:lpstr>
      <vt:lpstr>1_Office Theme</vt:lpstr>
      <vt:lpstr>DATABASE</vt:lpstr>
      <vt:lpstr>DATABASE</vt:lpstr>
      <vt:lpstr>What is Database?</vt:lpstr>
      <vt:lpstr>Types of Databases</vt:lpstr>
      <vt:lpstr>Relational Database</vt:lpstr>
      <vt:lpstr>Hierarchical Database</vt:lpstr>
      <vt:lpstr>NoSql Database</vt:lpstr>
      <vt:lpstr>Document – Based : Store data as documents (e.g., JSON).  Example: MongoDB. </vt:lpstr>
      <vt:lpstr>PowerPoint Presentation</vt:lpstr>
      <vt:lpstr>RDBMS</vt:lpstr>
      <vt:lpstr>MySQL Customers</vt:lpstr>
      <vt:lpstr>SQL with MySQL DBMS</vt:lpstr>
      <vt:lpstr>What Can SQL do?</vt:lpstr>
      <vt:lpstr>Keep in mind that… </vt:lpstr>
      <vt:lpstr>Some of The Most Important SQL Commands</vt:lpstr>
      <vt:lpstr>SQL JOIN</vt:lpstr>
      <vt:lpstr>PowerPoint Presentation</vt:lpstr>
      <vt:lpstr>UNIQUE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Vijander.s</dc:creator>
  <cp:lastModifiedBy>Pradeep E</cp:lastModifiedBy>
  <cp:revision>62</cp:revision>
  <dcterms:created xsi:type="dcterms:W3CDTF">2021-01-18T11:51:30Z</dcterms:created>
  <dcterms:modified xsi:type="dcterms:W3CDTF">2023-08-28T05:19:05Z</dcterms:modified>
</cp:coreProperties>
</file>