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Pradeep P-</a:t>
            </a:r>
            <a:r>
              <a:rPr lang="en-US" sz="2000" b="1" dirty="0" err="1">
                <a:solidFill>
                  <a:schemeClr val="accent1">
                    <a:lumMod val="75000"/>
                  </a:schemeClr>
                </a:solidFill>
                <a:latin typeface="Arial"/>
                <a:cs typeface="Arial"/>
              </a:rPr>
              <a:t>Sengunthar</a:t>
            </a:r>
            <a:r>
              <a:rPr lang="en-US" sz="2000" b="1" dirty="0">
                <a:solidFill>
                  <a:schemeClr val="accent1">
                    <a:lumMod val="75000"/>
                  </a:schemeClr>
                </a:solidFill>
                <a:latin typeface="Arial"/>
                <a:cs typeface="Arial"/>
              </a:rPr>
              <a:t> College Of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:Key Logger</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err="1">
                <a:latin typeface="Arial"/>
                <a:ea typeface="+mn-lt"/>
                <a:cs typeface="+mn-lt"/>
              </a:rPr>
              <a:t>Approach:Python</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93410" y="1306458"/>
            <a:ext cx="11029615" cy="4673324"/>
          </a:xfrm>
        </p:spPr>
        <p:txBody>
          <a:bodyPr>
            <a:normAutofit/>
          </a:bodyPr>
          <a:lstStyle/>
          <a:p>
            <a:pPr marL="305435" indent="-305435"/>
            <a:r>
              <a:rPr lang="en-US" sz="2400" b="1" dirty="0"/>
              <a:t>In today's digital age, where cybersecurity threats loom large, one of the significant concerns is the proliferation of keyloggers, stealthy software tools designed to monitor and </a:t>
            </a:r>
            <a:r>
              <a:rPr lang="en-US" sz="2400" b="1" dirty="0" err="1"/>
              <a:t>recordkeystrokes</a:t>
            </a:r>
            <a:r>
              <a:rPr lang="en-US" sz="2400" b="1" dirty="0"/>
              <a:t> on a </a:t>
            </a:r>
            <a:r>
              <a:rPr lang="en-US" sz="2400" b="1" dirty="0" err="1"/>
              <a:t>user'scomputer</a:t>
            </a:r>
            <a:r>
              <a:rPr lang="en-US" sz="2400" b="1" dirty="0"/>
              <a:t> without </a:t>
            </a:r>
            <a:r>
              <a:rPr lang="en-US" sz="2400" b="1" dirty="0" err="1"/>
              <a:t>theirknowledge</a:t>
            </a:r>
            <a:r>
              <a:rPr lang="en-US" sz="2400" b="1" dirty="0"/>
              <a:t>. </a:t>
            </a:r>
            <a:r>
              <a:rPr lang="en-US" sz="2400" b="1" dirty="0" err="1"/>
              <a:t>Keyloggerspose</a:t>
            </a:r>
            <a:r>
              <a:rPr lang="en-US" sz="2400" b="1" dirty="0"/>
              <a:t> a severe threat </a:t>
            </a:r>
            <a:r>
              <a:rPr lang="en-US" sz="2400" b="1" dirty="0" err="1"/>
              <a:t>toindividuals</a:t>
            </a:r>
            <a:r>
              <a:rPr lang="en-US" sz="2400" b="1" dirty="0"/>
              <a:t> </a:t>
            </a:r>
            <a:r>
              <a:rPr lang="en-US" sz="2400" b="1" dirty="0" err="1"/>
              <a:t>andorganizations</a:t>
            </a:r>
            <a:r>
              <a:rPr lang="en-US" sz="2400" b="1" dirty="0"/>
              <a:t> as they </a:t>
            </a:r>
            <a:r>
              <a:rPr lang="en-US" sz="2400" b="1" dirty="0" err="1"/>
              <a:t>cancapture</a:t>
            </a:r>
            <a:r>
              <a:rPr lang="en-US" sz="2400" b="1" dirty="0"/>
              <a:t> </a:t>
            </a:r>
            <a:r>
              <a:rPr lang="en-US" sz="2400" b="1" dirty="0" err="1"/>
              <a:t>sensitiveinformation</a:t>
            </a:r>
            <a:r>
              <a:rPr lang="en-US" sz="2400" b="1" dirty="0"/>
              <a:t> such </a:t>
            </a:r>
            <a:r>
              <a:rPr lang="en-US" sz="2400" b="1" dirty="0" err="1"/>
              <a:t>aspasswords</a:t>
            </a:r>
            <a:r>
              <a:rPr lang="en-US" sz="2400" b="1" dirty="0"/>
              <a:t>, credit card details, and other personal data, leading to identity theft, financial loss, and privacy breaches.</a:t>
            </a:r>
            <a:endParaRPr lang="en-IN" sz="24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l">
              <a:buFont typeface="+mj-lt"/>
              <a:buAutoNum type="arabicPeriod"/>
            </a:pPr>
            <a:r>
              <a:rPr lang="en-US" sz="1400" b="1" i="0" dirty="0">
                <a:solidFill>
                  <a:srgbClr val="0D0D0D"/>
                </a:solidFill>
                <a:effectLst/>
                <a:latin typeface="Söhne"/>
              </a:rPr>
              <a:t>Use Reliable Antivirus and Anti-Malware Software</a:t>
            </a:r>
            <a:r>
              <a:rPr lang="en-US" sz="1400" b="0" i="0" dirty="0">
                <a:solidFill>
                  <a:srgbClr val="0D0D0D"/>
                </a:solidFill>
                <a:effectLst/>
                <a:latin typeface="Söhne"/>
              </a:rPr>
              <a:t>: Employ reputable antivirus and anti-malware software that can detect and remove keyloggers from your system. Ensure that the software is regularly updated to stay protected against new threats.</a:t>
            </a:r>
          </a:p>
          <a:p>
            <a:pPr algn="l">
              <a:buFont typeface="+mj-lt"/>
              <a:buAutoNum type="arabicPeriod"/>
            </a:pPr>
            <a:r>
              <a:rPr lang="en-US" sz="1400" b="1" i="0" dirty="0">
                <a:solidFill>
                  <a:srgbClr val="0D0D0D"/>
                </a:solidFill>
                <a:effectLst/>
                <a:latin typeface="Söhne"/>
              </a:rPr>
              <a:t>Keep Operating Systems and Software Updated</a:t>
            </a:r>
            <a:r>
              <a:rPr lang="en-US" sz="1400" b="0" i="0" dirty="0">
                <a:solidFill>
                  <a:srgbClr val="0D0D0D"/>
                </a:solidFill>
                <a:effectLst/>
                <a:latin typeface="Söhne"/>
              </a:rPr>
              <a:t>: Regularly update your operating system, applications, and software to patch any vulnerabilities that could be exploited by keyloggers and other malware.</a:t>
            </a:r>
          </a:p>
          <a:p>
            <a:pPr algn="l">
              <a:buFont typeface="+mj-lt"/>
              <a:buAutoNum type="arabicPeriod"/>
            </a:pPr>
            <a:r>
              <a:rPr lang="en-US" sz="1400" b="1" i="0" dirty="0">
                <a:solidFill>
                  <a:srgbClr val="0D0D0D"/>
                </a:solidFill>
                <a:effectLst/>
                <a:latin typeface="Söhne"/>
              </a:rPr>
              <a:t>Exercise Caution with Downloads and Email Attachments</a:t>
            </a:r>
            <a:r>
              <a:rPr lang="en-US" sz="1400" b="0" i="0" dirty="0">
                <a:solidFill>
                  <a:srgbClr val="0D0D0D"/>
                </a:solidFill>
                <a:effectLst/>
                <a:latin typeface="Söhne"/>
              </a:rPr>
              <a:t>: Be cautious when downloading files or clicking on links in emails, especially from unknown sources. Keyloggers can often be disguised as legitimate files or attachments, so only download from trusted sources.</a:t>
            </a:r>
          </a:p>
          <a:p>
            <a:pPr algn="l">
              <a:buFont typeface="+mj-lt"/>
              <a:buAutoNum type="arabicPeriod"/>
            </a:pPr>
            <a:r>
              <a:rPr lang="en-US" sz="1400" b="1" i="0" dirty="0">
                <a:solidFill>
                  <a:srgbClr val="0D0D0D"/>
                </a:solidFill>
                <a:effectLst/>
                <a:latin typeface="Söhne"/>
              </a:rPr>
              <a:t>Use Virtual Keyboards for Sensitive Inputs</a:t>
            </a:r>
            <a:r>
              <a:rPr lang="en-US" sz="1400" b="0" i="0" dirty="0">
                <a:solidFill>
                  <a:srgbClr val="0D0D0D"/>
                </a:solidFill>
                <a:effectLst/>
                <a:latin typeface="Söhne"/>
              </a:rPr>
              <a:t>: When entering sensitive information such as passwords or credit card details, consider using a virtual keyboard. Virtual keyboards bypass physical keystrokes, making it harder for keyloggers to capture sensitive information.</a:t>
            </a:r>
          </a:p>
          <a:p>
            <a:pPr algn="l">
              <a:buFont typeface="+mj-lt"/>
              <a:buAutoNum type="arabicPeriod"/>
            </a:pPr>
            <a:r>
              <a:rPr lang="en-US" sz="1400" b="1" i="0" dirty="0">
                <a:solidFill>
                  <a:srgbClr val="0D0D0D"/>
                </a:solidFill>
                <a:effectLst/>
                <a:latin typeface="Söhne"/>
              </a:rPr>
              <a:t>Implement Two-Factor Authentication (2FA)</a:t>
            </a:r>
            <a:r>
              <a:rPr lang="en-US" sz="1400" b="0" i="0" dirty="0">
                <a:solidFill>
                  <a:srgbClr val="0D0D0D"/>
                </a:solidFill>
                <a:effectLst/>
                <a:latin typeface="Söhne"/>
              </a:rPr>
              <a:t>: Enable two-factor authentication whenever possible. This adds an extra layer of security by requiring not only a password but also a secondary form of authentication, such as a code sent to your mobile device.</a:t>
            </a:r>
          </a:p>
          <a:p>
            <a:pPr algn="l">
              <a:buFont typeface="+mj-lt"/>
              <a:buAutoNum type="arabicPeriod"/>
            </a:pPr>
            <a:r>
              <a:rPr lang="en-US" sz="1400" b="1" i="0" dirty="0">
                <a:solidFill>
                  <a:srgbClr val="0D0D0D"/>
                </a:solidFill>
                <a:effectLst/>
                <a:latin typeface="Söhne"/>
              </a:rPr>
              <a:t>Regularly Monitor Account Activity</a:t>
            </a:r>
            <a:r>
              <a:rPr lang="en-US" sz="1400" b="0" i="0" dirty="0">
                <a:solidFill>
                  <a:srgbClr val="0D0D0D"/>
                </a:solidFill>
                <a:effectLst/>
                <a:latin typeface="Söhne"/>
              </a:rPr>
              <a:t>: Regularly monitor your accounts for any suspicious activity, such as unrecognized logins or transactions. Promptly report any unauthorized activity to the respective service providers.</a:t>
            </a:r>
          </a:p>
          <a:p>
            <a:pPr algn="l">
              <a:buFont typeface="+mj-lt"/>
              <a:buAutoNum type="arabicPeriod"/>
            </a:pPr>
            <a:r>
              <a:rPr lang="en-US" sz="1400" b="1" i="0" dirty="0">
                <a:solidFill>
                  <a:srgbClr val="0D0D0D"/>
                </a:solidFill>
                <a:effectLst/>
                <a:latin typeface="Söhne"/>
              </a:rPr>
              <a:t>Encrypt Sensitive Data</a:t>
            </a:r>
            <a:r>
              <a:rPr lang="en-US" sz="1400" b="0" i="0" dirty="0">
                <a:solidFill>
                  <a:srgbClr val="0D0D0D"/>
                </a:solidFill>
                <a:effectLst/>
                <a:latin typeface="Söhne"/>
              </a:rPr>
              <a:t>: Encrypt sensitive data stored on your devices and in transit. Encryption makes it difficult for unauthorized individuals, including keyloggers, to access and decipher the information.</a:t>
            </a:r>
          </a:p>
          <a:p>
            <a:pPr algn="l">
              <a:buFont typeface="+mj-lt"/>
              <a:buAutoNum type="arabicPeriod"/>
            </a:pPr>
            <a:r>
              <a:rPr lang="en-US" sz="1400" b="1" i="0" dirty="0">
                <a:solidFill>
                  <a:srgbClr val="0D0D0D"/>
                </a:solidFill>
                <a:effectLst/>
                <a:latin typeface="Söhne"/>
              </a:rPr>
              <a:t>Educate Yourself and Others</a:t>
            </a:r>
            <a:r>
              <a:rPr lang="en-US" sz="1400" b="0" i="0" dirty="0">
                <a:solidFill>
                  <a:srgbClr val="0D0D0D"/>
                </a:solidFill>
                <a:effectLst/>
                <a:latin typeface="Söhne"/>
              </a:rPr>
              <a:t>: Stay informed about cybersecurity best practices and educate others, such as family members and colleagues, about the risks of keyloggers and how to prevent them. Awareness is key to maintaining a secure digital environment.</a:t>
            </a:r>
          </a:p>
          <a:p>
            <a:pPr marL="0" indent="0">
              <a:buNone/>
            </a:pP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 :Windows 10 4GB RAM 128GB ROM,PYTHON</a:t>
            </a:r>
          </a:p>
          <a:p>
            <a:pPr marL="305435" indent="-305435"/>
            <a:r>
              <a:rPr lang="en-IN" sz="1800" b="1" dirty="0">
                <a:solidFill>
                  <a:srgbClr val="0F0F0F"/>
                </a:solidFill>
              </a:rPr>
              <a:t>Library required to build the model : </a:t>
            </a:r>
            <a:r>
              <a:rPr lang="en-IN" sz="1800" b="1" dirty="0" err="1">
                <a:solidFill>
                  <a:srgbClr val="0F0F0F"/>
                </a:solidFill>
              </a:rPr>
              <a:t>tkinter</a:t>
            </a:r>
            <a:r>
              <a:rPr lang="en-IN" sz="1800" b="1" dirty="0">
                <a:solidFill>
                  <a:srgbClr val="0F0F0F"/>
                </a:solidFill>
              </a:rPr>
              <a:t>,  </a:t>
            </a:r>
            <a:r>
              <a:rPr lang="en-IN" sz="1800" b="1" dirty="0" err="1">
                <a:solidFill>
                  <a:srgbClr val="0F0F0F"/>
                </a:solidFill>
              </a:rPr>
              <a:t>pynput</a:t>
            </a:r>
            <a:r>
              <a:rPr lang="en-IN" sz="1800" b="1" dirty="0">
                <a:solidFill>
                  <a:srgbClr val="0F0F0F"/>
                </a:solidFill>
              </a:rPr>
              <a:t>–keyboard, </a:t>
            </a:r>
            <a:r>
              <a:rPr lang="en-IN" sz="1800" b="1" dirty="0" err="1">
                <a:solidFill>
                  <a:srgbClr val="0F0F0F"/>
                </a:solidFill>
              </a:rPr>
              <a:t>json</a:t>
            </a:r>
            <a:r>
              <a:rPr lang="en-IN" sz="1800" b="1" dirty="0">
                <a:solidFill>
                  <a:srgbClr val="0F0F0F"/>
                </a:solidFill>
              </a:rPr>
              <a:t> file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15722" y="1823136"/>
            <a:ext cx="11029615" cy="4673324"/>
          </a:xfrm>
        </p:spPr>
        <p:txBody>
          <a:bodyPr>
            <a:noAutofit/>
          </a:bodyPr>
          <a:lstStyle/>
          <a:p>
            <a:pPr marL="305435" indent="-305435"/>
            <a:r>
              <a:rPr lang="en-US" sz="1050" dirty="0"/>
              <a:t>1. Start</a:t>
            </a:r>
          </a:p>
          <a:p>
            <a:pPr marL="305435" indent="-305435"/>
            <a:r>
              <a:rPr lang="en-US" sz="1050" dirty="0"/>
              <a:t>2. Initialize antivirus and anti-malware software.</a:t>
            </a:r>
          </a:p>
          <a:p>
            <a:pPr marL="305435" indent="-305435"/>
            <a:r>
              <a:rPr lang="en-US" sz="1050" dirty="0"/>
              <a:t>3. Update operating system and software regularly.</a:t>
            </a:r>
          </a:p>
          <a:p>
            <a:pPr marL="305435" indent="-305435"/>
            <a:r>
              <a:rPr lang="en-US" sz="1050" dirty="0"/>
              <a:t>4. Exercise caution with downloads and email attachments:</a:t>
            </a:r>
          </a:p>
          <a:p>
            <a:pPr marL="305435" indent="-305435"/>
            <a:r>
              <a:rPr lang="en-US" sz="1050" dirty="0"/>
              <a:t>   a. Verify the authenticity of the source.</a:t>
            </a:r>
          </a:p>
          <a:p>
            <a:pPr marL="305435" indent="-305435"/>
            <a:r>
              <a:rPr lang="en-US" sz="1050" dirty="0"/>
              <a:t>   b. Scan all downloads and email attachments for malware.</a:t>
            </a:r>
          </a:p>
          <a:p>
            <a:pPr marL="305435" indent="-305435"/>
            <a:r>
              <a:rPr lang="en-US" sz="1050" dirty="0"/>
              <a:t>5. Use virtual keyboards for sensitive inputs:</a:t>
            </a:r>
          </a:p>
          <a:p>
            <a:pPr marL="305435" indent="-305435"/>
            <a:r>
              <a:rPr lang="en-US" sz="1050" dirty="0"/>
              <a:t>   a. Implement virtual keyboard functionality.</a:t>
            </a:r>
          </a:p>
          <a:p>
            <a:pPr marL="305435" indent="-305435"/>
            <a:r>
              <a:rPr lang="en-US" sz="1050" dirty="0"/>
              <a:t>   b. Prompt users to utilize virtual keyboards for entering sensitive information.</a:t>
            </a:r>
          </a:p>
          <a:p>
            <a:pPr marL="305435" indent="-305435"/>
            <a:r>
              <a:rPr lang="en-US" sz="1050" dirty="0"/>
              <a:t>6. Enable two-factor authentication (2FA) where available:</a:t>
            </a:r>
          </a:p>
          <a:p>
            <a:pPr marL="305435" indent="-305435"/>
            <a:r>
              <a:rPr lang="en-US" sz="1050" dirty="0"/>
              <a:t>   a. Implement 2FA functionality.</a:t>
            </a:r>
          </a:p>
          <a:p>
            <a:pPr marL="305435" indent="-305435"/>
            <a:r>
              <a:rPr lang="en-US" sz="1050" dirty="0"/>
              <a:t>   b. Prompt users to enable 2FA for their accounts.</a:t>
            </a:r>
          </a:p>
          <a:p>
            <a:pPr marL="305435" indent="-305435"/>
            <a:r>
              <a:rPr lang="en-US" sz="1050" dirty="0"/>
              <a:t>7. Regularly monitor account activity:</a:t>
            </a:r>
          </a:p>
          <a:p>
            <a:pPr marL="305435" indent="-305435"/>
            <a:r>
              <a:rPr lang="en-US" sz="1050" dirty="0"/>
              <a:t>   a. Set up alerts for suspicious activities, such as unrecognized logins or transactions.</a:t>
            </a:r>
          </a:p>
          <a:p>
            <a:pPr marL="305435" indent="-305435"/>
            <a:r>
              <a:rPr lang="en-US" sz="1050" dirty="0"/>
              <a:t>   b. Instruct users to review their account activity regularly.</a:t>
            </a:r>
          </a:p>
          <a:p>
            <a:pPr marL="305435" indent="-305435"/>
            <a:r>
              <a:rPr lang="en-US" sz="1050" dirty="0"/>
              <a:t>8. Encrypt sensitive data:</a:t>
            </a:r>
          </a:p>
          <a:p>
            <a:pPr marL="305435" indent="-305435"/>
            <a:r>
              <a:rPr lang="en-US" sz="1050" dirty="0"/>
              <a:t>   a. Implement encryption algorithms for data at rest and in transit.</a:t>
            </a:r>
          </a:p>
          <a:p>
            <a:pPr marL="305435" indent="-305435"/>
            <a:r>
              <a:rPr lang="en-US" sz="1050" dirty="0"/>
              <a:t>   b. Encrypt sensitive information such as passwords, credit card details, etc.</a:t>
            </a:r>
          </a:p>
          <a:p>
            <a:pPr marL="305435" indent="-305435"/>
            <a:r>
              <a:rPr lang="en-US" sz="1050" dirty="0"/>
              <a:t>9. Educate users about cybersecurity best practices:</a:t>
            </a:r>
          </a:p>
          <a:p>
            <a:pPr marL="305435" indent="-305435"/>
            <a:r>
              <a:rPr lang="en-US" sz="1050" dirty="0"/>
              <a:t>10. End</a:t>
            </a:r>
          </a:p>
          <a:p>
            <a:pPr marL="305435" indent="-305435"/>
            <a:endParaRPr lang="en-IN" sz="105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US" sz="2400" dirty="0"/>
            </a:br>
            <a:r>
              <a:rPr lang="en-US" sz="2400" b="0" i="0" dirty="0">
                <a:solidFill>
                  <a:srgbClr val="0D0D0D"/>
                </a:solidFill>
                <a:effectLst/>
                <a:latin typeface="Söhne"/>
              </a:rPr>
              <a:t>As an algorithm, the provided steps outline a set of actions to prevent and mitigate the threat of keyloggers. The "result" for this statement would be the implementation of these actions in real-life scenarios to enhance cybersecurity measures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D0D0D"/>
                </a:solidFill>
                <a:latin typeface="Söhne"/>
              </a:rPr>
              <a:t>T</a:t>
            </a:r>
            <a:r>
              <a:rPr lang="en-US" sz="2000" b="0" i="0" dirty="0">
                <a:solidFill>
                  <a:srgbClr val="0D0D0D"/>
                </a:solidFill>
                <a:effectLst/>
                <a:latin typeface="Söhne"/>
              </a:rPr>
              <a:t>he proliferation of keyloggers presents a significant cybersecurity challenge in today's digital landscape. These stealthy software tools can compromise sensitive information, leading to identity theft, financial loss, and privacy breaches for individuals and organizations alike. However, by implementing a comprehensive approach to cybersecurity, including the use of reliable antivirus software, regular system updates, cautious browsing habits, and the adoption of security measures such as two-factor authentication and encryption, the risk of keylogger infections can be mitigated. Additionally, raising awareness among users about the threat of keyloggers and educating them on best practices for prevention can further enhance cybersecurity resilience. By taking proactive steps to combat keyloggers, individuals and organizations can better protect themselves against potential cyber threats and ensure the security of their digital assets.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FFFFFF"/>
      </a:dk1>
      <a:lt1>
        <a:sysClr val="window" lastClr="202020"/>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FFFFFF"/>
      </a:dk1>
      <a:lt1>
        <a:sysClr val="window" lastClr="20202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918</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Söhne</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Rosalin S</cp:lastModifiedBy>
  <cp:revision>30</cp:revision>
  <dcterms:created xsi:type="dcterms:W3CDTF">2021-05-26T16:50:10Z</dcterms:created>
  <dcterms:modified xsi:type="dcterms:W3CDTF">2024-04-03T05:06:29Z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