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74" r:id="rId9"/>
    <p:sldId id="264" r:id="rId10"/>
    <p:sldId id="265" r:id="rId11"/>
    <p:sldId id="266" r:id="rId12"/>
    <p:sldId id="268" r:id="rId13"/>
    <p:sldId id="270" r:id="rId14"/>
    <p:sldId id="275"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4/10/2024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6094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76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32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4/10/2024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141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100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815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4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4/10/2024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705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347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718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961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4/10/2024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63434746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Magnifying glass showing decling performance">
            <a:extLst>
              <a:ext uri="{FF2B5EF4-FFF2-40B4-BE49-F238E27FC236}">
                <a16:creationId xmlns:a16="http://schemas.microsoft.com/office/drawing/2014/main" id="{78A3C08A-FE9A-9EE9-0E35-7678D75BE717}"/>
              </a:ext>
            </a:extLst>
          </p:cNvPr>
          <p:cNvPicPr>
            <a:picLocks noChangeAspect="1"/>
          </p:cNvPicPr>
          <p:nvPr/>
        </p:nvPicPr>
        <p:blipFill rotWithShape="1">
          <a:blip r:embed="rId2">
            <a:alphaModFix amt="60000"/>
          </a:blip>
          <a:srcRect t="1218" r="-1" b="14507"/>
          <a:stretch/>
        </p:blipFill>
        <p:spPr>
          <a:xfrm>
            <a:off x="3048" y="1386"/>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08B3642D-6E56-2810-18F7-8CCDD116CBC7}"/>
              </a:ext>
            </a:extLst>
          </p:cNvPr>
          <p:cNvSpPr>
            <a:spLocks noGrp="1"/>
          </p:cNvSpPr>
          <p:nvPr>
            <p:ph type="ctrTitle"/>
          </p:nvPr>
        </p:nvSpPr>
        <p:spPr>
          <a:xfrm>
            <a:off x="144984" y="132340"/>
            <a:ext cx="10190071" cy="1837112"/>
          </a:xfrm>
        </p:spPr>
        <p:txBody>
          <a:bodyPr anchor="b">
            <a:normAutofit/>
          </a:bodyPr>
          <a:lstStyle/>
          <a:p>
            <a:pPr algn="l"/>
            <a:r>
              <a:rPr lang="en-US" sz="5200" b="1" dirty="0">
                <a:solidFill>
                  <a:schemeClr val="bg1"/>
                </a:solidFill>
                <a:effectLst>
                  <a:outerShdw blurRad="38100" dist="38100" dir="2700000" algn="tl">
                    <a:srgbClr val="000000">
                      <a:alpha val="43137"/>
                    </a:srgbClr>
                  </a:outerShdw>
                </a:effectLst>
              </a:rPr>
              <a:t>Analysis of HR Employee Attrition using SQL</a:t>
            </a:r>
            <a:endParaRPr lang="en-IN" sz="5200" b="1"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7355B9E-A535-E4D4-A34C-6DFCA4D109ED}"/>
              </a:ext>
            </a:extLst>
          </p:cNvPr>
          <p:cNvSpPr>
            <a:spLocks noGrp="1"/>
          </p:cNvSpPr>
          <p:nvPr>
            <p:ph type="subTitle" idx="1"/>
          </p:nvPr>
        </p:nvSpPr>
        <p:spPr>
          <a:xfrm>
            <a:off x="55860" y="5765594"/>
            <a:ext cx="9781327" cy="1490734"/>
          </a:xfrm>
        </p:spPr>
        <p:txBody>
          <a:bodyPr anchor="t">
            <a:normAutofit/>
          </a:bodyPr>
          <a:lstStyle/>
          <a:p>
            <a:pPr algn="l"/>
            <a:r>
              <a:rPr lang="en-US" sz="2200" dirty="0">
                <a:solidFill>
                  <a:srgbClr val="FFFFFF"/>
                </a:solidFill>
              </a:rPr>
              <a:t>- </a:t>
            </a:r>
            <a:r>
              <a:rPr lang="en-US" sz="3200" b="1" dirty="0">
                <a:solidFill>
                  <a:schemeClr val="bg1"/>
                </a:solidFill>
                <a:effectLst>
                  <a:outerShdw blurRad="38100" dist="38100" dir="2700000" algn="tl">
                    <a:srgbClr val="000000">
                      <a:alpha val="43137"/>
                    </a:srgbClr>
                  </a:outerShdw>
                </a:effectLst>
              </a:rPr>
              <a:t>PRADEEP K I</a:t>
            </a:r>
            <a:endParaRPr lang="en-IN"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269823" y="404734"/>
            <a:ext cx="11707317" cy="6325850"/>
          </a:xfrm>
        </p:spPr>
        <p:txBody>
          <a:bodyPr/>
          <a:lstStyle/>
          <a:p>
            <a:pPr marL="457200" indent="-457200">
              <a:buFont typeface="+mj-lt"/>
              <a:buAutoNum type="arabicPeriod" startAt="5"/>
            </a:pPr>
            <a:r>
              <a:rPr lang="en-US" sz="2000" b="1" dirty="0">
                <a:latin typeface="inherit"/>
              </a:rPr>
              <a:t>Find the employees with the highest monthly income in each department</a:t>
            </a:r>
          </a:p>
          <a:p>
            <a:pPr marL="0" indent="0">
              <a:buNone/>
            </a:pPr>
            <a:r>
              <a:rPr lang="en-US" sz="2000" b="1" dirty="0">
                <a:latin typeface="inherit"/>
              </a:rPr>
              <a:t>      </a:t>
            </a:r>
          </a:p>
          <a:p>
            <a:pPr marL="0" indent="0">
              <a:buNone/>
            </a:pPr>
            <a:r>
              <a:rPr lang="en-US" sz="2000" b="1" dirty="0">
                <a:latin typeface="inherit"/>
              </a:rPr>
              <a:t> </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 </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2000" b="1" u="sng" dirty="0">
                <a:solidFill>
                  <a:srgbClr val="FF0000"/>
                </a:solidFill>
                <a:latin typeface="inherit"/>
              </a:rPr>
              <a:t>CONCLUSION</a:t>
            </a:r>
            <a:r>
              <a:rPr lang="en-US" sz="2000" dirty="0">
                <a:solidFill>
                  <a:srgbClr val="FF0000"/>
                </a:solidFill>
                <a:latin typeface="inherit"/>
              </a:rPr>
              <a:t>: </a:t>
            </a:r>
            <a:r>
              <a:rPr lang="en-US" sz="2000" dirty="0">
                <a:latin typeface="inherit"/>
              </a:rPr>
              <a:t>The analysis identifies top earners within each department, showcasing variations in monthly income across organizational roles. This insight can inform salary benchmarking and compensation strategies to ensure competitiveness and equity within the workforce.</a:t>
            </a:r>
          </a:p>
          <a:p>
            <a:pPr marL="0" indent="0">
              <a:buNone/>
            </a:pPr>
            <a:endParaRPr lang="en-US" sz="2000" b="1" u="sng" dirty="0">
              <a:latin typeface="inherit"/>
            </a:endParaRP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458694" y="1034321"/>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0ED1BD-ABF2-0A95-4519-E806CF5A2E64}"/>
              </a:ext>
            </a:extLst>
          </p:cNvPr>
          <p:cNvPicPr>
            <a:picLocks noChangeAspect="1"/>
          </p:cNvPicPr>
          <p:nvPr/>
        </p:nvPicPr>
        <p:blipFill>
          <a:blip r:embed="rId2"/>
          <a:stretch>
            <a:fillRect/>
          </a:stretch>
        </p:blipFill>
        <p:spPr>
          <a:xfrm>
            <a:off x="458694" y="1893017"/>
            <a:ext cx="6001588" cy="317365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8765978-DDCB-84B6-7378-EFD14FDA05D2}"/>
              </a:ext>
            </a:extLst>
          </p:cNvPr>
          <p:cNvPicPr>
            <a:picLocks noChangeAspect="1"/>
          </p:cNvPicPr>
          <p:nvPr/>
        </p:nvPicPr>
        <p:blipFill>
          <a:blip r:embed="rId3"/>
          <a:stretch>
            <a:fillRect/>
          </a:stretch>
        </p:blipFill>
        <p:spPr>
          <a:xfrm>
            <a:off x="7836558" y="1893016"/>
            <a:ext cx="3896269" cy="3173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24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1" y="179882"/>
            <a:ext cx="12192001" cy="6550702"/>
          </a:xfrm>
        </p:spPr>
        <p:txBody>
          <a:bodyPr/>
          <a:lstStyle/>
          <a:p>
            <a:pPr marL="457200" indent="-457200">
              <a:buFont typeface="+mj-lt"/>
              <a:buAutoNum type="arabicPeriod" startAt="6"/>
            </a:pPr>
            <a:r>
              <a:rPr lang="en-US" sz="2000" b="1" dirty="0">
                <a:latin typeface="inherit"/>
              </a:rPr>
              <a:t> Which department has the highest and lowest attrition rates?</a:t>
            </a:r>
          </a:p>
          <a:p>
            <a:pPr marL="457200" indent="-457200">
              <a:buFont typeface="+mj-lt"/>
              <a:buAutoNum type="arabicPeriod" startAt="6"/>
            </a:pPr>
            <a:endParaRPr lang="en-US" sz="2000" b="1" dirty="0">
              <a:latin typeface="inherit"/>
            </a:endParaRPr>
          </a:p>
          <a:p>
            <a:pPr marL="0" indent="0">
              <a:buNone/>
            </a:pPr>
            <a:r>
              <a:rPr lang="en-US" sz="2000" b="1" dirty="0">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2000" b="1" u="sng" dirty="0">
                <a:solidFill>
                  <a:srgbClr val="FF0000"/>
                </a:solidFill>
                <a:latin typeface="inherit"/>
              </a:rPr>
              <a:t>CONCLUSION :</a:t>
            </a:r>
            <a:r>
              <a:rPr lang="en-US" sz="2000" dirty="0">
                <a:latin typeface="inherit"/>
              </a:rPr>
              <a:t> The department with the highest attrition rate is Sales with 25%, while HR and Marketing departments tie for the lowest attrition rate at 22%. This data suggests a potential need for targeted retention strategies in Sales to mitigate turnover, while HR and Marketing may benefit from analyzing factors contributing to their comparatively lower attrition rates for potential replication across other departments.</a:t>
            </a:r>
          </a:p>
          <a:p>
            <a:pPr marL="0" indent="0">
              <a:buNone/>
            </a:pPr>
            <a:endParaRPr lang="en-US" sz="2000" b="1" u="sng" dirty="0">
              <a:latin typeface="inherit"/>
            </a:endParaRP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458694" y="884419"/>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F432D04-6BDE-62F3-C87B-5FE0470D60DB}"/>
              </a:ext>
            </a:extLst>
          </p:cNvPr>
          <p:cNvPicPr>
            <a:picLocks noChangeAspect="1"/>
          </p:cNvPicPr>
          <p:nvPr/>
        </p:nvPicPr>
        <p:blipFill>
          <a:blip r:embed="rId2"/>
          <a:stretch>
            <a:fillRect/>
          </a:stretch>
        </p:blipFill>
        <p:spPr>
          <a:xfrm>
            <a:off x="458694" y="1673603"/>
            <a:ext cx="5963482" cy="295835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8EF1E45-46D1-48A4-83D8-D23D850A34F2}"/>
              </a:ext>
            </a:extLst>
          </p:cNvPr>
          <p:cNvPicPr>
            <a:picLocks noChangeAspect="1"/>
          </p:cNvPicPr>
          <p:nvPr/>
        </p:nvPicPr>
        <p:blipFill>
          <a:blip r:embed="rId3"/>
          <a:stretch>
            <a:fillRect/>
          </a:stretch>
        </p:blipFill>
        <p:spPr>
          <a:xfrm>
            <a:off x="6922510" y="1673808"/>
            <a:ext cx="4810796" cy="29581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790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0" y="329784"/>
            <a:ext cx="12192000" cy="6400800"/>
          </a:xfrm>
        </p:spPr>
        <p:txBody>
          <a:bodyPr/>
          <a:lstStyle/>
          <a:p>
            <a:pPr marL="457200" indent="-457200">
              <a:buFont typeface="+mj-lt"/>
              <a:buAutoNum type="arabicPeriod" startAt="7"/>
            </a:pPr>
            <a:r>
              <a:rPr lang="en-US" sz="2000" b="1" dirty="0">
                <a:latin typeface="inherit"/>
              </a:rPr>
              <a:t> Do married employees have a lower attrition rate compared to single or divorced employees?</a:t>
            </a:r>
          </a:p>
          <a:p>
            <a:pPr marL="0" indent="0">
              <a:buNone/>
            </a:pPr>
            <a:endParaRPr lang="en-US" sz="2000" b="1" dirty="0">
              <a:latin typeface="inherit"/>
            </a:endParaRPr>
          </a:p>
          <a:p>
            <a:pPr marL="0" indent="0">
              <a:buNone/>
            </a:pP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2000" b="1" u="sng" dirty="0">
                <a:solidFill>
                  <a:srgbClr val="FF0000"/>
                </a:solidFill>
                <a:latin typeface="inherit"/>
              </a:rPr>
              <a:t>CONCLUSION : </a:t>
            </a:r>
            <a:r>
              <a:rPr lang="en-US" sz="2000" dirty="0">
                <a:latin typeface="inherit"/>
              </a:rPr>
              <a:t>Married employees exhibit a notably lower attrition rate at 18%, compared to single employees at 39% and divorced employees at 13%. This suggests that marital status may indeed correlate with attrition rates, with married individuals demonstrating higher retention within the organization.</a:t>
            </a: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458694" y="1034321"/>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6A8B5C1-CAA4-7B51-DC1B-3400965876A3}"/>
              </a:ext>
            </a:extLst>
          </p:cNvPr>
          <p:cNvPicPr>
            <a:picLocks noChangeAspect="1"/>
          </p:cNvPicPr>
          <p:nvPr/>
        </p:nvPicPr>
        <p:blipFill>
          <a:blip r:embed="rId2"/>
          <a:stretch>
            <a:fillRect/>
          </a:stretch>
        </p:blipFill>
        <p:spPr>
          <a:xfrm>
            <a:off x="671564" y="1738858"/>
            <a:ext cx="5804188" cy="25932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DE2D016-98B3-8ED7-5E1A-55D3A4337F07}"/>
              </a:ext>
            </a:extLst>
          </p:cNvPr>
          <p:cNvPicPr>
            <a:picLocks noChangeAspect="1"/>
          </p:cNvPicPr>
          <p:nvPr/>
        </p:nvPicPr>
        <p:blipFill>
          <a:blip r:embed="rId3"/>
          <a:stretch>
            <a:fillRect/>
          </a:stretch>
        </p:blipFill>
        <p:spPr>
          <a:xfrm>
            <a:off x="6922510" y="1701385"/>
            <a:ext cx="4810796" cy="1828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46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0" y="134910"/>
            <a:ext cx="12192000" cy="6723090"/>
          </a:xfrm>
        </p:spPr>
        <p:txBody>
          <a:bodyPr/>
          <a:lstStyle/>
          <a:p>
            <a:pPr marL="457200" indent="-457200">
              <a:buFont typeface="+mj-lt"/>
              <a:buAutoNum type="arabicPeriod" startAt="8"/>
            </a:pPr>
            <a:r>
              <a:rPr lang="en-US" sz="2000" b="1" dirty="0">
                <a:latin typeface="inherit"/>
              </a:rPr>
              <a:t> Identify the top three office locations with the highest average performance ratings for employees who joined the organization in the past three years.</a:t>
            </a:r>
          </a:p>
          <a:p>
            <a:pPr marL="0" indent="0">
              <a:buNone/>
            </a:pPr>
            <a:r>
              <a:rPr lang="en-US" sz="2000" b="1" dirty="0">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p:txBody>
      </p:sp>
      <p:cxnSp>
        <p:nvCxnSpPr>
          <p:cNvPr id="5" name="Straight Connector 4">
            <a:extLst>
              <a:ext uri="{FF2B5EF4-FFF2-40B4-BE49-F238E27FC236}">
                <a16:creationId xmlns:a16="http://schemas.microsoft.com/office/drawing/2014/main" id="{E781BF0B-6438-3C32-819F-9035B43D6657}"/>
              </a:ext>
            </a:extLst>
          </p:cNvPr>
          <p:cNvCxnSpPr>
            <a:cxnSpLocks/>
          </p:cNvCxnSpPr>
          <p:nvPr/>
        </p:nvCxnSpPr>
        <p:spPr>
          <a:xfrm>
            <a:off x="365753" y="914399"/>
            <a:ext cx="1164036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D2037E0-333C-8F64-7AFE-16B2DB920305}"/>
              </a:ext>
            </a:extLst>
          </p:cNvPr>
          <p:cNvPicPr>
            <a:picLocks noChangeAspect="1"/>
          </p:cNvPicPr>
          <p:nvPr/>
        </p:nvPicPr>
        <p:blipFill>
          <a:blip r:embed="rId2"/>
          <a:stretch>
            <a:fillRect/>
          </a:stretch>
        </p:blipFill>
        <p:spPr>
          <a:xfrm>
            <a:off x="365753" y="1558048"/>
            <a:ext cx="5985068" cy="503294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E6F5FAC-4A22-756D-EE48-0DCAD034268A}"/>
              </a:ext>
            </a:extLst>
          </p:cNvPr>
          <p:cNvPicPr>
            <a:picLocks noChangeAspect="1"/>
          </p:cNvPicPr>
          <p:nvPr/>
        </p:nvPicPr>
        <p:blipFill>
          <a:blip r:embed="rId3"/>
          <a:stretch>
            <a:fillRect/>
          </a:stretch>
        </p:blipFill>
        <p:spPr>
          <a:xfrm>
            <a:off x="6716574" y="1558048"/>
            <a:ext cx="5289544" cy="1677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145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078E2-7DF8-11D9-D07C-D3FB1E056D27}"/>
              </a:ext>
            </a:extLst>
          </p:cNvPr>
          <p:cNvSpPr>
            <a:spLocks noGrp="1"/>
          </p:cNvSpPr>
          <p:nvPr>
            <p:ph idx="1"/>
          </p:nvPr>
        </p:nvSpPr>
        <p:spPr>
          <a:xfrm>
            <a:off x="458694" y="494676"/>
            <a:ext cx="11274612" cy="5650538"/>
          </a:xfrm>
        </p:spPr>
        <p:txBody>
          <a:bodyPr/>
          <a:lstStyle/>
          <a:p>
            <a:pPr marL="0" indent="0">
              <a:buNone/>
            </a:pPr>
            <a:r>
              <a:rPr lang="en-US" sz="2000" b="1" u="sng" dirty="0">
                <a:solidFill>
                  <a:srgbClr val="FF0000"/>
                </a:solidFill>
                <a:latin typeface="inherit"/>
              </a:rPr>
              <a:t>CONCLUSION :</a:t>
            </a:r>
            <a:r>
              <a:rPr lang="en-US" sz="2000" b="1" dirty="0">
                <a:solidFill>
                  <a:srgbClr val="FF0000"/>
                </a:solidFill>
                <a:latin typeface="inherit"/>
              </a:rPr>
              <a:t>  </a:t>
            </a:r>
            <a:r>
              <a:rPr lang="en-US" sz="2000" dirty="0">
                <a:latin typeface="inherit"/>
              </a:rPr>
              <a:t>The top three office locations with the highest average performance ratings for employees who joined the organization in the past three years are Ottawa, ON, Canada with an average rating of 8.94, followed by Philadelphia, PA, US with an average rating of 8.93, and Markham, ON, Canada with an average rating of 8.89. This indicates that employees in these locations, particularly those who recently joined, tend to demonstrate higher performance levels compared to other office locations.</a:t>
            </a:r>
            <a:endParaRPr lang="en-IN" dirty="0"/>
          </a:p>
        </p:txBody>
      </p:sp>
    </p:spTree>
    <p:extLst>
      <p:ext uri="{BB962C8B-B14F-4D97-AF65-F5344CB8AC3E}">
        <p14:creationId xmlns:p14="http://schemas.microsoft.com/office/powerpoint/2010/main" val="224129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0" y="134910"/>
            <a:ext cx="12192000" cy="6723089"/>
          </a:xfrm>
        </p:spPr>
        <p:txBody>
          <a:bodyPr>
            <a:normAutofit/>
          </a:bodyPr>
          <a:lstStyle/>
          <a:p>
            <a:pPr marL="457200" indent="-457200">
              <a:buFont typeface="+mj-lt"/>
              <a:buAutoNum type="arabicPeriod" startAt="9"/>
            </a:pPr>
            <a:r>
              <a:rPr lang="en-US" sz="2000" b="1" dirty="0">
                <a:latin typeface="inherit"/>
              </a:rPr>
              <a:t>What is the average monthly income of employees, grouped by their job level, within each department?</a:t>
            </a:r>
          </a:p>
          <a:p>
            <a:pPr marL="0" indent="0">
              <a:buNone/>
            </a:pPr>
            <a:endParaRPr lang="en-US" sz="2000" b="1" u="sng" dirty="0">
              <a:latin typeface="inherit"/>
            </a:endParaRPr>
          </a:p>
          <a:p>
            <a:pPr marL="0" indent="0">
              <a:buNone/>
            </a:pPr>
            <a:r>
              <a:rPr lang="en-US" sz="2000" b="1" dirty="0">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1800" b="1" u="sng" dirty="0">
                <a:solidFill>
                  <a:srgbClr val="FF0000"/>
                </a:solidFill>
                <a:latin typeface="inherit"/>
              </a:rPr>
              <a:t>CONCLUSION : </a:t>
            </a:r>
            <a:r>
              <a:rPr lang="en-US" sz="1800" dirty="0">
                <a:latin typeface="inherit"/>
              </a:rPr>
              <a:t>The analysis reveals variations in average monthly income across different job levels within each department. Generally, higher job levels correspond to higher average incomes, as seen in the incremental pattern from L1 to L5 across departments. However, there are exceptions, such as in Corporate Functions, where L6 appears to have a notably higher average income compared to L4 and L5, suggesting unique compensation structures or roles within that department.</a:t>
            </a:r>
          </a:p>
        </p:txBody>
      </p:sp>
      <p:cxnSp>
        <p:nvCxnSpPr>
          <p:cNvPr id="5" name="Straight Connector 4">
            <a:extLst>
              <a:ext uri="{FF2B5EF4-FFF2-40B4-BE49-F238E27FC236}">
                <a16:creationId xmlns:a16="http://schemas.microsoft.com/office/drawing/2014/main" id="{E781BF0B-6438-3C32-819F-9035B43D6657}"/>
              </a:ext>
            </a:extLst>
          </p:cNvPr>
          <p:cNvCxnSpPr>
            <a:cxnSpLocks/>
          </p:cNvCxnSpPr>
          <p:nvPr/>
        </p:nvCxnSpPr>
        <p:spPr>
          <a:xfrm>
            <a:off x="238839" y="989350"/>
            <a:ext cx="1173484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1D3A44-0375-4838-939A-92322E10C9C2}"/>
              </a:ext>
            </a:extLst>
          </p:cNvPr>
          <p:cNvPicPr>
            <a:picLocks noChangeAspect="1"/>
          </p:cNvPicPr>
          <p:nvPr/>
        </p:nvPicPr>
        <p:blipFill>
          <a:blip r:embed="rId2"/>
          <a:stretch>
            <a:fillRect/>
          </a:stretch>
        </p:blipFill>
        <p:spPr>
          <a:xfrm>
            <a:off x="238839" y="1557328"/>
            <a:ext cx="5747234" cy="347936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621EFEF-D95D-B10D-1C13-DFE6F110741F}"/>
              </a:ext>
            </a:extLst>
          </p:cNvPr>
          <p:cNvPicPr>
            <a:picLocks noChangeAspect="1"/>
          </p:cNvPicPr>
          <p:nvPr/>
        </p:nvPicPr>
        <p:blipFill>
          <a:blip r:embed="rId3"/>
          <a:stretch>
            <a:fillRect/>
          </a:stretch>
        </p:blipFill>
        <p:spPr>
          <a:xfrm>
            <a:off x="6224912" y="1557328"/>
            <a:ext cx="5877681" cy="2491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516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0" y="194872"/>
            <a:ext cx="12192000" cy="6663128"/>
          </a:xfrm>
        </p:spPr>
        <p:txBody>
          <a:bodyPr>
            <a:normAutofit lnSpcReduction="10000"/>
          </a:bodyPr>
          <a:lstStyle/>
          <a:p>
            <a:pPr marL="457200" indent="-457200">
              <a:buFont typeface="+mj-lt"/>
              <a:buAutoNum type="arabicPeriod" startAt="10"/>
            </a:pPr>
            <a:r>
              <a:rPr lang="en-US" sz="2000" b="1" dirty="0">
                <a:latin typeface="inherit"/>
              </a:rPr>
              <a:t>How many employees hold a degree different city, categorized by their education field</a:t>
            </a:r>
          </a:p>
          <a:p>
            <a:pPr marL="0" indent="0">
              <a:buNone/>
            </a:pPr>
            <a:endParaRPr lang="en-US" sz="2000" b="1" dirty="0">
              <a:latin typeface="inherit"/>
            </a:endParaRPr>
          </a:p>
          <a:p>
            <a:pPr marL="0" indent="0">
              <a:buNone/>
            </a:pPr>
            <a:r>
              <a:rPr lang="en-US" sz="2000" b="1" dirty="0">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1800" dirty="0">
              <a:latin typeface="inherit"/>
            </a:endParaRPr>
          </a:p>
          <a:p>
            <a:pPr marL="0" indent="0">
              <a:buNone/>
            </a:pPr>
            <a:r>
              <a:rPr lang="en-US" sz="1800" b="1" u="sng" dirty="0">
                <a:solidFill>
                  <a:srgbClr val="FF0000"/>
                </a:solidFill>
                <a:latin typeface="inherit"/>
              </a:rPr>
              <a:t>CONCLUSION: </a:t>
            </a:r>
            <a:r>
              <a:rPr lang="en-US" sz="1800" dirty="0">
                <a:latin typeface="inherit"/>
              </a:rPr>
              <a:t>The output indicates the count of employees holding different degrees categorized by their education field in various cities and countries. Each city has the same count of employees across all degree categories (diploma, doctorate, bachelors, and masters). This suggests uniformity in educational qualifications among employees across different cities and countries, reflecting a consistent hiring or educational attainment pattern within the organization.</a:t>
            </a: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458694" y="899409"/>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FD5DEA2-AB20-EC11-9312-0B435A93473C}"/>
              </a:ext>
            </a:extLst>
          </p:cNvPr>
          <p:cNvPicPr>
            <a:picLocks noChangeAspect="1"/>
          </p:cNvPicPr>
          <p:nvPr/>
        </p:nvPicPr>
        <p:blipFill>
          <a:blip r:embed="rId2"/>
          <a:stretch>
            <a:fillRect/>
          </a:stretch>
        </p:blipFill>
        <p:spPr>
          <a:xfrm>
            <a:off x="258825" y="1645170"/>
            <a:ext cx="5837175" cy="345148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E6E0758-3172-7AF3-6C29-0C8F80402E0B}"/>
              </a:ext>
            </a:extLst>
          </p:cNvPr>
          <p:cNvPicPr>
            <a:picLocks noChangeAspect="1"/>
          </p:cNvPicPr>
          <p:nvPr/>
        </p:nvPicPr>
        <p:blipFill>
          <a:blip r:embed="rId3"/>
          <a:stretch>
            <a:fillRect/>
          </a:stretch>
        </p:blipFill>
        <p:spPr>
          <a:xfrm>
            <a:off x="6280100" y="1645180"/>
            <a:ext cx="5801972" cy="3451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102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9FCCD-C5F0-1601-4680-8EDF395C9B98}"/>
              </a:ext>
            </a:extLst>
          </p:cNvPr>
          <p:cNvSpPr>
            <a:spLocks noGrp="1"/>
          </p:cNvSpPr>
          <p:nvPr>
            <p:ph idx="1"/>
          </p:nvPr>
        </p:nvSpPr>
        <p:spPr>
          <a:xfrm>
            <a:off x="458694" y="344774"/>
            <a:ext cx="11274612" cy="6220918"/>
          </a:xfrm>
        </p:spPr>
        <p:txBody>
          <a:bodyPr>
            <a:normAutofit fontScale="92500" lnSpcReduction="20000"/>
          </a:bodyPr>
          <a:lstStyle/>
          <a:p>
            <a:pPr marL="0" indent="0" algn="l" fontAlgn="base">
              <a:buNone/>
            </a:pPr>
            <a:endParaRPr lang="en-US" sz="2600" b="1" dirty="0">
              <a:solidFill>
                <a:srgbClr val="3C4043"/>
              </a:solidFill>
              <a:latin typeface="inherit"/>
            </a:endParaRPr>
          </a:p>
          <a:p>
            <a:pPr marL="0" indent="0" algn="l" fontAlgn="base">
              <a:buNone/>
            </a:pPr>
            <a:r>
              <a:rPr lang="en-US" sz="2600" b="1" dirty="0">
                <a:solidFill>
                  <a:srgbClr val="FF0000"/>
                </a:solidFill>
                <a:latin typeface="inherit"/>
              </a:rPr>
              <a:t>About Dataset</a:t>
            </a:r>
          </a:p>
          <a:p>
            <a:pPr marL="0" indent="0" algn="l" fontAlgn="base">
              <a:buNone/>
            </a:pPr>
            <a:endParaRPr lang="en-US" sz="1600" b="1" dirty="0">
              <a:solidFill>
                <a:srgbClr val="3C4043"/>
              </a:solidFill>
              <a:latin typeface="inherit"/>
            </a:endParaRPr>
          </a:p>
          <a:p>
            <a:pPr marL="342900" indent="-342900" algn="l" fontAlgn="base">
              <a:buFont typeface="+mj-lt"/>
              <a:buAutoNum type="arabicPeriod"/>
            </a:pPr>
            <a:r>
              <a:rPr lang="en-US" sz="1600" b="1" i="0" dirty="0">
                <a:solidFill>
                  <a:srgbClr val="3C4043"/>
                </a:solidFill>
                <a:effectLst/>
                <a:latin typeface="inherit"/>
              </a:rPr>
              <a:t>Employee Office Survey (Feedbacks):</a:t>
            </a:r>
            <a:endParaRPr lang="en-US" sz="1600" b="0" i="0" dirty="0">
              <a:solidFill>
                <a:srgbClr val="3C4043"/>
              </a:solidFill>
              <a:effectLst/>
              <a:latin typeface="Inter"/>
            </a:endParaRPr>
          </a:p>
          <a:p>
            <a:pPr algn="l" fontAlgn="base">
              <a:buFont typeface="Arial" panose="020B0604020202020204" pitchFamily="34" charset="0"/>
              <a:buChar char="•"/>
            </a:pPr>
            <a:r>
              <a:rPr lang="en-US" sz="1600" b="0" i="0" dirty="0">
                <a:solidFill>
                  <a:srgbClr val="3C4043"/>
                </a:solidFill>
                <a:effectLst/>
                <a:latin typeface="inherit"/>
              </a:rPr>
              <a:t>Captures employee feedback data for each office location from the years 2017 to 2022.</a:t>
            </a:r>
          </a:p>
          <a:p>
            <a:pPr algn="l" fontAlgn="base">
              <a:buFont typeface="Arial" panose="020B0604020202020204" pitchFamily="34" charset="0"/>
              <a:buChar char="•"/>
            </a:pPr>
            <a:r>
              <a:rPr lang="en-US" sz="1600" b="0" i="0" dirty="0">
                <a:solidFill>
                  <a:srgbClr val="3C4043"/>
                </a:solidFill>
                <a:effectLst/>
                <a:latin typeface="inherit"/>
              </a:rPr>
              <a:t>Includes ratings or feedback scores for employees, shedding light on their performance and satisfaction levels.</a:t>
            </a:r>
          </a:p>
          <a:p>
            <a:pPr algn="l" fontAlgn="base">
              <a:buFont typeface="Arial" panose="020B0604020202020204" pitchFamily="34" charset="0"/>
              <a:buChar char="•"/>
            </a:pPr>
            <a:r>
              <a:rPr lang="en-US" sz="1600" b="0" i="0" dirty="0">
                <a:solidFill>
                  <a:srgbClr val="3C4043"/>
                </a:solidFill>
                <a:effectLst/>
                <a:latin typeface="inherit"/>
              </a:rPr>
              <a:t>Provides insights into the evolving trends in employee feedback over the specified timeframe.</a:t>
            </a:r>
          </a:p>
          <a:p>
            <a:pPr marL="0" indent="0" algn="l" fontAlgn="base">
              <a:buNone/>
            </a:pPr>
            <a:endParaRPr lang="en-US" sz="1600" b="0" i="0" dirty="0">
              <a:solidFill>
                <a:srgbClr val="3C4043"/>
              </a:solidFill>
              <a:effectLst/>
              <a:latin typeface="inherit"/>
            </a:endParaRPr>
          </a:p>
          <a:p>
            <a:pPr algn="l" fontAlgn="base">
              <a:buFont typeface="+mj-lt"/>
              <a:buAutoNum type="arabicPeriod" startAt="2"/>
            </a:pPr>
            <a:r>
              <a:rPr lang="en-US" sz="1600" b="1" i="0" dirty="0">
                <a:solidFill>
                  <a:srgbClr val="3C4043"/>
                </a:solidFill>
                <a:effectLst/>
                <a:latin typeface="inherit"/>
              </a:rPr>
              <a:t>Job Position Structure:</a:t>
            </a:r>
            <a:endParaRPr lang="en-US" sz="1600" b="0" i="0" dirty="0">
              <a:solidFill>
                <a:srgbClr val="3C4043"/>
              </a:solidFill>
              <a:effectLst/>
              <a:latin typeface="Inter"/>
            </a:endParaRPr>
          </a:p>
          <a:p>
            <a:pPr algn="l" fontAlgn="base">
              <a:buFont typeface="Arial" panose="020B0604020202020204" pitchFamily="34" charset="0"/>
              <a:buChar char="•"/>
            </a:pPr>
            <a:r>
              <a:rPr lang="en-US" sz="1600" b="0" i="0" dirty="0">
                <a:solidFill>
                  <a:srgbClr val="3C4043"/>
                </a:solidFill>
                <a:effectLst/>
                <a:latin typeface="inherit"/>
              </a:rPr>
              <a:t>Details the organizational hierarchy and job roles within different departments.</a:t>
            </a:r>
          </a:p>
          <a:p>
            <a:pPr algn="l" fontAlgn="base">
              <a:buFont typeface="Arial" panose="020B0604020202020204" pitchFamily="34" charset="0"/>
              <a:buChar char="•"/>
            </a:pPr>
            <a:r>
              <a:rPr lang="en-US" sz="1600" b="0" i="0" dirty="0">
                <a:solidFill>
                  <a:srgbClr val="3C4043"/>
                </a:solidFill>
                <a:effectLst/>
                <a:latin typeface="inherit"/>
              </a:rPr>
              <a:t>Outlines the structure with information on departments, job levels, and specific job roles.</a:t>
            </a:r>
          </a:p>
          <a:p>
            <a:pPr algn="l" fontAlgn="base">
              <a:buFont typeface="Arial" panose="020B0604020202020204" pitchFamily="34" charset="0"/>
              <a:buChar char="•"/>
            </a:pPr>
            <a:r>
              <a:rPr lang="en-US" sz="1600" b="0" i="0" dirty="0">
                <a:solidFill>
                  <a:srgbClr val="3C4043"/>
                </a:solidFill>
                <a:effectLst/>
                <a:latin typeface="inherit"/>
              </a:rPr>
              <a:t>Serves as a reference for understanding the organization's job hierarchy and the diversity of roles available.</a:t>
            </a:r>
          </a:p>
          <a:p>
            <a:pPr marL="0" indent="0" algn="l" fontAlgn="base">
              <a:buNone/>
            </a:pPr>
            <a:endParaRPr lang="en-US" sz="1600" b="0" i="0" dirty="0">
              <a:solidFill>
                <a:srgbClr val="3C4043"/>
              </a:solidFill>
              <a:effectLst/>
              <a:latin typeface="inherit"/>
            </a:endParaRPr>
          </a:p>
          <a:p>
            <a:pPr algn="l" fontAlgn="base">
              <a:buFont typeface="+mj-lt"/>
              <a:buAutoNum type="arabicPeriod" startAt="3"/>
            </a:pPr>
            <a:r>
              <a:rPr lang="en-US" sz="1600" b="1" i="0" dirty="0">
                <a:solidFill>
                  <a:srgbClr val="3C4043"/>
                </a:solidFill>
                <a:effectLst/>
                <a:latin typeface="inherit"/>
              </a:rPr>
              <a:t>Office Locations (Canada and US):</a:t>
            </a:r>
            <a:endParaRPr lang="en-US" sz="1600" b="0" i="0" dirty="0">
              <a:solidFill>
                <a:srgbClr val="3C4043"/>
              </a:solidFill>
              <a:effectLst/>
              <a:latin typeface="Inter"/>
            </a:endParaRPr>
          </a:p>
          <a:p>
            <a:pPr algn="l" fontAlgn="base">
              <a:buFont typeface="Arial" panose="020B0604020202020204" pitchFamily="34" charset="0"/>
              <a:buChar char="•"/>
            </a:pPr>
            <a:r>
              <a:rPr lang="en-US" sz="1600" b="0" i="0" dirty="0">
                <a:solidFill>
                  <a:srgbClr val="3C4043"/>
                </a:solidFill>
                <a:effectLst/>
                <a:latin typeface="inherit"/>
              </a:rPr>
              <a:t>Encompasses information about office locations, particularly highlighting 5 offices in Canada and 3 offices in the United States.</a:t>
            </a:r>
          </a:p>
          <a:p>
            <a:pPr algn="l" fontAlgn="base">
              <a:buFont typeface="Arial" panose="020B0604020202020204" pitchFamily="34" charset="0"/>
              <a:buChar char="•"/>
            </a:pPr>
            <a:r>
              <a:rPr lang="en-US" sz="1600" b="0" i="0" dirty="0">
                <a:solidFill>
                  <a:srgbClr val="3C4043"/>
                </a:solidFill>
                <a:effectLst/>
                <a:latin typeface="inherit"/>
              </a:rPr>
              <a:t>Includes details such as office codes, city locations, provinces (or states), and countries.</a:t>
            </a:r>
          </a:p>
          <a:p>
            <a:pPr algn="l" fontAlgn="base">
              <a:buFont typeface="Arial" panose="020B0604020202020204" pitchFamily="34" charset="0"/>
              <a:buChar char="•"/>
            </a:pPr>
            <a:r>
              <a:rPr lang="en-US" sz="1600" b="0" i="0" dirty="0">
                <a:solidFill>
                  <a:srgbClr val="3C4043"/>
                </a:solidFill>
                <a:effectLst/>
                <a:latin typeface="inherit"/>
              </a:rPr>
              <a:t>Offers a geographical perspective on the distribution of offices across North America.</a:t>
            </a:r>
          </a:p>
          <a:p>
            <a:pPr marL="0" indent="0" algn="l" fontAlgn="base">
              <a:buNone/>
            </a:pPr>
            <a:endParaRPr lang="en-US" sz="1600" b="0" i="0" dirty="0">
              <a:solidFill>
                <a:srgbClr val="3C4043"/>
              </a:solidFill>
              <a:effectLst/>
              <a:latin typeface="inherit"/>
            </a:endParaRPr>
          </a:p>
          <a:p>
            <a:pPr marL="0" indent="0">
              <a:buNone/>
            </a:pPr>
            <a:endParaRPr lang="en-IN" dirty="0"/>
          </a:p>
        </p:txBody>
      </p:sp>
    </p:spTree>
    <p:extLst>
      <p:ext uri="{BB962C8B-B14F-4D97-AF65-F5344CB8AC3E}">
        <p14:creationId xmlns:p14="http://schemas.microsoft.com/office/powerpoint/2010/main" val="294150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3A148-11BF-9C01-0CAD-C1801A8A2076}"/>
              </a:ext>
            </a:extLst>
          </p:cNvPr>
          <p:cNvSpPr>
            <a:spLocks noGrp="1"/>
          </p:cNvSpPr>
          <p:nvPr>
            <p:ph idx="1"/>
          </p:nvPr>
        </p:nvSpPr>
        <p:spPr>
          <a:xfrm>
            <a:off x="458694" y="344774"/>
            <a:ext cx="11274612" cy="5800439"/>
          </a:xfrm>
        </p:spPr>
        <p:txBody>
          <a:bodyPr>
            <a:normAutofit/>
          </a:bodyPr>
          <a:lstStyle/>
          <a:p>
            <a:pPr marL="514350" indent="-514350" algn="l" fontAlgn="base">
              <a:buFont typeface="+mj-lt"/>
              <a:buAutoNum type="arabicPeriod" startAt="4"/>
            </a:pPr>
            <a:r>
              <a:rPr lang="en-US" sz="1600" b="1" i="0" dirty="0">
                <a:solidFill>
                  <a:srgbClr val="3C4043"/>
                </a:solidFill>
                <a:effectLst/>
                <a:latin typeface="inherit"/>
              </a:rPr>
              <a:t>Employee Attrition Information:</a:t>
            </a:r>
            <a:endParaRPr lang="en-US" sz="1600" b="0" i="0" dirty="0">
              <a:solidFill>
                <a:srgbClr val="3C4043"/>
              </a:solidFill>
              <a:effectLst/>
              <a:latin typeface="Inter"/>
            </a:endParaRPr>
          </a:p>
          <a:p>
            <a:pPr algn="l" fontAlgn="base">
              <a:buFont typeface="Arial" panose="020B0604020202020204" pitchFamily="34" charset="0"/>
              <a:buChar char="•"/>
            </a:pPr>
            <a:r>
              <a:rPr lang="en-US" sz="1600" b="0" i="0" dirty="0">
                <a:effectLst/>
                <a:latin typeface="inherit"/>
              </a:rPr>
              <a:t>Provides insights into employee attrition, including details such as leaving years, reasons for leaving, and relieving statuses.</a:t>
            </a:r>
          </a:p>
          <a:p>
            <a:pPr algn="l" fontAlgn="base">
              <a:buFont typeface="Arial" panose="020B0604020202020204" pitchFamily="34" charset="0"/>
              <a:buChar char="•"/>
            </a:pPr>
            <a:r>
              <a:rPr lang="en-US" sz="1600" b="0" i="0" dirty="0">
                <a:effectLst/>
                <a:latin typeface="inherit"/>
              </a:rPr>
              <a:t>Helps in understanding patterns and factors contributing to employee turnover within the organization.</a:t>
            </a:r>
          </a:p>
          <a:p>
            <a:pPr algn="l" fontAlgn="base">
              <a:buFont typeface="Arial" panose="020B0604020202020204" pitchFamily="34" charset="0"/>
              <a:buChar char="•"/>
            </a:pPr>
            <a:r>
              <a:rPr lang="en-US" sz="1600" b="0" i="0" dirty="0">
                <a:effectLst/>
                <a:latin typeface="inherit"/>
              </a:rPr>
              <a:t>Acts as a valuable resource for analyzing workforce dynamics and making informed HR decisions.</a:t>
            </a:r>
          </a:p>
          <a:p>
            <a:pPr marL="0" indent="0">
              <a:buNone/>
            </a:pPr>
            <a:endParaRPr lang="en-IN" dirty="0"/>
          </a:p>
          <a:p>
            <a:pPr marL="0" indent="0">
              <a:buNone/>
            </a:pPr>
            <a:r>
              <a:rPr lang="en-IN" sz="2400" b="1" dirty="0">
                <a:solidFill>
                  <a:srgbClr val="FF0000"/>
                </a:solidFill>
              </a:rPr>
              <a:t>Objectives</a:t>
            </a:r>
          </a:p>
          <a:p>
            <a:pPr marL="0" indent="0">
              <a:buNone/>
            </a:pPr>
            <a:r>
              <a:rPr lang="en-US" sz="1800" dirty="0">
                <a:latin typeface="inherit"/>
              </a:rPr>
              <a:t>To conduct a comprehensive case study on HR employee attrition using SQL, aiming to analyze various aspects of employee turnover within the organization. By addressing key questions such as average age of departing employees, factors influencing attrition rates, departmental variations, and demographic correlations, the study seeks to provide actionable insights for HR decision-making. Through SQL queries and data analysis, the objective is to uncover patterns, trends, and potential areas for improvement in retention strategies, ultimately aiming to enhance organizational stability and employee satisfaction.</a:t>
            </a:r>
            <a:endParaRPr lang="en-IN" sz="1800" dirty="0">
              <a:latin typeface="inherit"/>
            </a:endParaRPr>
          </a:p>
        </p:txBody>
      </p:sp>
    </p:spTree>
    <p:extLst>
      <p:ext uri="{BB962C8B-B14F-4D97-AF65-F5344CB8AC3E}">
        <p14:creationId xmlns:p14="http://schemas.microsoft.com/office/powerpoint/2010/main" val="296484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07D8C-FB77-D201-635D-42984253B344}"/>
              </a:ext>
            </a:extLst>
          </p:cNvPr>
          <p:cNvSpPr>
            <a:spLocks noGrp="1"/>
          </p:cNvSpPr>
          <p:nvPr>
            <p:ph idx="1"/>
          </p:nvPr>
        </p:nvSpPr>
        <p:spPr>
          <a:xfrm>
            <a:off x="458694" y="359764"/>
            <a:ext cx="11274612" cy="5785449"/>
          </a:xfrm>
        </p:spPr>
        <p:txBody>
          <a:bodyPr>
            <a:normAutofit fontScale="70000" lnSpcReduction="20000"/>
          </a:bodyPr>
          <a:lstStyle/>
          <a:p>
            <a:pPr marL="0" indent="0">
              <a:buNone/>
            </a:pPr>
            <a:endParaRPr lang="en-US" sz="3100" b="1" dirty="0">
              <a:latin typeface="inherit"/>
            </a:endParaRPr>
          </a:p>
          <a:p>
            <a:pPr marL="0" indent="0">
              <a:buNone/>
            </a:pPr>
            <a:r>
              <a:rPr lang="en-US" sz="3400" b="1" dirty="0">
                <a:solidFill>
                  <a:srgbClr val="FF0000"/>
                </a:solidFill>
                <a:latin typeface="inherit"/>
              </a:rPr>
              <a:t>Questionnaire:</a:t>
            </a:r>
          </a:p>
          <a:p>
            <a:pPr marL="0" indent="0">
              <a:buNone/>
            </a:pPr>
            <a:endParaRPr lang="en-US" dirty="0"/>
          </a:p>
          <a:p>
            <a:pPr marL="514350" indent="-514350">
              <a:buFont typeface="+mj-lt"/>
              <a:buAutoNum type="arabicPeriod"/>
            </a:pPr>
            <a:r>
              <a:rPr lang="en-US" sz="2300" dirty="0"/>
              <a:t>Find the average age of employees who left the organization in each department.	</a:t>
            </a:r>
          </a:p>
          <a:p>
            <a:pPr marL="514350" indent="-514350">
              <a:buFont typeface="+mj-lt"/>
              <a:buAutoNum type="arabicPeriod"/>
            </a:pPr>
            <a:r>
              <a:rPr lang="en-US" sz="2300" dirty="0"/>
              <a:t>List the top 5 departments with the highest average job satisfaction among employees who have not received a promotion in the last 3 years.</a:t>
            </a:r>
          </a:p>
          <a:p>
            <a:pPr marL="514350" indent="-514350">
              <a:buFont typeface="+mj-lt"/>
              <a:buAutoNum type="arabicPeriod"/>
            </a:pPr>
            <a:r>
              <a:rPr lang="en-US" sz="2300" dirty="0"/>
              <a:t>Determine the percentage of employees who left the organization due to various reasons.</a:t>
            </a:r>
          </a:p>
          <a:p>
            <a:pPr marL="514350" indent="-514350">
              <a:buFont typeface="+mj-lt"/>
              <a:buAutoNum type="arabicPeriod"/>
            </a:pPr>
            <a:r>
              <a:rPr lang="en-US" sz="2300" dirty="0"/>
              <a:t> Find the three office location with the highest average distance from home for employees who work overtime</a:t>
            </a:r>
          </a:p>
          <a:p>
            <a:pPr marL="514350" indent="-514350">
              <a:buFont typeface="+mj-lt"/>
              <a:buAutoNum type="arabicPeriod"/>
            </a:pPr>
            <a:r>
              <a:rPr lang="en-US" sz="2300" dirty="0"/>
              <a:t>Find the employees with the highest monthly income in each department.</a:t>
            </a:r>
          </a:p>
          <a:p>
            <a:pPr marL="514350" indent="-514350">
              <a:buFont typeface="+mj-lt"/>
              <a:buAutoNum type="arabicPeriod"/>
            </a:pPr>
            <a:r>
              <a:rPr lang="en-US" sz="2300" dirty="0"/>
              <a:t>Which department has the highest and lowest attrition rates?</a:t>
            </a:r>
          </a:p>
          <a:p>
            <a:pPr marL="514350" indent="-514350">
              <a:buFont typeface="+mj-lt"/>
              <a:buAutoNum type="arabicPeriod"/>
            </a:pPr>
            <a:r>
              <a:rPr lang="en-US" sz="2300" dirty="0"/>
              <a:t>Do married employees have a lower attrition rate compared to single or divorced employees?</a:t>
            </a:r>
          </a:p>
          <a:p>
            <a:pPr marL="514350" indent="-514350">
              <a:buFont typeface="+mj-lt"/>
              <a:buAutoNum type="arabicPeriod"/>
            </a:pPr>
            <a:r>
              <a:rPr lang="en-US" sz="2300" dirty="0"/>
              <a:t>Identify the top three office locations with the highest average performance ratings for employees who joined the organization in the past three years.</a:t>
            </a:r>
          </a:p>
          <a:p>
            <a:pPr marL="514350" indent="-514350">
              <a:buFont typeface="+mj-lt"/>
              <a:buAutoNum type="arabicPeriod"/>
            </a:pPr>
            <a:r>
              <a:rPr lang="en-US" sz="2300" dirty="0"/>
              <a:t>What is the average monthly income of employees, grouped by their job level, within each department?</a:t>
            </a:r>
          </a:p>
          <a:p>
            <a:pPr marL="514350" indent="-514350">
              <a:buFont typeface="+mj-lt"/>
              <a:buAutoNum type="arabicPeriod"/>
            </a:pPr>
            <a:r>
              <a:rPr lang="en-US" sz="2300" dirty="0"/>
              <a:t> How many employees hold a degree different city, categorized by their education field</a:t>
            </a:r>
            <a:endParaRPr lang="en-IN" sz="2300" dirty="0"/>
          </a:p>
        </p:txBody>
      </p:sp>
    </p:spTree>
    <p:extLst>
      <p:ext uri="{BB962C8B-B14F-4D97-AF65-F5344CB8AC3E}">
        <p14:creationId xmlns:p14="http://schemas.microsoft.com/office/powerpoint/2010/main" val="340232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17C0E-4B91-1CE7-FF84-152A7AE02D19}"/>
              </a:ext>
            </a:extLst>
          </p:cNvPr>
          <p:cNvSpPr>
            <a:spLocks noGrp="1"/>
          </p:cNvSpPr>
          <p:nvPr>
            <p:ph idx="1"/>
          </p:nvPr>
        </p:nvSpPr>
        <p:spPr>
          <a:xfrm>
            <a:off x="458694" y="449706"/>
            <a:ext cx="11274612" cy="6175946"/>
          </a:xfrm>
        </p:spPr>
        <p:txBody>
          <a:bodyPr/>
          <a:lstStyle/>
          <a:p>
            <a:pPr marL="514350" indent="-514350">
              <a:buFont typeface="+mj-lt"/>
              <a:buAutoNum type="arabicPeriod"/>
            </a:pPr>
            <a:r>
              <a:rPr lang="en-US" sz="2000" b="1" dirty="0">
                <a:latin typeface="inherit"/>
              </a:rPr>
              <a:t>Find the average age of employees who left the organization in each department.</a:t>
            </a:r>
            <a:r>
              <a:rPr lang="en-US" sz="1600" b="1" dirty="0">
                <a:latin typeface="inherit"/>
              </a:rPr>
              <a:t>	</a:t>
            </a:r>
            <a:endParaRPr lang="en-IN" sz="1600" b="1" dirty="0">
              <a:latin typeface="inherit"/>
            </a:endParaRPr>
          </a:p>
          <a:p>
            <a:pPr marL="0" indent="0">
              <a:buNone/>
            </a:pPr>
            <a:endParaRPr lang="en-IN" sz="1600" b="1" dirty="0">
              <a:latin typeface="inherit"/>
            </a:endParaRPr>
          </a:p>
          <a:p>
            <a:pPr marL="0" indent="0">
              <a:buNone/>
            </a:pP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IN" sz="2000" b="1" u="sng" dirty="0">
              <a:latin typeface="inherit"/>
            </a:endParaRPr>
          </a:p>
          <a:p>
            <a:pPr marL="0" indent="0">
              <a:buNone/>
            </a:pPr>
            <a:endParaRPr lang="en-IN" sz="2000" b="1" u="sng" dirty="0">
              <a:latin typeface="inherit"/>
            </a:endParaRPr>
          </a:p>
          <a:p>
            <a:pPr marL="0" indent="0">
              <a:buNone/>
            </a:pPr>
            <a:r>
              <a:rPr lang="en-IN" sz="2000" b="1" u="sng" dirty="0">
                <a:solidFill>
                  <a:srgbClr val="FF0000"/>
                </a:solidFill>
                <a:latin typeface="inherit"/>
              </a:rPr>
              <a:t>CONCLUSION:</a:t>
            </a:r>
            <a:r>
              <a:rPr lang="en-IN" sz="2000" b="1" dirty="0">
                <a:solidFill>
                  <a:srgbClr val="FF0000"/>
                </a:solidFill>
                <a:latin typeface="inherit"/>
              </a:rPr>
              <a:t>  </a:t>
            </a:r>
            <a:r>
              <a:rPr lang="en-US" sz="2000" dirty="0">
                <a:latin typeface="inherit"/>
              </a:rPr>
              <a:t>The analysis reveals a consistent average age of departure across departments, with employees leaving at an average age of 36 to 37 years. This suggests that age may not be a significant factor influencing attrition rates across different departments within the organization.</a:t>
            </a:r>
            <a:endParaRPr lang="en-IN" sz="2000" dirty="0">
              <a:latin typeface="inherit"/>
            </a:endParaRPr>
          </a:p>
        </p:txBody>
      </p:sp>
      <p:cxnSp>
        <p:nvCxnSpPr>
          <p:cNvPr id="5" name="Straight Connector 4">
            <a:extLst>
              <a:ext uri="{FF2B5EF4-FFF2-40B4-BE49-F238E27FC236}">
                <a16:creationId xmlns:a16="http://schemas.microsoft.com/office/drawing/2014/main" id="{C483AF26-EDF8-A20F-5868-CD163CBF51FE}"/>
              </a:ext>
            </a:extLst>
          </p:cNvPr>
          <p:cNvCxnSpPr>
            <a:cxnSpLocks/>
          </p:cNvCxnSpPr>
          <p:nvPr/>
        </p:nvCxnSpPr>
        <p:spPr>
          <a:xfrm>
            <a:off x="584616" y="1034321"/>
            <a:ext cx="1064301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EE30C1D-77D6-84AE-F246-2D146EFB8B06}"/>
              </a:ext>
            </a:extLst>
          </p:cNvPr>
          <p:cNvPicPr>
            <a:picLocks noChangeAspect="1"/>
          </p:cNvPicPr>
          <p:nvPr/>
        </p:nvPicPr>
        <p:blipFill>
          <a:blip r:embed="rId2"/>
          <a:stretch>
            <a:fillRect/>
          </a:stretch>
        </p:blipFill>
        <p:spPr>
          <a:xfrm>
            <a:off x="584616" y="1936366"/>
            <a:ext cx="3597640" cy="248571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23212B8-E7A6-8A34-CB7F-C033E662CC8C}"/>
              </a:ext>
            </a:extLst>
          </p:cNvPr>
          <p:cNvPicPr>
            <a:picLocks noChangeAspect="1"/>
          </p:cNvPicPr>
          <p:nvPr/>
        </p:nvPicPr>
        <p:blipFill>
          <a:blip r:embed="rId3"/>
          <a:stretch>
            <a:fillRect/>
          </a:stretch>
        </p:blipFill>
        <p:spPr>
          <a:xfrm>
            <a:off x="7159479" y="1936367"/>
            <a:ext cx="3333635" cy="24857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57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458694" y="284813"/>
            <a:ext cx="11274612" cy="6573187"/>
          </a:xfrm>
        </p:spPr>
        <p:txBody>
          <a:bodyPr>
            <a:normAutofit lnSpcReduction="10000"/>
          </a:bodyPr>
          <a:lstStyle/>
          <a:p>
            <a:pPr marL="457200" indent="-457200">
              <a:buFont typeface="+mj-lt"/>
              <a:buAutoNum type="arabicPeriod" startAt="2"/>
            </a:pPr>
            <a:r>
              <a:rPr lang="en-US" sz="2000" b="1" dirty="0">
                <a:latin typeface="inherit"/>
              </a:rPr>
              <a:t>List the top 5 departments with the highest average job satisfaction among employees who have not received a promotion in the last 3 years</a:t>
            </a:r>
          </a:p>
          <a:p>
            <a:pPr marL="0" indent="0">
              <a:buNone/>
            </a:pPr>
            <a:endParaRPr lang="en-US" sz="2000" b="1" dirty="0">
              <a:latin typeface="inherit"/>
            </a:endParaRPr>
          </a:p>
          <a:p>
            <a:pPr marL="0" indent="0">
              <a:buNone/>
            </a:pP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                                             </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2000" b="1" u="sng" dirty="0">
                <a:solidFill>
                  <a:srgbClr val="FF0000"/>
                </a:solidFill>
                <a:latin typeface="inherit"/>
              </a:rPr>
              <a:t>CONCLUSION</a:t>
            </a:r>
            <a:r>
              <a:rPr lang="en-US" sz="2000" b="1" dirty="0">
                <a:solidFill>
                  <a:srgbClr val="FF0000"/>
                </a:solidFill>
                <a:latin typeface="inherit"/>
              </a:rPr>
              <a:t> </a:t>
            </a:r>
            <a:r>
              <a:rPr lang="en-US" sz="2000" b="1" dirty="0">
                <a:latin typeface="inherit"/>
              </a:rPr>
              <a:t> :</a:t>
            </a:r>
            <a:r>
              <a:rPr lang="en-US" sz="2000" dirty="0">
                <a:latin typeface="inherit"/>
              </a:rPr>
              <a:t> The top 5 departments with the highest average job satisfaction among employees who haven't received a promotion in the last 3 years are Product, HR, Delivery, Sales, and Marketing. This suggests that these departments have been successful in maintaining employee satisfaction despite promotion disparities.</a:t>
            </a:r>
            <a:endParaRPr lang="en-US" sz="2000" b="1" dirty="0">
              <a:latin typeface="inherit"/>
            </a:endParaRP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624590" y="1169233"/>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B5A05C8-62CA-A911-A22C-E4C7BF781122}"/>
              </a:ext>
            </a:extLst>
          </p:cNvPr>
          <p:cNvPicPr>
            <a:picLocks noChangeAspect="1"/>
          </p:cNvPicPr>
          <p:nvPr/>
        </p:nvPicPr>
        <p:blipFill>
          <a:blip r:embed="rId2"/>
          <a:stretch>
            <a:fillRect/>
          </a:stretch>
        </p:blipFill>
        <p:spPr>
          <a:xfrm>
            <a:off x="734518" y="2121592"/>
            <a:ext cx="4048690" cy="261481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F696BC1-A1F5-E182-A653-69CD7A9CEA40}"/>
              </a:ext>
            </a:extLst>
          </p:cNvPr>
          <p:cNvPicPr>
            <a:picLocks noChangeAspect="1"/>
          </p:cNvPicPr>
          <p:nvPr/>
        </p:nvPicPr>
        <p:blipFill>
          <a:blip r:embed="rId3"/>
          <a:stretch>
            <a:fillRect/>
          </a:stretch>
        </p:blipFill>
        <p:spPr>
          <a:xfrm>
            <a:off x="7650935" y="2121592"/>
            <a:ext cx="3486757" cy="2614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578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458694" y="554636"/>
            <a:ext cx="11274612" cy="5590577"/>
          </a:xfrm>
        </p:spPr>
        <p:txBody>
          <a:bodyPr/>
          <a:lstStyle/>
          <a:p>
            <a:pPr marL="457200" indent="-457200">
              <a:buFont typeface="+mj-lt"/>
              <a:buAutoNum type="arabicPeriod" startAt="3"/>
            </a:pPr>
            <a:r>
              <a:rPr lang="en-US" sz="2000" b="1" dirty="0">
                <a:latin typeface="inherit"/>
              </a:rPr>
              <a:t>Determine the percentage of employees who left the organization due to various reasons.</a:t>
            </a:r>
          </a:p>
          <a:p>
            <a:pPr marL="0" indent="0">
              <a:buNone/>
            </a:pPr>
            <a:endParaRPr lang="en-US" sz="2000" b="1" dirty="0">
              <a:latin typeface="inherit"/>
            </a:endParaRPr>
          </a:p>
          <a:p>
            <a:pPr marL="0" indent="0">
              <a:buNone/>
            </a:pPr>
            <a:r>
              <a:rPr lang="en-US" sz="2000" b="1" dirty="0">
                <a:latin typeface="inherit"/>
              </a:rPr>
              <a:t> </a:t>
            </a:r>
            <a:r>
              <a:rPr lang="en-US" sz="2000" b="1" u="sng" dirty="0">
                <a:solidFill>
                  <a:schemeClr val="accent1">
                    <a:lumMod val="75000"/>
                  </a:schemeClr>
                </a:solidFill>
                <a:latin typeface="inherit"/>
              </a:rPr>
              <a:t>SQL QUERY </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584616" y="1244184"/>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8F14342-B49F-E15F-96B2-794A103216AD}"/>
              </a:ext>
            </a:extLst>
          </p:cNvPr>
          <p:cNvPicPr>
            <a:picLocks noChangeAspect="1"/>
          </p:cNvPicPr>
          <p:nvPr/>
        </p:nvPicPr>
        <p:blipFill>
          <a:blip r:embed="rId2"/>
          <a:stretch>
            <a:fillRect/>
          </a:stretch>
        </p:blipFill>
        <p:spPr>
          <a:xfrm>
            <a:off x="458694" y="2122766"/>
            <a:ext cx="6661634" cy="286894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D4919B6-531C-80EE-2007-27292A9F671F}"/>
              </a:ext>
            </a:extLst>
          </p:cNvPr>
          <p:cNvPicPr>
            <a:picLocks noChangeAspect="1"/>
          </p:cNvPicPr>
          <p:nvPr/>
        </p:nvPicPr>
        <p:blipFill>
          <a:blip r:embed="rId3"/>
          <a:stretch>
            <a:fillRect/>
          </a:stretch>
        </p:blipFill>
        <p:spPr>
          <a:xfrm>
            <a:off x="8219861" y="2122766"/>
            <a:ext cx="3307575" cy="4022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970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C4160-545B-4C0B-032D-4596628B7D9D}"/>
              </a:ext>
            </a:extLst>
          </p:cNvPr>
          <p:cNvSpPr>
            <a:spLocks noGrp="1"/>
          </p:cNvSpPr>
          <p:nvPr>
            <p:ph idx="1"/>
          </p:nvPr>
        </p:nvSpPr>
        <p:spPr>
          <a:xfrm>
            <a:off x="458694" y="854439"/>
            <a:ext cx="11274612" cy="5290774"/>
          </a:xfrm>
        </p:spPr>
        <p:txBody>
          <a:bodyPr/>
          <a:lstStyle/>
          <a:p>
            <a:pPr marL="0" indent="0">
              <a:buNone/>
            </a:pPr>
            <a:r>
              <a:rPr lang="en-IN" sz="2000" b="1" u="sng" dirty="0">
                <a:solidFill>
                  <a:srgbClr val="FF0000"/>
                </a:solidFill>
                <a:latin typeface="inherit"/>
              </a:rPr>
              <a:t>CONCLUSION :</a:t>
            </a:r>
            <a:r>
              <a:rPr lang="en-IN" sz="2000" b="1" dirty="0">
                <a:solidFill>
                  <a:srgbClr val="FF0000"/>
                </a:solidFill>
                <a:latin typeface="inherit"/>
              </a:rPr>
              <a:t>  </a:t>
            </a:r>
            <a:r>
              <a:rPr lang="en-US" sz="2000" dirty="0">
                <a:latin typeface="inherit"/>
              </a:rPr>
              <a:t>From the analysis, it's evident that retiring and medical issues are the primary reasons for employee departure, each accounting for approximately 9-10% of the total attrition. Other significant factors include being offered more money, returning to school, and long hours, each contributing to roughly 9-9.5% of employee exits. Additionally, reasons such as reallocation out of the area, unhappiness, and career changes also play substantial roles, each representing around 8-9% of departures. Conversely, reasons like misconduct, maternity leave without return, and unfortunate events like death contribute to a significantly lower percentage of attrition. This breakdown highlights the multifaceted nature of employee turnover and underscores the importance of addressing various factors to mitigate attrition effectively.</a:t>
            </a:r>
            <a:endParaRPr lang="en-IN" dirty="0"/>
          </a:p>
        </p:txBody>
      </p:sp>
    </p:spTree>
    <p:extLst>
      <p:ext uri="{BB962C8B-B14F-4D97-AF65-F5344CB8AC3E}">
        <p14:creationId xmlns:p14="http://schemas.microsoft.com/office/powerpoint/2010/main" val="187232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9B746-2E4A-D64C-33F1-02BCF9E1B79E}"/>
              </a:ext>
            </a:extLst>
          </p:cNvPr>
          <p:cNvSpPr>
            <a:spLocks noGrp="1"/>
          </p:cNvSpPr>
          <p:nvPr>
            <p:ph idx="1"/>
          </p:nvPr>
        </p:nvSpPr>
        <p:spPr>
          <a:xfrm>
            <a:off x="127295" y="254834"/>
            <a:ext cx="12064705" cy="6475750"/>
          </a:xfrm>
        </p:spPr>
        <p:txBody>
          <a:bodyPr/>
          <a:lstStyle/>
          <a:p>
            <a:pPr marL="457200" indent="-457200">
              <a:buFont typeface="+mj-lt"/>
              <a:buAutoNum type="arabicPeriod" startAt="4"/>
            </a:pPr>
            <a:r>
              <a:rPr lang="en-US" sz="2000" b="1" dirty="0">
                <a:latin typeface="inherit"/>
              </a:rPr>
              <a:t>Find the top three office location with the highest average distance from home for employees who work overtime.</a:t>
            </a:r>
          </a:p>
          <a:p>
            <a:pPr marL="0" indent="0">
              <a:buNone/>
            </a:pPr>
            <a:r>
              <a:rPr lang="en-US" sz="2000" b="1" dirty="0">
                <a:latin typeface="inherit"/>
              </a:rPr>
              <a:t>      </a:t>
            </a:r>
          </a:p>
          <a:p>
            <a:pPr marL="0" indent="0">
              <a:buNone/>
            </a:pPr>
            <a:r>
              <a:rPr lang="en-US" sz="2000" b="1" dirty="0">
                <a:latin typeface="inherit"/>
              </a:rPr>
              <a:t>              </a:t>
            </a:r>
            <a:r>
              <a:rPr lang="en-US" sz="2000" b="1" u="sng" dirty="0">
                <a:solidFill>
                  <a:schemeClr val="accent1">
                    <a:lumMod val="75000"/>
                  </a:schemeClr>
                </a:solidFill>
                <a:latin typeface="inherit"/>
              </a:rPr>
              <a:t>SQL QUERY</a:t>
            </a:r>
            <a:r>
              <a:rPr lang="en-US" sz="2000" b="1" dirty="0">
                <a:solidFill>
                  <a:schemeClr val="accent1">
                    <a:lumMod val="75000"/>
                  </a:schemeClr>
                </a:solidFill>
                <a:latin typeface="inherit"/>
              </a:rPr>
              <a:t>                                                                </a:t>
            </a:r>
            <a:r>
              <a:rPr lang="en-US" sz="2000" b="1" u="sng" dirty="0">
                <a:solidFill>
                  <a:schemeClr val="accent1">
                    <a:lumMod val="75000"/>
                  </a:schemeClr>
                </a:solidFill>
                <a:latin typeface="inherit"/>
              </a:rPr>
              <a:t>OUTPUT</a:t>
            </a: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endParaRPr lang="en-US" sz="2000" b="1" u="sng" dirty="0">
              <a:latin typeface="inherit"/>
            </a:endParaRPr>
          </a:p>
          <a:p>
            <a:pPr marL="0" indent="0">
              <a:buNone/>
            </a:pPr>
            <a:r>
              <a:rPr lang="en-US" sz="2000" b="1" u="sng" dirty="0">
                <a:solidFill>
                  <a:srgbClr val="FF0000"/>
                </a:solidFill>
                <a:latin typeface="inherit"/>
              </a:rPr>
              <a:t>CONCLUSION</a:t>
            </a:r>
            <a:r>
              <a:rPr lang="en-US" sz="2000" b="1" dirty="0">
                <a:solidFill>
                  <a:srgbClr val="FF0000"/>
                </a:solidFill>
                <a:latin typeface="inherit"/>
              </a:rPr>
              <a:t> : </a:t>
            </a:r>
            <a:r>
              <a:rPr lang="en-US" sz="2000" dirty="0">
                <a:latin typeface="inherit"/>
              </a:rPr>
              <a:t>Employees working overtime in Ottawa, Boston, and Philadelphia face longer average commuting distances, indicating potential impacts on work-life balance and employee well-being. This insight underscores the importance of considering geographical factors in workforce planning to optimize employee satisfaction and productivity.</a:t>
            </a:r>
          </a:p>
        </p:txBody>
      </p:sp>
      <p:cxnSp>
        <p:nvCxnSpPr>
          <p:cNvPr id="5" name="Straight Connector 4">
            <a:extLst>
              <a:ext uri="{FF2B5EF4-FFF2-40B4-BE49-F238E27FC236}">
                <a16:creationId xmlns:a16="http://schemas.microsoft.com/office/drawing/2014/main" id="{E781BF0B-6438-3C32-819F-9035B43D6657}"/>
              </a:ext>
            </a:extLst>
          </p:cNvPr>
          <p:cNvCxnSpPr/>
          <p:nvPr/>
        </p:nvCxnSpPr>
        <p:spPr>
          <a:xfrm>
            <a:off x="790486" y="1049312"/>
            <a:ext cx="1094282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209A0BC-9B3C-35BF-6A54-BEEBC0FD46AE}"/>
              </a:ext>
            </a:extLst>
          </p:cNvPr>
          <p:cNvPicPr>
            <a:picLocks noChangeAspect="1"/>
          </p:cNvPicPr>
          <p:nvPr/>
        </p:nvPicPr>
        <p:blipFill>
          <a:blip r:embed="rId2"/>
          <a:stretch>
            <a:fillRect/>
          </a:stretch>
        </p:blipFill>
        <p:spPr>
          <a:xfrm>
            <a:off x="955191" y="1933735"/>
            <a:ext cx="4401850" cy="301301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82A62B3-DF9A-9AD4-F30F-E58C20F0A8A7}"/>
              </a:ext>
            </a:extLst>
          </p:cNvPr>
          <p:cNvPicPr>
            <a:picLocks noChangeAspect="1"/>
          </p:cNvPicPr>
          <p:nvPr/>
        </p:nvPicPr>
        <p:blipFill>
          <a:blip r:embed="rId3"/>
          <a:stretch>
            <a:fillRect/>
          </a:stretch>
        </p:blipFill>
        <p:spPr>
          <a:xfrm>
            <a:off x="5853538" y="1993695"/>
            <a:ext cx="5988691" cy="1768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402530"/>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442</TotalTime>
  <Words>1374</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AvenirNext LT Pro Medium</vt:lpstr>
      <vt:lpstr>inherit</vt:lpstr>
      <vt:lpstr>Inter</vt:lpstr>
      <vt:lpstr>Sabon Next LT</vt:lpstr>
      <vt:lpstr>DappledVTI</vt:lpstr>
      <vt:lpstr>Analysis of HR Employee Attrition using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HR Employee Attrition using SQL</dc:title>
  <dc:creator>Prasanna k</dc:creator>
  <cp:lastModifiedBy>Prasanna k</cp:lastModifiedBy>
  <cp:revision>2</cp:revision>
  <dcterms:created xsi:type="dcterms:W3CDTF">2024-04-10T03:35:28Z</dcterms:created>
  <dcterms:modified xsi:type="dcterms:W3CDTF">2024-04-10T10:57:47Z</dcterms:modified>
</cp:coreProperties>
</file>