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5" r:id="rId2"/>
  </p:sldMasterIdLst>
  <p:sldIdLst>
    <p:sldId id="298" r:id="rId3"/>
    <p:sldId id="297" r:id="rId4"/>
    <p:sldId id="308" r:id="rId5"/>
    <p:sldId id="262" r:id="rId6"/>
    <p:sldId id="260" r:id="rId7"/>
    <p:sldId id="302" r:id="rId8"/>
    <p:sldId id="303" r:id="rId9"/>
    <p:sldId id="304" r:id="rId10"/>
    <p:sldId id="305" r:id="rId11"/>
    <p:sldId id="323" r:id="rId12"/>
    <p:sldId id="324" r:id="rId13"/>
    <p:sldId id="325" r:id="rId14"/>
    <p:sldId id="326" r:id="rId15"/>
    <p:sldId id="327" r:id="rId16"/>
    <p:sldId id="328" r:id="rId17"/>
    <p:sldId id="322" r:id="rId18"/>
    <p:sldId id="329" r:id="rId19"/>
    <p:sldId id="330" r:id="rId20"/>
    <p:sldId id="331" r:id="rId21"/>
    <p:sldId id="332" r:id="rId22"/>
    <p:sldId id="306" r:id="rId23"/>
    <p:sldId id="307" r:id="rId24"/>
    <p:sldId id="30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6F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DE97-8F8B-40C0-A466-A9726D92FF4C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1218-5EE8-4ECA-9875-72FB55C91FC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50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55F88-9D33-4759-8965-9FEF2003E598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3/3/2023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9C593-D313-40A2-8084-CC4A5646D9C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867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55F88-9D33-4759-8965-9FEF2003E598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3/3/2023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9C593-D313-40A2-8084-CC4A5646D9C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999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1A2DE97-8F8B-40C0-A466-A9726D92FF4C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35B1218-5EE8-4ECA-9875-72FB55C91FC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53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A2DE97-8F8B-40C0-A466-A9726D92FF4C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5B1218-5EE8-4ECA-9875-72FB55C91F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723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8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A2DE97-8F8B-40C0-A466-A9726D92FF4C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5B1218-5EE8-4ECA-9875-72FB55C91F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9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deepKTomar/COVID-19-Forecasting-and-Ultrasound-Image-detection" TargetMode="Externa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slide" Target="slide18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7" Type="http://schemas.openxmlformats.org/officeDocument/2006/relationships/image" Target="../media/image41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Relationship Id="rId6" Type="http://schemas.openxmlformats.org/officeDocument/2006/relationships/slide" Target="slide20.xml"/><Relationship Id="rId5" Type="http://schemas.openxmlformats.org/officeDocument/2006/relationships/image" Target="../media/image41.png"/><Relationship Id="rId4" Type="http://schemas.openxmlformats.org/officeDocument/2006/relationships/image" Target="../media/image4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slide" Target="slide2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slide" Target="slide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1.png"/><Relationship Id="rId18" Type="http://schemas.openxmlformats.org/officeDocument/2006/relationships/slide" Target="slide21.xml"/><Relationship Id="rId26" Type="http://schemas.openxmlformats.org/officeDocument/2006/relationships/slide" Target="slide22.xml"/><Relationship Id="rId3" Type="http://schemas.openxmlformats.org/officeDocument/2006/relationships/slide" Target="slide4.xml"/><Relationship Id="rId7" Type="http://schemas.openxmlformats.org/officeDocument/2006/relationships/image" Target="../media/image9.png"/><Relationship Id="rId12" Type="http://schemas.openxmlformats.org/officeDocument/2006/relationships/slide" Target="slide7.xml"/><Relationship Id="rId17" Type="http://schemas.openxmlformats.org/officeDocument/2006/relationships/image" Target="../media/image13.png"/><Relationship Id="rId25" Type="http://schemas.openxmlformats.org/officeDocument/2006/relationships/image" Target="../media/image15.png"/><Relationship Id="rId2" Type="http://schemas.openxmlformats.org/officeDocument/2006/relationships/image" Target="../media/image8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image" Target="../media/image11.png"/><Relationship Id="rId24" Type="http://schemas.openxmlformats.org/officeDocument/2006/relationships/image" Target="../media/image14.png"/><Relationship Id="rId5" Type="http://schemas.openxmlformats.org/officeDocument/2006/relationships/image" Target="../media/image9.png"/><Relationship Id="rId15" Type="http://schemas.openxmlformats.org/officeDocument/2006/relationships/slide" Target="slide8.xml"/><Relationship Id="rId23" Type="http://schemas.openxmlformats.org/officeDocument/2006/relationships/slide" Target="slide9.xml"/><Relationship Id="rId10" Type="http://schemas.openxmlformats.org/officeDocument/2006/relationships/image" Target="../media/image10.png"/><Relationship Id="rId19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slide" Target="slide6.xml"/><Relationship Id="rId14" Type="http://schemas.openxmlformats.org/officeDocument/2006/relationships/image" Target="../media/image12.png"/><Relationship Id="rId27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vivek468/chest-x-ray-covid-classification-keras" TargetMode="External"/><Relationship Id="rId2" Type="http://schemas.openxmlformats.org/officeDocument/2006/relationships/hyperlink" Target="https://www.kaggle.com/datasets/georgesaavedra/covid19-datase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FCD775-F444-4189-8993-3E0A67551BD4}"/>
              </a:ext>
            </a:extLst>
          </p:cNvPr>
          <p:cNvSpPr txBox="1"/>
          <p:nvPr/>
        </p:nvSpPr>
        <p:spPr>
          <a:xfrm>
            <a:off x="3940217" y="1784423"/>
            <a:ext cx="4311545" cy="5232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DAB-402: Capstone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CDCAC2-10C9-4E17-A35C-BB8413A01DB6}"/>
              </a:ext>
            </a:extLst>
          </p:cNvPr>
          <p:cNvSpPr txBox="1"/>
          <p:nvPr/>
        </p:nvSpPr>
        <p:spPr>
          <a:xfrm>
            <a:off x="2684563" y="2528708"/>
            <a:ext cx="68228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I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COVID-19 Forecasting &amp; X-Ray Image detection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051681-E02E-7509-6A06-40DAE3162682}"/>
              </a:ext>
            </a:extLst>
          </p:cNvPr>
          <p:cNvSpPr txBox="1"/>
          <p:nvPr/>
        </p:nvSpPr>
        <p:spPr>
          <a:xfrm>
            <a:off x="3092585" y="3898405"/>
            <a:ext cx="600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IN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- </a:t>
            </a:r>
            <a:r>
              <a:rPr kumimoji="0" lang="en-IN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https://github.com/PradeepKTomar/COVID-19-Forecasting-and-Ultrasound-Image-detection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9AF3E8-FDDD-640B-1689-94041A91945F}"/>
              </a:ext>
            </a:extLst>
          </p:cNvPr>
          <p:cNvSpPr txBox="1"/>
          <p:nvPr/>
        </p:nvSpPr>
        <p:spPr>
          <a:xfrm>
            <a:off x="5303228" y="3093889"/>
            <a:ext cx="15855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2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Group: </a:t>
            </a:r>
            <a:r>
              <a:rPr lang="en-US" sz="2200" b="1" u="sng" dirty="0">
                <a:solidFill>
                  <a:prstClr val="black"/>
                </a:solidFill>
                <a:latin typeface="Garamond" panose="02020404030301010803"/>
              </a:rPr>
              <a:t>7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167806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&#10;&#10;Description automatically generated">
            <a:extLst>
              <a:ext uri="{FF2B5EF4-FFF2-40B4-BE49-F238E27FC236}">
                <a16:creationId xmlns:a16="http://schemas.microsoft.com/office/drawing/2014/main" id="{25EC4769-DDDD-75D3-DEE5-F01419250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686" y="1912187"/>
            <a:ext cx="4803835" cy="3033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CD8B90-869B-A3C6-3499-98FBFCA5619C}"/>
              </a:ext>
            </a:extLst>
          </p:cNvPr>
          <p:cNvSpPr txBox="1"/>
          <p:nvPr/>
        </p:nvSpPr>
        <p:spPr>
          <a:xfrm>
            <a:off x="2621689" y="5079740"/>
            <a:ext cx="2569828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Timeline of new cases in the world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91FD5-5D57-7C67-8638-220390543D85}"/>
              </a:ext>
            </a:extLst>
          </p:cNvPr>
          <p:cNvSpPr txBox="1"/>
          <p:nvPr/>
        </p:nvSpPr>
        <p:spPr>
          <a:xfrm>
            <a:off x="7037599" y="3132315"/>
            <a:ext cx="3238914" cy="593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lvl="0" indent="-28575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800" kern="1200" dirty="0"/>
              <a:t>In order to remove noise, a 7 day moving average was taken.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DE69A951-E803-1BA5-B714-EB1DDC8DEBF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58736952"/>
                  </p:ext>
                </p:extLst>
              </p:nvPr>
            </p:nvGraphicFramePr>
            <p:xfrm>
              <a:off x="9496338" y="5280243"/>
              <a:ext cx="1980000" cy="891656"/>
            </p:xfrm>
            <a:graphic>
              <a:graphicData uri="http://schemas.microsoft.com/office/powerpoint/2016/slidezoom">
                <pslz:sldZm>
                  <pslz:sldZmObj sldId="324" cId="66702735">
                    <pslz:zmPr id="{911215C3-D462-4ECE-A483-761E878F1903}" imageType="cover" transitionDur="1000" showBg="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80000" cy="891656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E69A951-E803-1BA5-B714-EB1DDC8DEBF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96338" y="5280243"/>
                <a:ext cx="1980000" cy="89165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8109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histogram">
            <a:extLst>
              <a:ext uri="{FF2B5EF4-FFF2-40B4-BE49-F238E27FC236}">
                <a16:creationId xmlns:a16="http://schemas.microsoft.com/office/drawing/2014/main" id="{AD017E99-D186-A465-74C5-C7D0AD0F2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78" y="1763373"/>
            <a:ext cx="5843032" cy="33312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9C41A4-D4E2-624C-09E7-29629F0416B2}"/>
              </a:ext>
            </a:extLst>
          </p:cNvPr>
          <p:cNvSpPr txBox="1"/>
          <p:nvPr/>
        </p:nvSpPr>
        <p:spPr>
          <a:xfrm>
            <a:off x="2524180" y="5251493"/>
            <a:ext cx="25698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Total cases vs Total tests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68F925-00AC-B9A4-456C-9F84DF56B13E}"/>
              </a:ext>
            </a:extLst>
          </p:cNvPr>
          <p:cNvSpPr txBox="1"/>
          <p:nvPr/>
        </p:nvSpPr>
        <p:spPr>
          <a:xfrm>
            <a:off x="7272591" y="1528038"/>
            <a:ext cx="4031831" cy="3723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dirty="0"/>
              <a:t>The total tests conducted and total cases were similar till June 2021 in all the continents.</a:t>
            </a:r>
          </a:p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dirty="0"/>
              <a:t>Later, the ratio of total tests conducted boomed in June 2021 till December 2021 with respect to the average number of total cases for all the continents.</a:t>
            </a:r>
          </a:p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dirty="0"/>
              <a:t>Higher the number of tests per patient conducted, greater will be the possibility for life expectancy.</a:t>
            </a:r>
          </a:p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US" sz="1800" kern="1200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D6609671-C321-3FAF-A26A-F84F1731353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28762727"/>
                  </p:ext>
                </p:extLst>
              </p:nvPr>
            </p:nvGraphicFramePr>
            <p:xfrm>
              <a:off x="9539938" y="5304795"/>
              <a:ext cx="1980000" cy="891656"/>
            </p:xfrm>
            <a:graphic>
              <a:graphicData uri="http://schemas.microsoft.com/office/powerpoint/2016/slidezoom">
                <pslz:sldZm>
                  <pslz:sldZmObj sldId="325" cId="3410338993">
                    <pslz:zmPr id="{6D083D27-7F96-4A79-A730-3804C2FAEDCB}" imageType="cover" transitionDur="1000" showBg="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80000" cy="891656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6609671-C321-3FAF-A26A-F84F173135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39938" y="5304795"/>
                <a:ext cx="1980000" cy="89165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702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12DAF83-EAC8-895E-1C1A-1B84A63DE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517" y="1517613"/>
            <a:ext cx="5031866" cy="38227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AB92F2-8E45-2219-BA84-9A86FFA92D89}"/>
              </a:ext>
            </a:extLst>
          </p:cNvPr>
          <p:cNvSpPr txBox="1"/>
          <p:nvPr/>
        </p:nvSpPr>
        <p:spPr>
          <a:xfrm>
            <a:off x="2472908" y="5377833"/>
            <a:ext cx="265308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Continent wise Vaccination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B57E22-2BEC-D5D6-C90F-97237CC13368}"/>
              </a:ext>
            </a:extLst>
          </p:cNvPr>
          <p:cNvSpPr txBox="1"/>
          <p:nvPr/>
        </p:nvSpPr>
        <p:spPr>
          <a:xfrm>
            <a:off x="6876652" y="2114343"/>
            <a:ext cx="4031831" cy="2629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dirty="0"/>
              <a:t>Africa has the maximum number of vaccination rate which is nearly about 50,000.</a:t>
            </a:r>
          </a:p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dirty="0"/>
              <a:t>Asia and Europe have been conducting the vaccinations nearly at a similar pace.</a:t>
            </a:r>
          </a:p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dirty="0"/>
              <a:t>Oceania has the lowest number of vaccinations among all the continents which is about 9,000.</a:t>
            </a:r>
          </a:p>
          <a:p>
            <a:pPr marL="285750" lvl="0" indent="-28575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US" sz="1800" kern="1200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63141435-9F7E-B821-BED5-C9851A5AEDC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91335493"/>
                  </p:ext>
                </p:extLst>
              </p:nvPr>
            </p:nvGraphicFramePr>
            <p:xfrm>
              <a:off x="9529893" y="5301337"/>
              <a:ext cx="1980000" cy="891656"/>
            </p:xfrm>
            <a:graphic>
              <a:graphicData uri="http://schemas.microsoft.com/office/powerpoint/2016/slidezoom">
                <pslz:sldZm>
                  <pslz:sldZmObj sldId="326" cId="1559403773">
                    <pslz:zmPr id="{DA5A9EAA-3C0B-4F6F-BD18-6CB024E22BD9}" imageType="cover" transitionDur="1000" showBg="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80000" cy="891656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3141435-9F7E-B821-BED5-C9851A5AED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29893" y="5301337"/>
                <a:ext cx="1980000" cy="89165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0338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3ED0609A-DC7E-6521-43F1-DE61A9AB792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8245617"/>
                  </p:ext>
                </p:extLst>
              </p:nvPr>
            </p:nvGraphicFramePr>
            <p:xfrm>
              <a:off x="9538283" y="5301338"/>
              <a:ext cx="1980000" cy="891656"/>
            </p:xfrm>
            <a:graphic>
              <a:graphicData uri="http://schemas.microsoft.com/office/powerpoint/2016/slidezoom">
                <pslz:sldZm>
                  <pslz:sldZmObj sldId="327" cId="1248251005">
                    <pslz:zmPr id="{994A3D19-5934-4115-AC12-678729AFCED5}" imageType="cover" transitionDur="1000" showBg="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80000" cy="891656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ED0609A-DC7E-6521-43F1-DE61A9AB792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38283" y="5301338"/>
                <a:ext cx="1980000" cy="891656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3E9AEEC-66C8-3260-D2CF-07CEDFE0F84B}"/>
              </a:ext>
            </a:extLst>
          </p:cNvPr>
          <p:cNvSpPr txBox="1"/>
          <p:nvPr/>
        </p:nvSpPr>
        <p:spPr>
          <a:xfrm>
            <a:off x="1950098" y="1007706"/>
            <a:ext cx="7588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Forecasting using Random Forest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559AD0-765A-A9EF-494B-FAE414C83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3264" y="1719352"/>
            <a:ext cx="7061851" cy="429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03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9F5EB578-C498-9FCD-551D-7BF77B18FE8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34211335"/>
                  </p:ext>
                </p:extLst>
              </p:nvPr>
            </p:nvGraphicFramePr>
            <p:xfrm>
              <a:off x="9538283" y="5309726"/>
              <a:ext cx="1980000" cy="891656"/>
            </p:xfrm>
            <a:graphic>
              <a:graphicData uri="http://schemas.microsoft.com/office/powerpoint/2016/slidezoom">
                <pslz:sldZm>
                  <pslz:sldZmObj sldId="328" cId="3472896961">
                    <pslz:zmPr id="{CBB457A9-EA8D-4DA4-A1C6-751A58298912}" imageType="cover" transitionDur="1000" showBg="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80000" cy="891656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F5EB578-C498-9FCD-551D-7BF77B18FE8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38283" y="5309726"/>
                <a:ext cx="1980000" cy="891656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350E5B6A-BB1A-FEB6-A067-D5D0E0858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033" y="1050365"/>
            <a:ext cx="8427954" cy="41080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803321-E483-C889-D74C-F37487DFE46B}"/>
              </a:ext>
            </a:extLst>
          </p:cNvPr>
          <p:cNvSpPr txBox="1"/>
          <p:nvPr/>
        </p:nvSpPr>
        <p:spPr>
          <a:xfrm>
            <a:off x="3769567" y="5622969"/>
            <a:ext cx="435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 </a:t>
            </a:r>
            <a:r>
              <a:rPr lang="en-US" b="1" dirty="0">
                <a:solidFill>
                  <a:schemeClr val="dk1"/>
                </a:solidFill>
              </a:rPr>
              <a:t>square</a:t>
            </a:r>
            <a:r>
              <a:rPr lang="en-US" b="1" dirty="0"/>
              <a:t> for train and test is 0.99</a:t>
            </a:r>
          </a:p>
        </p:txBody>
      </p:sp>
    </p:spTree>
    <p:extLst>
      <p:ext uri="{BB962C8B-B14F-4D97-AF65-F5344CB8AC3E}">
        <p14:creationId xmlns:p14="http://schemas.microsoft.com/office/powerpoint/2010/main" val="1248251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2D3EA95F-81B2-3466-4AD4-D7D7220DFBB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75482181"/>
                  </p:ext>
                </p:extLst>
              </p:nvPr>
            </p:nvGraphicFramePr>
            <p:xfrm>
              <a:off x="9546672" y="5309726"/>
              <a:ext cx="1980000" cy="891656"/>
            </p:xfrm>
            <a:graphic>
              <a:graphicData uri="http://schemas.microsoft.com/office/powerpoint/2016/slidezoom">
                <pslz:sldZm>
                  <pslz:sldZmObj sldId="322" cId="3803389281">
                    <pslz:zmPr id="{809604C1-DBDF-4150-9800-AD8EBDFAC17D}" imageType="cover" transitionDur="1000" showBg="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80000" cy="891656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D3EA95F-81B2-3466-4AD4-D7D7220DFBB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46672" y="5309726"/>
                <a:ext cx="1980000" cy="891656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B9239440-C1F4-5401-904D-EEA45D705E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996" y="923731"/>
            <a:ext cx="4900085" cy="46181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265B47-68CE-70F4-4390-F6BBFF2F37E4}"/>
              </a:ext>
            </a:extLst>
          </p:cNvPr>
          <p:cNvSpPr txBox="1"/>
          <p:nvPr/>
        </p:nvSpPr>
        <p:spPr>
          <a:xfrm>
            <a:off x="7092322" y="2895144"/>
            <a:ext cx="404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dk1"/>
                </a:solidFill>
              </a:rPr>
              <a:t>Cross-validation scores: </a:t>
            </a:r>
            <a:r>
              <a:rPr lang="en-US" dirty="0">
                <a:solidFill>
                  <a:schemeClr val="dk1"/>
                </a:solidFill>
              </a:rPr>
              <a:t>[0.977 &amp; 0.977]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8D36E-3B22-412F-454E-213B5B5EE054}"/>
              </a:ext>
            </a:extLst>
          </p:cNvPr>
          <p:cNvSpPr txBox="1"/>
          <p:nvPr/>
        </p:nvSpPr>
        <p:spPr>
          <a:xfrm>
            <a:off x="7109183" y="3456780"/>
            <a:ext cx="392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Accuracy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= 0.9987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96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95005A86-D5CC-5FCB-2706-C21154F9D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52" y="1611257"/>
            <a:ext cx="5812380" cy="36354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87D604-8813-33D2-C6C7-80C0561608D0}"/>
              </a:ext>
            </a:extLst>
          </p:cNvPr>
          <p:cNvSpPr txBox="1"/>
          <p:nvPr/>
        </p:nvSpPr>
        <p:spPr>
          <a:xfrm>
            <a:off x="2889820" y="5475806"/>
            <a:ext cx="25350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Total images in each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2FCE2F-9DFE-A4A8-0991-987E12229831}"/>
              </a:ext>
            </a:extLst>
          </p:cNvPr>
          <p:cNvSpPr txBox="1"/>
          <p:nvPr/>
        </p:nvSpPr>
        <p:spPr>
          <a:xfrm>
            <a:off x="7517486" y="2197893"/>
            <a:ext cx="3691041" cy="24622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CA" sz="2200" dirty="0">
                <a:latin typeface="Calibri"/>
                <a:cs typeface="Calibri"/>
              </a:rPr>
              <a:t>There are 3800 images of COVID class and 3400 images of NORMAL class.</a:t>
            </a:r>
          </a:p>
          <a:p>
            <a:pPr marL="285750" indent="-285750">
              <a:buFont typeface="Arial"/>
              <a:buChar char="•"/>
            </a:pPr>
            <a:r>
              <a:rPr lang="en-CA" sz="2200" dirty="0">
                <a:latin typeface="Calibri"/>
                <a:cs typeface="Calibri"/>
              </a:rPr>
              <a:t>There is difference of 400 images in both the classes.</a:t>
            </a:r>
          </a:p>
          <a:p>
            <a:pPr marL="285750" indent="-285750">
              <a:buFont typeface="Arial"/>
              <a:buChar char="•"/>
            </a:pPr>
            <a:r>
              <a:rPr lang="en-CA" sz="2200" dirty="0">
                <a:latin typeface="Calibri"/>
                <a:cs typeface="Calibri"/>
              </a:rPr>
              <a:t>Hence, both the classes are balanced.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DF3AC265-6BF6-8FC6-E828-AFA38B75C7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75918653"/>
                  </p:ext>
                </p:extLst>
              </p:nvPr>
            </p:nvGraphicFramePr>
            <p:xfrm>
              <a:off x="9546672" y="5360744"/>
              <a:ext cx="1980000" cy="836273"/>
            </p:xfrm>
            <a:graphic>
              <a:graphicData uri="http://schemas.microsoft.com/office/powerpoint/2016/slidezoom">
                <pslz:sldZm>
                  <pslz:sldZmObj sldId="329" cId="2828574803">
                    <pslz:zmPr id="{0DA77337-A04C-4AC0-A88F-525DF7D2D368}" imageType="cover" transitionDur="1000" showBg="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80000" cy="836273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F3AC265-6BF6-8FC6-E828-AFA38B75C7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46672" y="5360744"/>
                <a:ext cx="1980000" cy="8362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3389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4C6E6649-DDB4-B70C-45F5-3141793C7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419" y="744521"/>
            <a:ext cx="4122445" cy="25292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944C55D5-C2D2-4D59-0545-701A9428F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419" y="3500380"/>
            <a:ext cx="4122445" cy="26014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DACBA6-D5EF-6067-0549-08F194BB8D47}"/>
              </a:ext>
            </a:extLst>
          </p:cNvPr>
          <p:cNvSpPr txBox="1"/>
          <p:nvPr/>
        </p:nvSpPr>
        <p:spPr>
          <a:xfrm>
            <a:off x="6956829" y="3177214"/>
            <a:ext cx="215361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Height &amp; Weight distribution in Images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92798125-B01F-5F36-BFA0-66C625FD07D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09490366"/>
                  </p:ext>
                </p:extLst>
              </p:nvPr>
            </p:nvGraphicFramePr>
            <p:xfrm>
              <a:off x="9515970" y="5341061"/>
              <a:ext cx="1980000" cy="836273"/>
            </p:xfrm>
            <a:graphic>
              <a:graphicData uri="http://schemas.microsoft.com/office/powerpoint/2016/slidezoom">
                <pslz:sldZm>
                  <pslz:sldZmObj sldId="330" cId="2165619681">
                    <pslz:zmPr id="{4712C2B9-20EB-4E61-AFCD-790435A75D64}" imageType="cover" transitionDur="1000" showBg="0">
                      <p166:blipFill xmlns:p166="http://schemas.microsoft.com/office/powerpoint/2016/6/main"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80000" cy="836273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92798125-B01F-5F36-BFA0-66C625FD07D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15970" y="5341061"/>
                <a:ext cx="1980000" cy="8362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8574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line chart&#10;&#10;Description automatically generated">
            <a:extLst>
              <a:ext uri="{FF2B5EF4-FFF2-40B4-BE49-F238E27FC236}">
                <a16:creationId xmlns:a16="http://schemas.microsoft.com/office/drawing/2014/main" id="{9D1D07A8-51C0-FBA0-DA48-6FDDAF0447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1" r="4943" b="3625"/>
          <a:stretch/>
        </p:blipFill>
        <p:spPr>
          <a:xfrm>
            <a:off x="1342239" y="2093142"/>
            <a:ext cx="6031684" cy="26717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109805-B8E7-B6F8-FA8C-B0A8BA9D370A}"/>
              </a:ext>
            </a:extLst>
          </p:cNvPr>
          <p:cNvSpPr txBox="1"/>
          <p:nvPr/>
        </p:nvSpPr>
        <p:spPr>
          <a:xfrm>
            <a:off x="8215177" y="3105833"/>
            <a:ext cx="215361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CNN Training – Loss &amp; Accuracy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FBAFA-ED8A-9B8B-680D-8F27F20DFBEF}"/>
              </a:ext>
            </a:extLst>
          </p:cNvPr>
          <p:cNvSpPr txBox="1"/>
          <p:nvPr/>
        </p:nvSpPr>
        <p:spPr>
          <a:xfrm>
            <a:off x="2437002" y="4983241"/>
            <a:ext cx="3842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/>
                <a:ea typeface="+mn-lt"/>
                <a:cs typeface="+mn-lt"/>
              </a:rPr>
              <a:t>USING CNN WE GOT ACCUARACY OF 0.95%</a:t>
            </a:r>
            <a:endParaRPr lang="en-US" sz="1600" b="1" dirty="0">
              <a:latin typeface="Calibri"/>
              <a:cs typeface="Calibri"/>
            </a:endParaRPr>
          </a:p>
          <a:p>
            <a:endParaRPr lang="en-IN" sz="1600" b="1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94B8987D-AA32-E8B5-D757-95E69EB190D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35990898"/>
                  </p:ext>
                </p:extLst>
              </p:nvPr>
            </p:nvGraphicFramePr>
            <p:xfrm>
              <a:off x="9546672" y="5360745"/>
              <a:ext cx="1980000" cy="836273"/>
            </p:xfrm>
            <a:graphic>
              <a:graphicData uri="http://schemas.microsoft.com/office/powerpoint/2016/slidezoom">
                <pslz:sldZm>
                  <pslz:sldZmObj sldId="331" cId="1746891904">
                    <pslz:zmPr id="{1242EA2F-CE6B-4CCC-A2DD-FA13E2F39E5D}" imageType="cover" transitionDur="1000" showBg="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80000" cy="836273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4B8987D-AA32-E8B5-D757-95E69EB190D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46672" y="5360745"/>
                <a:ext cx="1980000" cy="8362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5619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CE70B-8C4B-3584-8FF8-A5A0538617F1}"/>
              </a:ext>
            </a:extLst>
          </p:cNvPr>
          <p:cNvSpPr txBox="1">
            <a:spLocks/>
          </p:cNvSpPr>
          <p:nvPr/>
        </p:nvSpPr>
        <p:spPr>
          <a:xfrm>
            <a:off x="1295402" y="856628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Dataset sample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5C60CFA8-0089-5B09-30C5-B710F3A2E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910" y="2302390"/>
            <a:ext cx="2880000" cy="1909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519126CA-12DA-3036-9DF0-04DA8BCFC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222" y="2252981"/>
            <a:ext cx="2880000" cy="2008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13" descr="A picture containing indoor, x-ray film, close, light&#10;&#10;Description automatically generated">
            <a:extLst>
              <a:ext uri="{FF2B5EF4-FFF2-40B4-BE49-F238E27FC236}">
                <a16:creationId xmlns:a16="http://schemas.microsoft.com/office/drawing/2014/main" id="{D6519918-D270-7534-EA06-979F5A2D0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598" y="2386385"/>
            <a:ext cx="2880000" cy="1741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F64580-5EB3-F8CE-F5BD-2CE65A4B90F6}"/>
              </a:ext>
            </a:extLst>
          </p:cNvPr>
          <p:cNvSpPr txBox="1"/>
          <p:nvPr/>
        </p:nvSpPr>
        <p:spPr>
          <a:xfrm>
            <a:off x="937461" y="4403089"/>
            <a:ext cx="10317078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dirty="0">
                <a:latin typeface="Calibri"/>
                <a:ea typeface="+mn-lt"/>
                <a:cs typeface="+mn-lt"/>
              </a:rPr>
              <a:t>It is not possible to detect Covid just by looking at the X-ray images. So, we need to build a CNN model to predict if the patient has covid or not. It would be a great assist for the doctor too.</a:t>
            </a:r>
            <a:endParaRPr lang="en-US" sz="2200" dirty="0">
              <a:latin typeface="Calibri"/>
              <a:cs typeface="Calibri"/>
            </a:endParaRPr>
          </a:p>
          <a:p>
            <a:pPr algn="ctr"/>
            <a:endParaRPr lang="en-US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920ED2EE-C3A1-5A5B-07A1-801EE5EC884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5395588"/>
                  </p:ext>
                </p:extLst>
              </p:nvPr>
            </p:nvGraphicFramePr>
            <p:xfrm>
              <a:off x="9546671" y="5369947"/>
              <a:ext cx="1980000" cy="836273"/>
            </p:xfrm>
            <a:graphic>
              <a:graphicData uri="http://schemas.microsoft.com/office/powerpoint/2016/slidezoom">
                <pslz:sldZm>
                  <pslz:sldZmObj sldId="332" cId="544254055">
                    <pslz:zmPr id="{132544AB-C3B1-4738-AB6D-C21834C7B72C}" imageType="cover" transitionDur="1000" showBg="0">
                      <p166:blipFill xmlns:p166="http://schemas.microsoft.com/office/powerpoint/2016/6/main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80000" cy="836273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20ED2EE-C3A1-5A5B-07A1-801EE5EC884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46671" y="5369947"/>
                <a:ext cx="1980000" cy="8362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689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FCD775-F444-4189-8993-3E0A67551BD4}"/>
              </a:ext>
            </a:extLst>
          </p:cNvPr>
          <p:cNvSpPr txBox="1"/>
          <p:nvPr/>
        </p:nvSpPr>
        <p:spPr>
          <a:xfrm>
            <a:off x="1549273" y="2658702"/>
            <a:ext cx="3013000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Akash Sharma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Aleena Almeida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Faizal Kazi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Jay Patel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Pradeep Tomar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8D084-A0E3-2221-B4E6-98C56D6FCDA2}"/>
              </a:ext>
            </a:extLst>
          </p:cNvPr>
          <p:cNvSpPr txBox="1">
            <a:spLocks/>
          </p:cNvSpPr>
          <p:nvPr/>
        </p:nvSpPr>
        <p:spPr>
          <a:xfrm>
            <a:off x="1295402" y="856628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Group members</a:t>
            </a:r>
          </a:p>
        </p:txBody>
      </p:sp>
    </p:spTree>
    <p:extLst>
      <p:ext uri="{BB962C8B-B14F-4D97-AF65-F5344CB8AC3E}">
        <p14:creationId xmlns:p14="http://schemas.microsoft.com/office/powerpoint/2010/main" val="3212518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267C5-8831-C95B-767E-54E6EEA776C8}"/>
              </a:ext>
            </a:extLst>
          </p:cNvPr>
          <p:cNvSpPr txBox="1">
            <a:spLocks/>
          </p:cNvSpPr>
          <p:nvPr/>
        </p:nvSpPr>
        <p:spPr>
          <a:xfrm>
            <a:off x="1295402" y="856628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Expected outcome</a:t>
            </a:r>
          </a:p>
        </p:txBody>
      </p:sp>
      <p:pic>
        <p:nvPicPr>
          <p:cNvPr id="3" name="Picture 2" descr="A picture containing text, x-ray film&#10;&#10;Description automatically generated">
            <a:extLst>
              <a:ext uri="{FF2B5EF4-FFF2-40B4-BE49-F238E27FC236}">
                <a16:creationId xmlns:a16="http://schemas.microsoft.com/office/drawing/2014/main" id="{B45BD8B0-CE43-B3F4-7775-1D1F90DE1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316" y="2416276"/>
            <a:ext cx="6029367" cy="32211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99F82522-7C7A-F178-EB9A-696E1E1A28A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80167274"/>
                  </p:ext>
                </p:extLst>
              </p:nvPr>
            </p:nvGraphicFramePr>
            <p:xfrm>
              <a:off x="10145950" y="5164558"/>
              <a:ext cx="1566148" cy="984600"/>
            </p:xfrm>
            <a:graphic>
              <a:graphicData uri="http://schemas.microsoft.com/office/powerpoint/2016/slidezoom">
                <pslz:sldZm>
                  <pslz:sldZmObj sldId="306" cId="1604471590">
                    <pslz:zmPr id="{4C3DA3DA-2E2E-4563-9927-D8741A3A73DF}" imageType="cover" transitionDur="1000" showBg="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66148" cy="9846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9F82522-7C7A-F178-EB9A-696E1E1A28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45950" y="5164558"/>
                <a:ext cx="1566148" cy="98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4254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21637F-5F29-3A4A-957C-EC971DBE279E}"/>
              </a:ext>
            </a:extLst>
          </p:cNvPr>
          <p:cNvGrpSpPr/>
          <p:nvPr/>
        </p:nvGrpSpPr>
        <p:grpSpPr>
          <a:xfrm>
            <a:off x="-197840" y="-52431"/>
            <a:ext cx="2986481" cy="2466362"/>
            <a:chOff x="2542522" y="981949"/>
            <a:chExt cx="1317578" cy="131757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F82B978-8B67-4CD8-E355-79E05AD1D038}"/>
                </a:ext>
              </a:extLst>
            </p:cNvPr>
            <p:cNvSpPr/>
            <p:nvPr/>
          </p:nvSpPr>
          <p:spPr>
            <a:xfrm>
              <a:off x="2542522" y="981949"/>
              <a:ext cx="1317578" cy="1317578"/>
            </a:xfrm>
            <a:prstGeom prst="ellipse">
              <a:avLst/>
            </a:prstGeom>
            <a:solidFill>
              <a:srgbClr val="716F7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BD43254-11E4-B4C1-1775-13FD902B04E8}"/>
                </a:ext>
              </a:extLst>
            </p:cNvPr>
            <p:cNvSpPr/>
            <p:nvPr/>
          </p:nvSpPr>
          <p:spPr>
            <a:xfrm>
              <a:off x="2688141" y="1176031"/>
              <a:ext cx="1026340" cy="933990"/>
            </a:xfrm>
            <a:prstGeom prst="ellipse">
              <a:avLst/>
            </a:prstGeom>
            <a:solidFill>
              <a:srgbClr val="716F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892485"/>
            <a:ext cx="7169090" cy="1303867"/>
          </a:xfrm>
        </p:spPr>
        <p:txBody>
          <a:bodyPr/>
          <a:lstStyle/>
          <a:p>
            <a:pPr algn="l"/>
            <a:r>
              <a:rPr lang="en-US" b="1" dirty="0"/>
              <a:t>Summary of current findings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DA7A88-41C8-FE60-69ED-7DB9C953A5BB}"/>
              </a:ext>
            </a:extLst>
          </p:cNvPr>
          <p:cNvSpPr txBox="1"/>
          <p:nvPr/>
        </p:nvSpPr>
        <p:spPr>
          <a:xfrm>
            <a:off x="1915744" y="5143110"/>
            <a:ext cx="836051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cs typeface="Calibri"/>
              </a:rPr>
              <a:t>We got test accuracy of 0.95% for CNN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cs typeface="Calibri"/>
              </a:rPr>
              <a:t>We got Precision- 0.53%, Recall-0.54%, F1 Score: 0.53% respectively.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B247F7-E24C-5333-2378-A92E8DBFD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122" y="3816059"/>
            <a:ext cx="6967756" cy="11055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608839-7C27-4628-5E14-E1188A491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59" y="2640812"/>
            <a:ext cx="10240482" cy="9010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9C2DB14A-3EF4-FDC0-DD49-ECD6421560A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28541527"/>
                  </p:ext>
                </p:extLst>
              </p:nvPr>
            </p:nvGraphicFramePr>
            <p:xfrm>
              <a:off x="10276256" y="5267570"/>
              <a:ext cx="1414696" cy="900000"/>
            </p:xfrm>
            <a:graphic>
              <a:graphicData uri="http://schemas.microsoft.com/office/powerpoint/2016/slidezoom">
                <pslz:sldZm>
                  <pslz:sldZmObj sldId="307" cId="2663456451">
                    <pslz:zmPr id="{1407DB9F-8F24-42E7-BBF8-FF3B54372270}" imageType="cover" transitionDur="1000" showBg="0">
                      <p166:blipFill xmlns:p166="http://schemas.microsoft.com/office/powerpoint/2016/6/main"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14696" cy="90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9C2DB14A-3EF4-FDC0-DD49-ECD6421560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76256" y="5267570"/>
                <a:ext cx="1414696" cy="90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4471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70CFCE-BDDE-E6AF-AB71-C0E7CD250634}"/>
              </a:ext>
            </a:extLst>
          </p:cNvPr>
          <p:cNvGrpSpPr/>
          <p:nvPr/>
        </p:nvGrpSpPr>
        <p:grpSpPr>
          <a:xfrm>
            <a:off x="-197840" y="-10486"/>
            <a:ext cx="2986481" cy="2466362"/>
            <a:chOff x="2542522" y="981949"/>
            <a:chExt cx="1317578" cy="131757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5936B05-B3A2-54BC-BB21-0592E9BF5140}"/>
                </a:ext>
              </a:extLst>
            </p:cNvPr>
            <p:cNvSpPr/>
            <p:nvPr/>
          </p:nvSpPr>
          <p:spPr>
            <a:xfrm>
              <a:off x="2542522" y="981949"/>
              <a:ext cx="1317578" cy="1317578"/>
            </a:xfrm>
            <a:prstGeom prst="ellipse">
              <a:avLst/>
            </a:prstGeom>
            <a:solidFill>
              <a:srgbClr val="716F7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4AA5B4F-489D-9D99-3F9E-5B4850611AF0}"/>
                </a:ext>
              </a:extLst>
            </p:cNvPr>
            <p:cNvSpPr/>
            <p:nvPr/>
          </p:nvSpPr>
          <p:spPr>
            <a:xfrm>
              <a:off x="2688141" y="1176031"/>
              <a:ext cx="1026340" cy="933990"/>
            </a:xfrm>
            <a:prstGeom prst="ellipse">
              <a:avLst/>
            </a:prstGeom>
            <a:solidFill>
              <a:srgbClr val="716F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892485"/>
            <a:ext cx="2798426" cy="1303867"/>
          </a:xfrm>
        </p:spPr>
        <p:txBody>
          <a:bodyPr/>
          <a:lstStyle/>
          <a:p>
            <a:pPr algn="l"/>
            <a:r>
              <a:rPr lang="en-US" b="1" dirty="0"/>
              <a:t>Next steps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5D3E40-5DAD-87B7-E1A1-5218E4137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995547"/>
            <a:ext cx="4227351" cy="23273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Slide Zoom 14">
                <a:extLst>
                  <a:ext uri="{FF2B5EF4-FFF2-40B4-BE49-F238E27FC236}">
                    <a16:creationId xmlns:a16="http://schemas.microsoft.com/office/drawing/2014/main" id="{32698CDC-2DDC-6DF0-8CC2-7C6A7438B35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23226549"/>
                  </p:ext>
                </p:extLst>
              </p:nvPr>
            </p:nvGraphicFramePr>
            <p:xfrm>
              <a:off x="9890620" y="5165116"/>
              <a:ext cx="1800000" cy="991303"/>
            </p:xfrm>
            <a:graphic>
              <a:graphicData uri="http://schemas.microsoft.com/office/powerpoint/2016/slidezoom">
                <pslz:sldZm>
                  <pslz:sldZmObj sldId="300" cId="2701915962">
                    <pslz:zmPr id="{63E07A46-15AB-4665-B356-57FFF94BA0A7}" returnToParent="0" imageType="cover" transitionDur="1000" showBg="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00000" cy="991303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Slide Zoom 1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2698CDC-2DDC-6DF0-8CC2-7C6A7438B3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90620" y="5165116"/>
                <a:ext cx="1800000" cy="991303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4446219-1956-1039-3572-0071FD0F97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554" y="2835671"/>
            <a:ext cx="3665576" cy="264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56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4A62-49BB-DB14-2B60-DE91A48AF552}"/>
              </a:ext>
            </a:extLst>
          </p:cNvPr>
          <p:cNvSpPr txBox="1">
            <a:spLocks/>
          </p:cNvSpPr>
          <p:nvPr/>
        </p:nvSpPr>
        <p:spPr>
          <a:xfrm>
            <a:off x="1295402" y="2777066"/>
            <a:ext cx="9601196" cy="130386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0191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0C9E-E4C5-C6F1-1242-5777E026E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76416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/>
              <a:t>Contents</a:t>
            </a:r>
            <a:endParaRPr lang="en-IN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0AEEA8E1-CB17-77CB-5B0A-23243B69324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7939028"/>
                  </p:ext>
                </p:extLst>
              </p:nvPr>
            </p:nvGraphicFramePr>
            <p:xfrm>
              <a:off x="1295402" y="2632907"/>
              <a:ext cx="1982848" cy="1395099"/>
            </p:xfrm>
            <a:graphic>
              <a:graphicData uri="http://schemas.microsoft.com/office/powerpoint/2016/slidezoom">
                <pslz:sldZm>
                  <pslz:sldZmObj sldId="262" cId="2098816219">
                    <pslz:zmPr id="{95F8CAB7-7A5B-4B21-9048-85F3D2E34A4D}" imageType="cover" transitionDur="1000" showBg="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82848" cy="1395099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AEEA8E1-CB17-77CB-5B0A-23243B6932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5402" y="2632907"/>
                <a:ext cx="1982848" cy="13950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7AB1042C-82AA-3F8E-DAF2-C1DDD318FBE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41514980"/>
                  </p:ext>
                </p:extLst>
              </p:nvPr>
            </p:nvGraphicFramePr>
            <p:xfrm>
              <a:off x="3120680" y="3429000"/>
              <a:ext cx="1640532" cy="1395098"/>
            </p:xfrm>
            <a:graphic>
              <a:graphicData uri="http://schemas.microsoft.com/office/powerpoint/2016/slidezoom">
                <pslz:sldZm>
                  <pslz:sldZmObj sldId="260" cId="2268944646">
                    <pslz:zmPr id="{4033F151-8539-4932-AEB6-4E6775B8C0E0}" imageType="cover" transitionDur="1000" showBg="0">
                      <p166:blipFill xmlns:p166="http://schemas.microsoft.com/office/powerpoint/2016/6/main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40532" cy="1395098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AB1042C-82AA-3F8E-DAF2-C1DDD318FB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0680" y="3429000"/>
                <a:ext cx="1640532" cy="13950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44D32EC4-DF05-498D-84EA-8C871F2355D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14003680"/>
                  </p:ext>
                </p:extLst>
              </p:nvPr>
            </p:nvGraphicFramePr>
            <p:xfrm>
              <a:off x="1707062" y="4480630"/>
              <a:ext cx="2247658" cy="1395099"/>
            </p:xfrm>
            <a:graphic>
              <a:graphicData uri="http://schemas.microsoft.com/office/powerpoint/2016/slidezoom">
                <pslz:sldZm>
                  <pslz:sldZmObj sldId="302" cId="4152646024">
                    <pslz:zmPr id="{9B5904D4-AE73-48E2-AF53-70D5897AADDB}" imageType="cover" transitionDur="1000" showBg="0">
                      <p166:blipFill xmlns:p166="http://schemas.microsoft.com/office/powerpoint/2016/6/main"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47658" cy="1395099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44D32EC4-DF05-498D-84EA-8C871F2355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07062" y="4480630"/>
                <a:ext cx="2247658" cy="13950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0CC1BCDA-3419-47D0-DB84-2DEF46E5C51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02868138"/>
                  </p:ext>
                </p:extLst>
              </p:nvPr>
            </p:nvGraphicFramePr>
            <p:xfrm>
              <a:off x="4770655" y="2477107"/>
              <a:ext cx="1537193" cy="1395098"/>
            </p:xfrm>
            <a:graphic>
              <a:graphicData uri="http://schemas.microsoft.com/office/powerpoint/2016/slidezoom">
                <pslz:sldZm>
                  <pslz:sldZmObj sldId="303" cId="203754540">
                    <pslz:zmPr id="{42106E23-2331-435E-BC73-45F916421355}" imageType="cover" transitionDur="1000" showBg="0">
                      <p166:blipFill xmlns:p166="http://schemas.microsoft.com/office/powerpoint/2016/6/main"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37193" cy="1395098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0CC1BCDA-3419-47D0-DB84-2DEF46E5C51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70655" y="2477107"/>
                <a:ext cx="1537193" cy="13950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9294E384-6A4F-36F2-4006-E1DB2B4E315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21635279"/>
                  </p:ext>
                </p:extLst>
              </p:nvPr>
            </p:nvGraphicFramePr>
            <p:xfrm>
              <a:off x="4886090" y="4556090"/>
              <a:ext cx="2118483" cy="1395098"/>
            </p:xfrm>
            <a:graphic>
              <a:graphicData uri="http://schemas.microsoft.com/office/powerpoint/2016/slidezoom">
                <pslz:sldZm>
                  <pslz:sldZmObj sldId="304" cId="1620871103">
                    <pslz:zmPr id="{F4641CF5-4EE7-4BA0-956E-90D0B3B2EC0E}" imageType="cover" transitionDur="1000" showBg="0">
                      <p166:blipFill xmlns:p166="http://schemas.microsoft.com/office/powerpoint/2016/6/main"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18483" cy="1395098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9294E384-6A4F-36F2-4006-E1DB2B4E315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6090" y="4556090"/>
                <a:ext cx="2118483" cy="13950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F9E8F5D1-F56C-FCC0-FBB3-40BB26D304B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4379361"/>
                  </p:ext>
                </p:extLst>
              </p:nvPr>
            </p:nvGraphicFramePr>
            <p:xfrm>
              <a:off x="7058911" y="4292732"/>
              <a:ext cx="1944096" cy="1395099"/>
            </p:xfrm>
            <a:graphic>
              <a:graphicData uri="http://schemas.microsoft.com/office/powerpoint/2016/slidezoom">
                <pslz:sldZm>
                  <pslz:sldZmObj sldId="306" cId="1604471590">
                    <pslz:zmPr id="{1C1F7521-40D8-475F-BA34-1E439F775C27}" imageType="cover" transitionDur="1000" showBg="0">
                      <p166:blipFill xmlns:p166="http://schemas.microsoft.com/office/powerpoint/2016/6/main"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44096" cy="1395099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F9E8F5D1-F56C-FCC0-FBB3-40BB26D304B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8911" y="4292732"/>
                <a:ext cx="1944096" cy="13950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1" name="Slide Zoom 20">
                <a:extLst>
                  <a:ext uri="{FF2B5EF4-FFF2-40B4-BE49-F238E27FC236}">
                    <a16:creationId xmlns:a16="http://schemas.microsoft.com/office/drawing/2014/main" id="{087337B0-0FBF-CC05-0BC9-2AFB763CE97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88081222"/>
                  </p:ext>
                </p:extLst>
              </p:nvPr>
            </p:nvGraphicFramePr>
            <p:xfrm>
              <a:off x="7041939" y="2503339"/>
              <a:ext cx="2548481" cy="1415094"/>
            </p:xfrm>
            <a:graphic>
              <a:graphicData uri="http://schemas.microsoft.com/office/powerpoint/2016/slidezoom">
                <pslz:sldZm>
                  <pslz:sldZmObj sldId="305" cId="3531582338">
                    <pslz:zmPr id="{5D0BFD1E-A424-4DA4-BE92-D48CAC5328BE}" imageType="cover" transitionDur="1000" showBg="0">
                      <p166:blipFill xmlns:p166="http://schemas.microsoft.com/office/powerpoint/2016/6/main"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48481" cy="1415094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1" name="Slide Zoom 20">
                <a:hlinkClick r:id="rId23" action="ppaction://hlinksldjump"/>
                <a:extLst>
                  <a:ext uri="{FF2B5EF4-FFF2-40B4-BE49-F238E27FC236}">
                    <a16:creationId xmlns:a16="http://schemas.microsoft.com/office/drawing/2014/main" id="{087337B0-0FBF-CC05-0BC9-2AFB763CE9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1939" y="2503339"/>
                <a:ext cx="2548481" cy="14150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6E0AC77F-40EA-18BD-7F77-2B928F08295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69262838"/>
                  </p:ext>
                </p:extLst>
              </p:nvPr>
            </p:nvGraphicFramePr>
            <p:xfrm>
              <a:off x="9302272" y="3526143"/>
              <a:ext cx="1873689" cy="1415094"/>
            </p:xfrm>
            <a:graphic>
              <a:graphicData uri="http://schemas.microsoft.com/office/powerpoint/2016/slidezoom">
                <pslz:sldZm>
                  <pslz:sldZmObj sldId="307" cId="2663456451">
                    <pslz:zmPr id="{04A8C1D6-DC23-4A2D-AAFA-16CE5BB166A5}" imageType="cover" transitionDur="1000" showBg="0">
                      <p166:blipFill xmlns:p166="http://schemas.microsoft.com/office/powerpoint/2016/6/main"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73689" cy="1415094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26" action="ppaction://hlinksldjump"/>
                <a:extLst>
                  <a:ext uri="{FF2B5EF4-FFF2-40B4-BE49-F238E27FC236}">
                    <a16:creationId xmlns:a16="http://schemas.microsoft.com/office/drawing/2014/main" id="{6E0AC77F-40EA-18BD-7F77-2B928F08295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02272" y="3526143"/>
                <a:ext cx="1873689" cy="141509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281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ED29A63-7100-4BD8-D353-ABF8DC53D872}"/>
              </a:ext>
            </a:extLst>
          </p:cNvPr>
          <p:cNvGrpSpPr/>
          <p:nvPr/>
        </p:nvGrpSpPr>
        <p:grpSpPr>
          <a:xfrm>
            <a:off x="-197840" y="-10486"/>
            <a:ext cx="2986481" cy="2466362"/>
            <a:chOff x="2542522" y="981949"/>
            <a:chExt cx="1317578" cy="131757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DE2B297-9CA6-DB07-E10D-44E3D8FB87EE}"/>
                </a:ext>
              </a:extLst>
            </p:cNvPr>
            <p:cNvSpPr/>
            <p:nvPr/>
          </p:nvSpPr>
          <p:spPr>
            <a:xfrm>
              <a:off x="2542522" y="981949"/>
              <a:ext cx="1317578" cy="1317578"/>
            </a:xfrm>
            <a:prstGeom prst="ellipse">
              <a:avLst/>
            </a:prstGeom>
            <a:solidFill>
              <a:srgbClr val="716F7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5C34A1F-3B34-6914-D993-7E8A1AF76C8A}"/>
                </a:ext>
              </a:extLst>
            </p:cNvPr>
            <p:cNvSpPr/>
            <p:nvPr/>
          </p:nvSpPr>
          <p:spPr>
            <a:xfrm>
              <a:off x="2688141" y="1176031"/>
              <a:ext cx="1026340" cy="933990"/>
            </a:xfrm>
            <a:prstGeom prst="ellipse">
              <a:avLst/>
            </a:prstGeom>
            <a:solidFill>
              <a:srgbClr val="716F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856628"/>
            <a:ext cx="4946008" cy="1303867"/>
          </a:xfrm>
        </p:spPr>
        <p:txBody>
          <a:bodyPr/>
          <a:lstStyle/>
          <a:p>
            <a:pPr algn="l"/>
            <a:r>
              <a:rPr lang="en-US" b="1" dirty="0"/>
              <a:t>Problem Statement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F528B0-2A7A-9058-A858-D0D85A696792}"/>
              </a:ext>
            </a:extLst>
          </p:cNvPr>
          <p:cNvSpPr/>
          <p:nvPr/>
        </p:nvSpPr>
        <p:spPr>
          <a:xfrm>
            <a:off x="839544" y="2938891"/>
            <a:ext cx="10512911" cy="246221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sz="22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Calibri" panose="020F0502020204030204" pitchFamily="34" charset="0"/>
                <a:cs typeface="Times New Roman"/>
              </a:rPr>
              <a:t>The COVID-19 pandemic has become one of the biggest public health crises of our time, affecting millions of people worldwide. </a:t>
            </a:r>
            <a:endParaRPr lang="en-US" sz="2200" dirty="0">
              <a:latin typeface="Calibri"/>
              <a:ea typeface="Calibri" panose="020F0502020204030204" pitchFamily="34" charset="0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Calibri"/>
                <a:ea typeface="Calibri" panose="020F0502020204030204" pitchFamily="34" charset="0"/>
                <a:cs typeface="Times New Roman"/>
              </a:rPr>
              <a:t>The virus can be detected by taking nose and throat swabs which is highly expensive. A self-diagnosis kit is also available, but they are not 100% reliable. RT-PCR test take up to 24 hours to return results. Another fast test is Antigen, but the accuracy of this test varies. </a:t>
            </a:r>
          </a:p>
          <a:p>
            <a:pPr marL="342900" marR="0" lvl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>
                <a:latin typeface="Calibri"/>
                <a:ea typeface="Calibri" panose="020F0502020204030204" pitchFamily="34" charset="0"/>
                <a:cs typeface="Times New Roman"/>
              </a:rPr>
              <a:t>The virus still exists, and no fast and accurate diagnostic is available to the public.</a:t>
            </a:r>
            <a:endParaRPr lang="en-US" sz="2200" dirty="0">
              <a:latin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8816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737784"/>
            <a:ext cx="9601196" cy="2893609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objective of this project is to develop a reliable and accurate forecasting and prediction model for COVID-19 which will forecast the number of cases according to region, and predict if the patient has covid or not by analyzing the image data.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idea is to build a machine learning model based on time series prediction to determine which country will have an impact in the year 2023.</a:t>
            </a:r>
            <a:endParaRPr kumimoji="0" lang="en-US" sz="220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 aims to provide valuable insights and information which 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 help to take </a:t>
            </a:r>
            <a:r>
              <a:rPr kumimoji="0" lang="en-US" sz="22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decisions and take proactive measures to control the spread of COVID-19.</a:t>
            </a:r>
            <a:endParaRPr kumimoji="0" lang="en-IN" sz="220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AFFFB2E-F900-EF76-2BB5-91DCCED23C5E}"/>
              </a:ext>
            </a:extLst>
          </p:cNvPr>
          <p:cNvGrpSpPr/>
          <p:nvPr/>
        </p:nvGrpSpPr>
        <p:grpSpPr>
          <a:xfrm>
            <a:off x="-197840" y="-10486"/>
            <a:ext cx="2986481" cy="2466362"/>
            <a:chOff x="2542522" y="981949"/>
            <a:chExt cx="1317578" cy="131757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2A3073F-84E2-D70D-DDEE-DC6868D79A61}"/>
                </a:ext>
              </a:extLst>
            </p:cNvPr>
            <p:cNvSpPr/>
            <p:nvPr/>
          </p:nvSpPr>
          <p:spPr>
            <a:xfrm>
              <a:off x="2542522" y="981949"/>
              <a:ext cx="1317578" cy="1317578"/>
            </a:xfrm>
            <a:prstGeom prst="ellipse">
              <a:avLst/>
            </a:prstGeom>
            <a:solidFill>
              <a:srgbClr val="716F7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65AE603-5A86-10B9-3A79-57EA4B813914}"/>
                </a:ext>
              </a:extLst>
            </p:cNvPr>
            <p:cNvSpPr/>
            <p:nvPr/>
          </p:nvSpPr>
          <p:spPr>
            <a:xfrm>
              <a:off x="2688141" y="1176031"/>
              <a:ext cx="1026340" cy="933990"/>
            </a:xfrm>
            <a:prstGeom prst="ellipse">
              <a:avLst/>
            </a:prstGeom>
            <a:solidFill>
              <a:srgbClr val="716F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892485"/>
            <a:ext cx="2986481" cy="1303867"/>
          </a:xfrm>
        </p:spPr>
        <p:txBody>
          <a:bodyPr/>
          <a:lstStyle/>
          <a:p>
            <a:pPr algn="l"/>
            <a:r>
              <a:rPr lang="en-US" b="1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26894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737784"/>
            <a:ext cx="9601196" cy="2893609"/>
          </a:xfrm>
        </p:spPr>
        <p:txBody>
          <a:bodyPr>
            <a:normAutofit/>
          </a:bodyPr>
          <a:lstStyle/>
          <a:p>
            <a:pPr defTabSz="914400"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Calibri"/>
                <a:ea typeface="+mn-lt"/>
                <a:cs typeface="+mn-lt"/>
              </a:rPr>
              <a:t>The main goal is to construct an analytical model that can reliably categorize these photos into COVID  or NORMAL categories, and potentially help in the prediction of covid. </a:t>
            </a:r>
            <a:endParaRPr lang="en-US" sz="2000" dirty="0">
              <a:latin typeface="Calibri"/>
              <a:ea typeface="+mn-lt"/>
              <a:cs typeface="+mn-lt"/>
            </a:endParaRPr>
          </a:p>
          <a:p>
            <a:pPr marL="342900" indent="-342900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Calibri"/>
                <a:ea typeface="+mn-lt"/>
                <a:cs typeface="Times New Roman"/>
              </a:rPr>
              <a:t>Achieve high accuracy to classify images into two categories (COVID &amp; NORMAL) using CNN model.</a:t>
            </a:r>
            <a:endParaRPr lang="en-US" sz="2000" dirty="0">
              <a:latin typeface="Calibri"/>
              <a:ea typeface="+mn-lt"/>
              <a:cs typeface="Times New Roman"/>
            </a:endParaRPr>
          </a:p>
          <a:p>
            <a:pPr marL="342900" indent="-342900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Calibri"/>
                <a:ea typeface="+mn-lt"/>
                <a:cs typeface="Times New Roman"/>
              </a:rPr>
              <a:t>Evaluate various metrics like accuracy, recall, and F1 score to better understand the classifier's performance.</a:t>
            </a:r>
            <a:endParaRPr lang="en-US" sz="22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20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C771DC0-4CED-A4FA-3F7F-CB89D90E01B4}"/>
              </a:ext>
            </a:extLst>
          </p:cNvPr>
          <p:cNvGrpSpPr/>
          <p:nvPr/>
        </p:nvGrpSpPr>
        <p:grpSpPr>
          <a:xfrm>
            <a:off x="-197840" y="-10486"/>
            <a:ext cx="2986481" cy="2466362"/>
            <a:chOff x="2542522" y="981949"/>
            <a:chExt cx="1317578" cy="131757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5092C6-54FE-E5EC-B7E3-3A132D4D0F34}"/>
                </a:ext>
              </a:extLst>
            </p:cNvPr>
            <p:cNvSpPr/>
            <p:nvPr/>
          </p:nvSpPr>
          <p:spPr>
            <a:xfrm>
              <a:off x="2542522" y="981949"/>
              <a:ext cx="1317578" cy="1317578"/>
            </a:xfrm>
            <a:prstGeom prst="ellipse">
              <a:avLst/>
            </a:prstGeom>
            <a:solidFill>
              <a:srgbClr val="716F7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6C2B233-DBC4-B0B9-0FC3-CE2CE33D1EB5}"/>
                </a:ext>
              </a:extLst>
            </p:cNvPr>
            <p:cNvSpPr/>
            <p:nvPr/>
          </p:nvSpPr>
          <p:spPr>
            <a:xfrm>
              <a:off x="2688141" y="1176031"/>
              <a:ext cx="1026340" cy="933990"/>
            </a:xfrm>
            <a:prstGeom prst="ellipse">
              <a:avLst/>
            </a:prstGeom>
            <a:solidFill>
              <a:srgbClr val="716F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892485"/>
            <a:ext cx="4182609" cy="1303867"/>
          </a:xfrm>
        </p:spPr>
        <p:txBody>
          <a:bodyPr/>
          <a:lstStyle/>
          <a:p>
            <a:pPr algn="l"/>
            <a:r>
              <a:rPr lang="en-US" b="1" dirty="0"/>
              <a:t>Analytical Goals</a:t>
            </a:r>
          </a:p>
        </p:txBody>
      </p:sp>
    </p:spTree>
    <p:extLst>
      <p:ext uri="{BB962C8B-B14F-4D97-AF65-F5344CB8AC3E}">
        <p14:creationId xmlns:p14="http://schemas.microsoft.com/office/powerpoint/2010/main" val="4152646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900336"/>
            <a:ext cx="9601196" cy="2278833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Corona Virus 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Pandemic which is an open-access dataset was consolidated by the University of Oxford. We were able to locate this data on Kaggle.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source: </a:t>
            </a:r>
            <a:r>
              <a:rPr kumimoji="0" lang="en-US" sz="220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https://www.kaggle.com/datasets/georgesaavedra/covid19-dataset</a:t>
            </a:r>
            <a:endParaRPr kumimoji="0" lang="en-US" sz="220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X-Ray data- </a:t>
            </a:r>
            <a:r>
              <a:rPr lang="en-US" sz="2200" dirty="0">
                <a:solidFill>
                  <a:schemeClr val="tx1"/>
                </a:solidFill>
                <a:latin typeface="Calibri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https://www.kaggle.com/code/vivek468/chest-x-ray-covid-classification-keras</a:t>
            </a:r>
            <a:endParaRPr kumimoji="0" lang="en-IN" sz="220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163DC6-00D6-A1D5-E26A-045DA95A92F2}"/>
              </a:ext>
            </a:extLst>
          </p:cNvPr>
          <p:cNvGrpSpPr/>
          <p:nvPr/>
        </p:nvGrpSpPr>
        <p:grpSpPr>
          <a:xfrm>
            <a:off x="-197840" y="-10486"/>
            <a:ext cx="2986481" cy="2466362"/>
            <a:chOff x="2542522" y="981949"/>
            <a:chExt cx="1317578" cy="131757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5DA7D58-9C58-9D2C-146B-DBD72A8DA3A4}"/>
                </a:ext>
              </a:extLst>
            </p:cNvPr>
            <p:cNvSpPr/>
            <p:nvPr/>
          </p:nvSpPr>
          <p:spPr>
            <a:xfrm>
              <a:off x="2542522" y="981949"/>
              <a:ext cx="1317578" cy="1317578"/>
            </a:xfrm>
            <a:prstGeom prst="ellipse">
              <a:avLst/>
            </a:prstGeom>
            <a:solidFill>
              <a:srgbClr val="716F7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B8FB918-2EF2-7D89-B5D7-F981EE21A7ED}"/>
                </a:ext>
              </a:extLst>
            </p:cNvPr>
            <p:cNvSpPr/>
            <p:nvPr/>
          </p:nvSpPr>
          <p:spPr>
            <a:xfrm>
              <a:off x="2688141" y="1176031"/>
              <a:ext cx="1026340" cy="933990"/>
            </a:xfrm>
            <a:prstGeom prst="ellipse">
              <a:avLst/>
            </a:prstGeom>
            <a:solidFill>
              <a:srgbClr val="716F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505" y="797274"/>
            <a:ext cx="1872139" cy="1303867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03754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D475E66-8FEC-F5C1-DCA7-2DFD4FDE9D22}"/>
              </a:ext>
            </a:extLst>
          </p:cNvPr>
          <p:cNvGrpSpPr/>
          <p:nvPr/>
        </p:nvGrpSpPr>
        <p:grpSpPr>
          <a:xfrm>
            <a:off x="-197840" y="-10486"/>
            <a:ext cx="2986481" cy="2466362"/>
            <a:chOff x="2542522" y="981949"/>
            <a:chExt cx="1317578" cy="131757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B3EF1C3-4580-8F40-8E83-E4DACB3F0E63}"/>
                </a:ext>
              </a:extLst>
            </p:cNvPr>
            <p:cNvSpPr/>
            <p:nvPr/>
          </p:nvSpPr>
          <p:spPr>
            <a:xfrm>
              <a:off x="2542522" y="981949"/>
              <a:ext cx="1317578" cy="1317578"/>
            </a:xfrm>
            <a:prstGeom prst="ellipse">
              <a:avLst/>
            </a:prstGeom>
            <a:solidFill>
              <a:srgbClr val="716F7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DC4EBBB-F50E-29AA-4350-4CF25A3A078A}"/>
                </a:ext>
              </a:extLst>
            </p:cNvPr>
            <p:cNvSpPr/>
            <p:nvPr/>
          </p:nvSpPr>
          <p:spPr>
            <a:xfrm>
              <a:off x="2688141" y="1176031"/>
              <a:ext cx="1026340" cy="933990"/>
            </a:xfrm>
            <a:prstGeom prst="ellipse">
              <a:avLst/>
            </a:prstGeom>
            <a:solidFill>
              <a:srgbClr val="716F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892485"/>
            <a:ext cx="3821882" cy="1303867"/>
          </a:xfrm>
        </p:spPr>
        <p:txBody>
          <a:bodyPr/>
          <a:lstStyle/>
          <a:p>
            <a:pPr algn="l"/>
            <a:r>
              <a:rPr lang="en-US" b="1" dirty="0"/>
              <a:t>Preprocessing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438144-3682-C173-8E38-1C03DF5EE760}"/>
              </a:ext>
            </a:extLst>
          </p:cNvPr>
          <p:cNvSpPr txBox="1"/>
          <p:nvPr/>
        </p:nvSpPr>
        <p:spPr>
          <a:xfrm>
            <a:off x="1160826" y="3099323"/>
            <a:ext cx="9870347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>
                <a:latin typeface="Calibri"/>
                <a:ea typeface="+mn-lt"/>
                <a:cs typeface="+mn-lt"/>
              </a:rPr>
              <a:t>Removed images that are of poor quality or contain artifacts or artifacts, resized all images to a standardized resolution.</a:t>
            </a:r>
            <a:endParaRPr lang="en-US" sz="2200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200" dirty="0">
                <a:latin typeface="Calibri"/>
                <a:ea typeface="+mn-lt"/>
                <a:cs typeface="+mn-lt"/>
              </a:rPr>
              <a:t>Extracted relevant features such as shape, pixel texture from the lung X-ray images.</a:t>
            </a:r>
            <a:endParaRPr lang="en-US" sz="2200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200" dirty="0">
                <a:latin typeface="Calibri"/>
                <a:ea typeface="+mn-lt"/>
                <a:cs typeface="+mn-lt"/>
              </a:rPr>
              <a:t>Reduced the dimensionality of the feature vectors to avoid overfitting and improve the model's performance.</a:t>
            </a:r>
            <a:endParaRPr lang="en-US" sz="2200" dirty="0">
              <a:latin typeface="Calibri"/>
              <a:cs typeface="Calibri"/>
            </a:endParaRPr>
          </a:p>
          <a:p>
            <a:pPr algn="l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20871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9D4871-086E-A213-21F8-3B0839510BDA}"/>
              </a:ext>
            </a:extLst>
          </p:cNvPr>
          <p:cNvGrpSpPr/>
          <p:nvPr/>
        </p:nvGrpSpPr>
        <p:grpSpPr>
          <a:xfrm>
            <a:off x="50580" y="0"/>
            <a:ext cx="2776756" cy="2181138"/>
            <a:chOff x="6677017" y="2520264"/>
            <a:chExt cx="1350627" cy="122479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E939D3C-D189-3BA7-3AB4-2041B3AD320B}"/>
                </a:ext>
              </a:extLst>
            </p:cNvPr>
            <p:cNvSpPr/>
            <p:nvPr/>
          </p:nvSpPr>
          <p:spPr>
            <a:xfrm>
              <a:off x="6677017" y="2520264"/>
              <a:ext cx="1350627" cy="1224792"/>
            </a:xfrm>
            <a:prstGeom prst="ellipse">
              <a:avLst/>
            </a:prstGeom>
            <a:solidFill>
              <a:srgbClr val="716F7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89E2A7-52B0-3CFB-FDEC-81A6206C9097}"/>
                </a:ext>
              </a:extLst>
            </p:cNvPr>
            <p:cNvSpPr/>
            <p:nvPr/>
          </p:nvSpPr>
          <p:spPr>
            <a:xfrm>
              <a:off x="6832212" y="2671266"/>
              <a:ext cx="1040235" cy="922789"/>
            </a:xfrm>
            <a:prstGeom prst="ellipse">
              <a:avLst/>
            </a:prstGeom>
            <a:solidFill>
              <a:srgbClr val="716F7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38956" y="741760"/>
            <a:ext cx="4000770" cy="130492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Exploratory Data Analysis</a:t>
            </a:r>
          </a:p>
        </p:txBody>
      </p:sp>
      <p:pic>
        <p:nvPicPr>
          <p:cNvPr id="3" name="Content Placeholder 4" descr="Chart, bar chart">
            <a:extLst>
              <a:ext uri="{FF2B5EF4-FFF2-40B4-BE49-F238E27FC236}">
                <a16:creationId xmlns:a16="http://schemas.microsoft.com/office/drawing/2014/main" id="{35F0CFA4-4458-6C1A-A29E-F142009696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95"/>
          <a:stretch/>
        </p:blipFill>
        <p:spPr>
          <a:xfrm>
            <a:off x="1438956" y="2288327"/>
            <a:ext cx="4330204" cy="35194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1ED69C-262B-9576-7EFC-0B362C3B1EF4}"/>
              </a:ext>
            </a:extLst>
          </p:cNvPr>
          <p:cNvSpPr txBox="1"/>
          <p:nvPr/>
        </p:nvSpPr>
        <p:spPr>
          <a:xfrm>
            <a:off x="2154427" y="5819717"/>
            <a:ext cx="25698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Covid cases by Continent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77C53A-DEB8-FCBC-3681-18DE91414815}"/>
              </a:ext>
            </a:extLst>
          </p:cNvPr>
          <p:cNvSpPr txBox="1"/>
          <p:nvPr/>
        </p:nvSpPr>
        <p:spPr>
          <a:xfrm>
            <a:off x="6708786" y="3126997"/>
            <a:ext cx="4044258" cy="1341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lvl="0" indent="-28575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800" kern="1200" dirty="0"/>
              <a:t>The </a:t>
            </a:r>
            <a:r>
              <a:rPr lang="en-US" dirty="0"/>
              <a:t>c</a:t>
            </a:r>
            <a:r>
              <a:rPr lang="en-US" sz="1800" kern="1200" dirty="0"/>
              <a:t>ases have been divided by Continent, and Africa is having the most number of cases from March 2020 – March 2022 followed by Europe and Asia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11DA1468-A136-3DD8-0D02-2F1215EA3D7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58957707"/>
                  </p:ext>
                </p:extLst>
              </p:nvPr>
            </p:nvGraphicFramePr>
            <p:xfrm>
              <a:off x="9538283" y="5297393"/>
              <a:ext cx="1980000" cy="891656"/>
            </p:xfrm>
            <a:graphic>
              <a:graphicData uri="http://schemas.microsoft.com/office/powerpoint/2016/slidezoom">
                <pslz:sldZm>
                  <pslz:sldZmObj sldId="323" cId="2918109698">
                    <pslz:zmPr id="{035C997B-23F8-4B30-BF20-847CE6BB497A}" imageType="cover" transitionDur="1000" showBg="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80000" cy="891656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1DA1468-A136-3DD8-0D02-2F1215EA3D7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38283" y="5297393"/>
                <a:ext cx="1980000" cy="89165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1582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1_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pptEF4A.tmp</Template>
  <TotalTime>661</TotalTime>
  <Words>746</Words>
  <Application>Microsoft Office PowerPoint</Application>
  <PresentationFormat>Widescreen</PresentationFormat>
  <Paragraphs>64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Garamond</vt:lpstr>
      <vt:lpstr>Organic</vt:lpstr>
      <vt:lpstr>1_Organic</vt:lpstr>
      <vt:lpstr>PowerPoint Presentation</vt:lpstr>
      <vt:lpstr>PowerPoint Presentation</vt:lpstr>
      <vt:lpstr>Contents</vt:lpstr>
      <vt:lpstr>Problem Statement</vt:lpstr>
      <vt:lpstr>Objectives</vt:lpstr>
      <vt:lpstr>Analytical Goals</vt:lpstr>
      <vt:lpstr>Dataset</vt:lpstr>
      <vt:lpstr>Preprocessing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of current findings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Patel</dc:creator>
  <cp:lastModifiedBy>Jay Patel</cp:lastModifiedBy>
  <cp:revision>53</cp:revision>
  <dcterms:created xsi:type="dcterms:W3CDTF">2023-02-27T02:55:26Z</dcterms:created>
  <dcterms:modified xsi:type="dcterms:W3CDTF">2023-03-03T17:53:17Z</dcterms:modified>
</cp:coreProperties>
</file>