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1" r:id="rId5"/>
    <p:sldId id="257" r:id="rId6"/>
    <p:sldId id="262" r:id="rId7"/>
    <p:sldId id="260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58" r:id="rId16"/>
    <p:sldId id="281" r:id="rId17"/>
    <p:sldId id="289" r:id="rId18"/>
    <p:sldId id="259" r:id="rId19"/>
    <p:sldId id="290" r:id="rId20"/>
    <p:sldId id="264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272" r:id="rId41"/>
    <p:sldId id="273" r:id="rId42"/>
    <p:sldId id="291" r:id="rId43"/>
    <p:sldId id="279" r:id="rId44"/>
    <p:sldId id="284" r:id="rId45"/>
    <p:sldId id="285" r:id="rId46"/>
    <p:sldId id="286" r:id="rId47"/>
    <p:sldId id="287" r:id="rId48"/>
    <p:sldId id="312" r:id="rId49"/>
    <p:sldId id="31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236-0EB7-DC8F-9F9A-DBB8072D900B}" v="98" dt="2022-10-17T14:40:13.615"/>
    <p1510:client id="{73C157BF-078A-A23E-0663-B52F12D83CC7}" v="60" dt="2022-10-27T05:20:59.632"/>
    <p1510:client id="{77196CD2-7945-B884-4853-17139CD3F8F8}" v="181" dt="2022-10-18T05:20:15.419"/>
    <p1510:client id="{907A31D4-D1CD-F5A3-8173-65EE6D7CE16B}" v="105" dt="2022-10-18T17:01:03.317"/>
    <p1510:client id="{B3EDEE95-BC98-A008-24E2-B552DDC4287A}" v="25" dt="2022-10-19T06:30:37.703"/>
    <p1510:client id="{E888614E-637F-33CD-4827-6ACDE843971B}" v="47" dt="2022-10-19T04:35:48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AAD5-B397-41B2-B7D5-7759BC5F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21E2-A2AB-48C3-99E8-BBA9A1CB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FDD0-38F7-478E-AF0D-9FE511F3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F848-ED55-4B41-BBB8-1541B679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0453-E1D9-464D-B98B-EFF32C8A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4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05CD-706B-401F-82CB-862723B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375DA-3A7D-4F73-852D-6273680D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24E3-F9CD-402A-A1E4-608C1D36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79AE-229C-4031-9DAF-273D806F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AED4-04A5-46E2-80D6-00731FC3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0BE2F-96F2-4BD1-8534-965AA8449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AC21F-95A2-4C03-AA09-4E4EF904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67DF-B73C-4FFD-B967-6F1F4BB7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AD09-9F4F-46CC-AA36-B3D8F210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CDD1-B1C6-4FEC-9647-9E0438C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D549-28AD-4C2B-8ECA-AE61D92F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C023-F446-4305-840D-CD5CEA5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9653-47C0-4F06-B6E7-325FF02B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15D4-E82D-46AC-AC9C-59EFA4A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A606-980F-4CEF-A4EA-596547D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1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BD8-ED03-46A7-870F-698F661C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FC43F-9B63-4008-BF20-85762CE4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172F-47D9-484B-A501-35908F7F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C791-7AF2-43DD-ADBF-C2B9372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83E6-A223-4397-98AD-E6AD1E8D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C797-B080-4C2D-9629-F3E1433A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6349-9280-412B-A30C-0F6EF97A2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2632-DF04-48BB-AD72-08A1EDA0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82C7B-5B31-4CDB-AAE3-ED1EAD54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442E-50E2-4BEB-B085-125975A3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2A27-B027-4DBC-A05B-CAE466D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49EF-AA37-476D-B03D-8BA495E4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2B5B-433F-4240-A1B7-6BD1FE7E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CA4A-8E4E-43D9-BFEE-B6E9F434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18FBD-CA3E-420E-8DA7-CC9C1664E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E8CE-BE2F-4188-ACF5-A631234B9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A760F-E787-4BE7-B0C1-D932835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879A-D5CC-4895-96EF-E2CC90F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03265-3E6C-4652-9D34-5423BF3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9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E6ED-7135-44CA-9E37-BD455E8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0C42C-6EDA-469A-BC26-F5DD5292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8E58-5AEF-40DD-875E-CA38ECD3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3DD7A-1A97-41E5-A337-AACD2AF0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B2C03-E7A8-41E7-A828-F4B4F97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0E5F9-D69A-4024-AB0F-84B8E2BF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8984-0012-455E-9934-E8919F9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617-230A-4DBF-9C29-DB2CC113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88C2-E01F-4B36-8F6B-5101BE59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B67AE-D397-4BAF-B41F-4E0934A9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7B15-531D-43B6-999A-F96AFC2A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8B8D-DD53-4D35-BA55-953ACDB0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7D71-27BA-4F6F-9F0A-B5FBF17B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8004-CEBB-45C4-8671-C637FCE4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73A59-B9C9-496E-BD59-197819B68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8E1F-4447-489C-B814-381169FE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A5898-C48D-41FF-98B9-FDD49A9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7AC6F-CDE9-4C71-A1BE-207555EF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C6C07-B8B4-42CA-8BAE-30F6EAD4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D5C36-51EC-4FF4-B0DA-2CB7EF4B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CDD1-A075-448C-A87A-7DA70C8E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A2D2-0B7C-478A-A3B0-A905E0884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0120-43C5-4D5C-A76F-92DF1C301D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CF7D-66FF-4E6A-8177-B401C7644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7224-0960-4242-A03F-2187BD7F7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2EB9-2A8F-4B2B-8176-43E10A12F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E646-0502-DC68-2D66-5EA44C3A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37" y="1711673"/>
            <a:ext cx="4440478" cy="2358960"/>
          </a:xfrm>
        </p:spPr>
        <p:txBody>
          <a:bodyPr>
            <a:normAutofit fontScale="90000"/>
          </a:bodyPr>
          <a:lstStyle/>
          <a:p>
            <a:br>
              <a:rPr lang="en-US" sz="5400" b="1" dirty="0">
                <a:cs typeface="Calibri Light"/>
              </a:rPr>
            </a:br>
            <a:r>
              <a:rPr lang="en-US" sz="5400" b="1" dirty="0">
                <a:cs typeface="Calibri Light"/>
              </a:rPr>
              <a:t>Lecture 8-9</a:t>
            </a:r>
            <a:br>
              <a:rPr lang="en-US" sz="5400" b="1" dirty="0">
                <a:cs typeface="Calibri Light"/>
              </a:rPr>
            </a:br>
            <a:br>
              <a:rPr lang="en-US" sz="5400" b="1" dirty="0">
                <a:cs typeface="Calibri Light"/>
              </a:rPr>
            </a:br>
            <a:r>
              <a:rPr lang="en-US" sz="5400" b="1" dirty="0">
                <a:cs typeface="Calibri Light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01357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0436-C654-4AD9-9BAB-7D5B26F9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3D37A-EAF1-4E9A-8345-D6DF6024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" y="52387"/>
            <a:ext cx="10315575" cy="5610225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89D861F-81FD-2BF0-8201-DDE798FBE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237" y="1843881"/>
            <a:ext cx="5343525" cy="4314825"/>
          </a:xfrm>
        </p:spPr>
      </p:pic>
    </p:spTree>
    <p:extLst>
      <p:ext uri="{BB962C8B-B14F-4D97-AF65-F5344CB8AC3E}">
        <p14:creationId xmlns:p14="http://schemas.microsoft.com/office/powerpoint/2010/main" val="17196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8801E-9A3D-46FE-A502-2C65099D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809625"/>
            <a:ext cx="8658225" cy="5238750"/>
          </a:xfrm>
          <a:prstGeom prst="rect">
            <a:avLst/>
          </a:prstGeom>
        </p:spPr>
      </p:pic>
      <p:pic>
        <p:nvPicPr>
          <p:cNvPr id="4" name="Picture 5" descr="Diagram, icon&#10;&#10;Description automatically generated">
            <a:extLst>
              <a:ext uri="{FF2B5EF4-FFF2-40B4-BE49-F238E27FC236}">
                <a16:creationId xmlns:a16="http://schemas.microsoft.com/office/drawing/2014/main" id="{72D2F535-3F42-606D-7F79-3EBDFCA7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9150" y="2229644"/>
            <a:ext cx="5350668" cy="3971924"/>
          </a:xfrm>
        </p:spPr>
      </p:pic>
    </p:spTree>
    <p:extLst>
      <p:ext uri="{BB962C8B-B14F-4D97-AF65-F5344CB8AC3E}">
        <p14:creationId xmlns:p14="http://schemas.microsoft.com/office/powerpoint/2010/main" val="171104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E0C-F07F-41E3-9768-E7629280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Derived Classes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BE50-7825-456A-ABC3-79FBF65E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derived class is specified by defining its relationship with the base class in addition to its own details.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of defining a derived class is as follows: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class </a:t>
            </a:r>
            <a:r>
              <a:rPr lang="en-US" b="1" dirty="0" err="1">
                <a:latin typeface="Times New Roman"/>
                <a:cs typeface="Times New Roman"/>
              </a:rPr>
              <a:t>derived_classname</a:t>
            </a:r>
            <a:r>
              <a:rPr lang="en-US" b="1" dirty="0">
                <a:latin typeface="Times New Roman"/>
                <a:cs typeface="Times New Roman"/>
              </a:rPr>
              <a:t> : Access specifier </a:t>
            </a:r>
            <a:r>
              <a:rPr lang="en-US" b="1" dirty="0" err="1">
                <a:latin typeface="Times New Roman"/>
                <a:cs typeface="Times New Roman"/>
              </a:rPr>
              <a:t>baseclass</a:t>
            </a:r>
            <a:r>
              <a:rPr lang="en-US" b="1" dirty="0">
                <a:latin typeface="Times New Roman"/>
                <a:cs typeface="Times New Roman"/>
              </a:rPr>
              <a:t> name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__ 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  __    // members of derived class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};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The access specifier or the visibility mode is optional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By default it is private.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46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7DE0-D616-E228-D839-60C45955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Example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B7A28E2-C751-1D8B-A49C-687036D8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383" y="1401817"/>
            <a:ext cx="6621179" cy="4718789"/>
          </a:xfrm>
        </p:spPr>
      </p:pic>
    </p:spTree>
    <p:extLst>
      <p:ext uri="{BB962C8B-B14F-4D97-AF65-F5344CB8AC3E}">
        <p14:creationId xmlns:p14="http://schemas.microsoft.com/office/powerpoint/2010/main" val="71734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E933-4938-E773-3C09-EA60863F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C0D9020-C4C5-4640-01E4-7E3CFAC0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9" y="1345461"/>
            <a:ext cx="10654189" cy="4831502"/>
          </a:xfrm>
        </p:spPr>
      </p:pic>
    </p:spTree>
    <p:extLst>
      <p:ext uri="{BB962C8B-B14F-4D97-AF65-F5344CB8AC3E}">
        <p14:creationId xmlns:p14="http://schemas.microsoft.com/office/powerpoint/2010/main" val="109718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5365-BC9D-41DE-94F4-72A0E553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31"/>
            <a:ext cx="10515600" cy="56561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employee //base class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 members of employee</a:t>
            </a:r>
            <a:endParaRPr lang="en-IN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SoftwareDeveloper</a:t>
            </a:r>
            <a:r>
              <a:rPr lang="en-IN" dirty="0"/>
              <a:t> : public employee //public derivation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 Extra members of software developer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class  Testers: employee //private derivation (by default)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Extra members of Testers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60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64" y="460893"/>
            <a:ext cx="7086600" cy="5862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  <a:r>
              <a:rPr lang="en-US" b="1" dirty="0"/>
              <a:t>//Within the derived class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public: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 protected: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public: A(){ a=1;b=2;c=3;}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void fun()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&lt;&lt;"from function "&lt;&lt;a&lt;&lt;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}};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40B00CC-07B3-47B2-BD99-9DBBDB098D1F}"/>
              </a:ext>
            </a:extLst>
          </p:cNvPr>
          <p:cNvSpPr txBox="1">
            <a:spLocks/>
          </p:cNvSpPr>
          <p:nvPr/>
        </p:nvSpPr>
        <p:spPr>
          <a:xfrm>
            <a:off x="8490528" y="460893"/>
            <a:ext cx="3562927" cy="61566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B:public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dfun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//</a:t>
            </a:r>
            <a:r>
              <a:rPr lang="en-IN" dirty="0" err="1"/>
              <a:t>cout</a:t>
            </a:r>
            <a:r>
              <a:rPr lang="en-IN" dirty="0"/>
              <a:t>&lt;&lt;a; //cant access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cout</a:t>
            </a:r>
            <a:r>
              <a:rPr lang="en-IN" dirty="0"/>
              <a:t>&lt;&lt;b;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cout</a:t>
            </a:r>
            <a:r>
              <a:rPr lang="en-IN" dirty="0"/>
              <a:t>&lt;&lt;c;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 b1;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b1.dfun();}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9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571D-4506-4235-B6B9-15899B97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7"/>
            <a:ext cx="6100176" cy="60278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400" dirty="0"/>
              <a:t> class Animal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{ 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    char </a:t>
            </a:r>
            <a:r>
              <a:rPr lang="en-IN" sz="2400" dirty="0" err="1"/>
              <a:t>color</a:t>
            </a:r>
            <a:r>
              <a:rPr lang="en-IN" sz="2400" dirty="0"/>
              <a:t>[10];    //can’t inherit</a:t>
            </a:r>
          </a:p>
          <a:p>
            <a:pPr marL="0" indent="0">
              <a:buNone/>
            </a:pPr>
            <a:r>
              <a:rPr lang="en-IN" sz="2400" dirty="0"/>
              <a:t>public: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    int legs = 4;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>
                <a:cs typeface="Calibri"/>
              </a:rPr>
              <a:t>    char type[10];  //</a:t>
            </a:r>
            <a:r>
              <a:rPr lang="en-IN" sz="2000" dirty="0">
                <a:cs typeface="Calibri"/>
              </a:rPr>
              <a:t> omnivorous // carnivorous</a:t>
            </a:r>
            <a:r>
              <a:rPr lang="en-IN" sz="2400" dirty="0">
                <a:cs typeface="Calibri"/>
              </a:rPr>
              <a:t> </a:t>
            </a:r>
            <a:r>
              <a:rPr lang="en-IN" sz="2000" dirty="0">
                <a:cs typeface="Calibri"/>
              </a:rPr>
              <a:t>etc..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};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// Dog class inheriting Animal class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class Dog : public Animal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{ 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    public: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    int tail = 1; 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    Dog() {  .....}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dirty="0"/>
              <a:t>};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1CAB4-9EDA-A536-DA8A-8CFFC300EF3A}"/>
              </a:ext>
            </a:extLst>
          </p:cNvPr>
          <p:cNvSpPr txBox="1"/>
          <p:nvPr/>
        </p:nvSpPr>
        <p:spPr>
          <a:xfrm>
            <a:off x="7605386" y="1509386"/>
            <a:ext cx="387054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cs typeface="Segoe UI"/>
              </a:rPr>
              <a:t>int main()​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{​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    Dog d;​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    </a:t>
            </a:r>
            <a:r>
              <a:rPr lang="en-IN" sz="3200" dirty="0" err="1">
                <a:cs typeface="Segoe UI"/>
              </a:rPr>
              <a:t>cout</a:t>
            </a:r>
            <a:r>
              <a:rPr lang="en-IN" sz="3200" dirty="0">
                <a:cs typeface="Segoe UI"/>
              </a:rPr>
              <a:t> &lt;&lt; </a:t>
            </a:r>
            <a:r>
              <a:rPr lang="en-IN" sz="3200" dirty="0" err="1">
                <a:cs typeface="Segoe UI"/>
              </a:rPr>
              <a:t>d.legs</a:t>
            </a:r>
            <a:r>
              <a:rPr lang="en-IN" sz="3200" dirty="0">
                <a:cs typeface="Segoe UI"/>
              </a:rPr>
              <a:t>;​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    </a:t>
            </a:r>
            <a:r>
              <a:rPr lang="en-IN" sz="3200" dirty="0" err="1">
                <a:cs typeface="Segoe UI"/>
              </a:rPr>
              <a:t>cout</a:t>
            </a:r>
            <a:r>
              <a:rPr lang="en-IN" sz="3200" dirty="0">
                <a:cs typeface="Segoe UI"/>
              </a:rPr>
              <a:t>&lt;&lt;</a:t>
            </a:r>
            <a:r>
              <a:rPr lang="en-IN" sz="3200" dirty="0" err="1">
                <a:cs typeface="Segoe UI"/>
              </a:rPr>
              <a:t>d.type</a:t>
            </a:r>
            <a:r>
              <a:rPr lang="en-IN" sz="3200" dirty="0">
                <a:cs typeface="Segoe UI"/>
              </a:rPr>
              <a:t>;​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    </a:t>
            </a:r>
            <a:r>
              <a:rPr lang="en-IN" sz="3200" dirty="0" err="1">
                <a:cs typeface="Segoe UI"/>
              </a:rPr>
              <a:t>cout</a:t>
            </a:r>
            <a:r>
              <a:rPr lang="en-IN" sz="3200" dirty="0">
                <a:cs typeface="Segoe UI"/>
              </a:rPr>
              <a:t> &lt;&lt; </a:t>
            </a:r>
            <a:r>
              <a:rPr lang="en-IN" sz="3200" dirty="0" err="1">
                <a:cs typeface="Segoe UI"/>
              </a:rPr>
              <a:t>d.tail</a:t>
            </a:r>
            <a:r>
              <a:rPr lang="en-IN" sz="3200" dirty="0">
                <a:cs typeface="Segoe UI"/>
              </a:rPr>
              <a:t>;​</a:t>
            </a:r>
            <a:endParaRPr lang="en-IN" sz="3200">
              <a:ea typeface="Calibri"/>
              <a:cs typeface="Segoe UI"/>
            </a:endParaRPr>
          </a:p>
          <a:p>
            <a:r>
              <a:rPr lang="en-IN" sz="3200" dirty="0">
                <a:cs typeface="Segoe UI"/>
              </a:rPr>
              <a:t>}</a:t>
            </a:r>
            <a:endParaRPr lang="en-IN" sz="320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8290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3D66-1553-4645-86A5-81C275BF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FE7B-2FD9-48E1-8FAF-18EBC395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3360D-A69B-435C-AAE7-F1EFD872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" y="521145"/>
            <a:ext cx="10515600" cy="561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DC5A9-51EB-45C1-92BC-58EC3ECE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073720"/>
            <a:ext cx="9153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71901E-F016-4D2F-8F3C-13F0914BDA63}"/>
              </a:ext>
            </a:extLst>
          </p:cNvPr>
          <p:cNvSpPr txBox="1"/>
          <p:nvPr/>
        </p:nvSpPr>
        <p:spPr>
          <a:xfrm>
            <a:off x="1016000" y="1016000"/>
            <a:ext cx="9641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class A   // base class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 ..........</a:t>
            </a:r>
          </a:p>
          <a:p>
            <a:r>
              <a:rPr lang="en-US" sz="3600" dirty="0"/>
              <a:t>};</a:t>
            </a:r>
          </a:p>
          <a:p>
            <a:r>
              <a:rPr lang="en-US" sz="3600" dirty="0"/>
              <a:t>class B : </a:t>
            </a:r>
            <a:r>
              <a:rPr lang="en-US" sz="3600" dirty="0" err="1"/>
              <a:t>access_specifier</a:t>
            </a:r>
            <a:r>
              <a:rPr lang="en-US" sz="3600" dirty="0"/>
              <a:t> A   // derived class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 ...........</a:t>
            </a:r>
          </a:p>
          <a:p>
            <a:r>
              <a:rPr lang="en-US" sz="3600" dirty="0"/>
              <a:t>} 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221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37C-02BC-4A53-8F7A-7D1236F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25DD-2031-4A6F-877A-DC7D766C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98"/>
            <a:ext cx="10515600" cy="49631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strongly supports the concept of reusability.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class has been written and tested, it can be adopted by another programmers. This is basically created by defining the new classes, reusing the properties of existing ones.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mechanism of deriving a new class from an old one is called 'INHERITANCE’.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old class is called 'BASE' (parent )class and the new one is called 'DERIVED’ (child )class.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18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C38F-D5FB-4B85-8435-315FD138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60EC10-AD89-46E4-915D-6461DA32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9CA9E8-0732-4F7D-BA99-915ECF7A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557462"/>
            <a:ext cx="9086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68BDAA-75EC-4123-A73A-A335DCFD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"/>
            <a:ext cx="5181600" cy="6705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// inheritance.cpp</a:t>
            </a:r>
          </a:p>
          <a:p>
            <a:pPr marL="0" indent="0">
              <a:buNone/>
            </a:pPr>
            <a:r>
              <a:rPr lang="en-IN" sz="4200" dirty="0"/>
              <a:t>#include &lt;iostream&gt; </a:t>
            </a:r>
          </a:p>
          <a:p>
            <a:pPr marL="0" indent="0">
              <a:buNone/>
            </a:pPr>
            <a:r>
              <a:rPr lang="en-IN" sz="4200" dirty="0"/>
              <a:t>using namespace std; </a:t>
            </a:r>
          </a:p>
          <a:p>
            <a:pPr marL="0" indent="0">
              <a:buNone/>
            </a:pPr>
            <a:r>
              <a:rPr lang="en-IN" sz="4200" dirty="0"/>
              <a:t>class base    //single base class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   public:</a:t>
            </a:r>
          </a:p>
          <a:p>
            <a:pPr marL="0" indent="0">
              <a:buNone/>
            </a:pPr>
            <a:r>
              <a:rPr lang="en-IN" sz="4200" dirty="0"/>
              <a:t>     int x;</a:t>
            </a:r>
          </a:p>
          <a:p>
            <a:pPr marL="0" indent="0">
              <a:buNone/>
            </a:pPr>
            <a:r>
              <a:rPr lang="en-IN" sz="4200" dirty="0"/>
              <a:t>   void </a:t>
            </a:r>
            <a:r>
              <a:rPr lang="en-IN" sz="4200" dirty="0" err="1"/>
              <a:t>getdata</a:t>
            </a:r>
            <a:r>
              <a:rPr lang="en-IN" sz="4200" dirty="0"/>
              <a:t>()</a:t>
            </a:r>
          </a:p>
          <a:p>
            <a:pPr marL="0" indent="0">
              <a:buNone/>
            </a:pPr>
            <a:r>
              <a:rPr lang="en-IN" sz="4200" dirty="0"/>
              <a:t>   {</a:t>
            </a:r>
          </a:p>
          <a:p>
            <a:pPr marL="0" indent="0">
              <a:buNone/>
            </a:pPr>
            <a:r>
              <a:rPr lang="en-IN" sz="4200" dirty="0"/>
              <a:t>     </a:t>
            </a:r>
            <a:r>
              <a:rPr lang="en-IN" sz="4200" dirty="0" err="1"/>
              <a:t>cout</a:t>
            </a:r>
            <a:r>
              <a:rPr lang="en-IN" sz="4200" dirty="0"/>
              <a:t> &lt;&lt; "Enter the value of x = "; </a:t>
            </a:r>
            <a:r>
              <a:rPr lang="en-IN" sz="4200" dirty="0" err="1"/>
              <a:t>cin</a:t>
            </a:r>
            <a:r>
              <a:rPr lang="en-IN" sz="4200" dirty="0"/>
              <a:t> &gt;&gt; x;</a:t>
            </a:r>
          </a:p>
          <a:p>
            <a:pPr marL="0" indent="0">
              <a:buNone/>
            </a:pPr>
            <a:r>
              <a:rPr lang="en-IN" sz="4200" dirty="0"/>
              <a:t>   }</a:t>
            </a:r>
          </a:p>
          <a:p>
            <a:pPr marL="0" indent="0">
              <a:buNone/>
            </a:pPr>
            <a:r>
              <a:rPr lang="en-IN" sz="4200" dirty="0"/>
              <a:t> };</a:t>
            </a:r>
          </a:p>
          <a:p>
            <a:pPr marL="0" indent="0">
              <a:buNone/>
            </a:pPr>
            <a:r>
              <a:rPr lang="en-IN" sz="4200" dirty="0"/>
              <a:t>class derive : public base    //single derived class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   private:</a:t>
            </a:r>
          </a:p>
          <a:p>
            <a:pPr marL="0" indent="0">
              <a:buNone/>
            </a:pPr>
            <a:r>
              <a:rPr lang="en-IN" sz="4200" dirty="0"/>
              <a:t>    int y;</a:t>
            </a:r>
          </a:p>
          <a:p>
            <a:pPr marL="0" indent="0">
              <a:buNone/>
            </a:pP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public: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77764C-09B5-4BB3-9CCA-855B1E8A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400"/>
            <a:ext cx="5181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void </a:t>
            </a:r>
            <a:r>
              <a:rPr lang="en-IN" sz="1800" dirty="0" err="1"/>
              <a:t>readdata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cout</a:t>
            </a:r>
            <a:r>
              <a:rPr lang="en-IN" sz="1800" dirty="0"/>
              <a:t> &lt;&lt; "Enter the value of y = "; </a:t>
            </a:r>
            <a:r>
              <a:rPr lang="en-IN" sz="1800" dirty="0" err="1"/>
              <a:t>cin</a:t>
            </a:r>
            <a:r>
              <a:rPr lang="en-IN" sz="1800" dirty="0"/>
              <a:t> &gt;&gt; y;</a:t>
            </a:r>
          </a:p>
          <a:p>
            <a:pPr marL="0" indent="0">
              <a:buNone/>
            </a:pPr>
            <a:r>
              <a:rPr lang="en-IN" sz="1800" dirty="0"/>
              <a:t>   }</a:t>
            </a:r>
          </a:p>
          <a:p>
            <a:pPr marL="0" indent="0">
              <a:buNone/>
            </a:pPr>
            <a:r>
              <a:rPr lang="en-IN" sz="1800" dirty="0"/>
              <a:t>   void product()</a:t>
            </a:r>
          </a:p>
          <a:p>
            <a:pPr marL="0" indent="0"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cout</a:t>
            </a:r>
            <a:r>
              <a:rPr lang="en-IN" sz="1800" dirty="0"/>
              <a:t> &lt;&lt; "Product = " &lt;&lt; x * y;</a:t>
            </a:r>
          </a:p>
          <a:p>
            <a:pPr marL="0" indent="0">
              <a:buNone/>
            </a:pPr>
            <a:r>
              <a:rPr lang="en-IN" sz="1800" dirty="0"/>
              <a:t>   }</a:t>
            </a:r>
          </a:p>
          <a:p>
            <a:pPr marL="0" indent="0">
              <a:buNone/>
            </a:pPr>
            <a:r>
              <a:rPr lang="en-IN" sz="1800" dirty="0"/>
              <a:t> };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int main()</a:t>
            </a:r>
          </a:p>
          <a:p>
            <a:pPr marL="0" indent="0">
              <a:buNone/>
            </a:pP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    derive a;     //object of derived class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a.getdata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a.readdata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a.product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return 0;</a:t>
            </a:r>
          </a:p>
          <a:p>
            <a:pPr marL="0" indent="0">
              <a:buNone/>
            </a:pPr>
            <a:r>
              <a:rPr lang="en-IN" sz="1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1336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DA99-054A-4E34-B28E-079766D1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CF7-05EC-44E3-9811-9CB8315E2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DA2E-809D-40DC-8632-7B92F4506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E26C8-66CB-467A-9137-E6930BE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251866"/>
            <a:ext cx="6206808" cy="4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8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EC5DA4-E2D1-4A6E-B665-5D2690F879DF}"/>
              </a:ext>
            </a:extLst>
          </p:cNvPr>
          <p:cNvSpPr txBox="1"/>
          <p:nvPr/>
        </p:nvSpPr>
        <p:spPr>
          <a:xfrm>
            <a:off x="1168400" y="254000"/>
            <a:ext cx="10668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class A // base class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...........</a:t>
            </a:r>
          </a:p>
          <a:p>
            <a:r>
              <a:rPr lang="en-US" sz="3200" dirty="0"/>
              <a:t>};</a:t>
            </a:r>
          </a:p>
          <a:p>
            <a:r>
              <a:rPr lang="en-US" sz="3200" dirty="0"/>
              <a:t>class B : </a:t>
            </a:r>
            <a:r>
              <a:rPr lang="en-US" sz="3200" dirty="0" err="1"/>
              <a:t>acess_specifier</a:t>
            </a:r>
            <a:r>
              <a:rPr lang="en-US" sz="3200" dirty="0"/>
              <a:t> A // derived class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...........</a:t>
            </a:r>
          </a:p>
          <a:p>
            <a:r>
              <a:rPr lang="en-US" sz="3200" dirty="0"/>
              <a:t> } ;</a:t>
            </a:r>
          </a:p>
          <a:p>
            <a:r>
              <a:rPr lang="en-US" sz="3200" dirty="0"/>
              <a:t> class C : </a:t>
            </a:r>
            <a:r>
              <a:rPr lang="en-US" sz="3200" dirty="0" err="1"/>
              <a:t>access_specifier</a:t>
            </a:r>
            <a:r>
              <a:rPr lang="en-US" sz="3200" dirty="0"/>
              <a:t> B // derived from derived class B</a:t>
            </a:r>
          </a:p>
          <a:p>
            <a:r>
              <a:rPr lang="en-US" sz="3200" dirty="0"/>
              <a:t> {</a:t>
            </a:r>
          </a:p>
          <a:p>
            <a:r>
              <a:rPr lang="en-US" sz="3200" dirty="0"/>
              <a:t>     ...........</a:t>
            </a:r>
          </a:p>
          <a:p>
            <a:r>
              <a:rPr lang="en-US" sz="3200" dirty="0"/>
              <a:t> } 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4471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9752-987D-4A44-BB05-C95F0CE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1AA4-DE0B-48F3-9CE4-21E29E5C8D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ED046-91DA-4BA3-9741-A66D09BD4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9EA1D-96CC-433B-9404-E0285405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19300"/>
            <a:ext cx="942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2AF1B8-C40F-4A87-84ED-1ADF8AC9D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490" y="544946"/>
            <a:ext cx="6292273" cy="6075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class base //single base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{  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int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void </a:t>
            </a:r>
            <a:r>
              <a:rPr lang="en-IN" sz="2400" dirty="0" err="1"/>
              <a:t>getdata</a:t>
            </a:r>
            <a:r>
              <a:rPr lang="en-IN" sz="24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   	</a:t>
            </a:r>
            <a:r>
              <a:rPr lang="en-IN" sz="2400" dirty="0" err="1"/>
              <a:t>cout</a:t>
            </a:r>
            <a:r>
              <a:rPr lang="en-IN" sz="2400" dirty="0"/>
              <a:t> &lt;&lt; "Enter value of x= "; </a:t>
            </a:r>
            <a:r>
              <a:rPr lang="en-IN" sz="2400" dirty="0" err="1"/>
              <a:t>cin</a:t>
            </a:r>
            <a:r>
              <a:rPr lang="en-IN" sz="2400" dirty="0"/>
              <a:t> &gt;&gt;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class derive1 : public 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{ 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int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void </a:t>
            </a:r>
            <a:r>
              <a:rPr lang="en-IN" sz="2400" dirty="0" err="1"/>
              <a:t>readdata</a:t>
            </a:r>
            <a:r>
              <a:rPr lang="en-IN" sz="24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    </a:t>
            </a:r>
            <a:r>
              <a:rPr lang="en-IN" sz="2400" dirty="0" err="1"/>
              <a:t>cout</a:t>
            </a:r>
            <a:r>
              <a:rPr lang="en-IN" sz="2400" dirty="0"/>
              <a:t> &lt;&lt; "\</a:t>
            </a:r>
            <a:r>
              <a:rPr lang="en-IN" sz="2400" dirty="0" err="1"/>
              <a:t>nEnter</a:t>
            </a:r>
            <a:r>
              <a:rPr lang="en-IN" sz="2400" dirty="0"/>
              <a:t> value of y= "; </a:t>
            </a:r>
            <a:r>
              <a:rPr lang="en-IN" sz="2400" dirty="0" err="1"/>
              <a:t>cin</a:t>
            </a:r>
            <a:r>
              <a:rPr lang="en-IN" sz="2400" dirty="0"/>
              <a:t> &gt;&gt;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C9012B-CA2F-4972-A39B-B178B0C96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64" y="217343"/>
            <a:ext cx="5835073" cy="60036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class derive2 : public derive1   // derived from class derive1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int z;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void </a:t>
            </a:r>
            <a:r>
              <a:rPr lang="en-IN" sz="1800" dirty="0" err="1"/>
              <a:t>indata</a:t>
            </a:r>
            <a:r>
              <a:rPr lang="en-IN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{     	</a:t>
            </a:r>
            <a:r>
              <a:rPr lang="en-IN" sz="1800" dirty="0" err="1"/>
              <a:t>cout</a:t>
            </a:r>
            <a:r>
              <a:rPr lang="en-IN" sz="1800" dirty="0"/>
              <a:t> &lt;&lt; "\</a:t>
            </a:r>
            <a:r>
              <a:rPr lang="en-IN" sz="1800" dirty="0" err="1"/>
              <a:t>nEnter</a:t>
            </a:r>
            <a:r>
              <a:rPr lang="en-IN" sz="1800" dirty="0"/>
              <a:t> value of z= "; </a:t>
            </a:r>
            <a:r>
              <a:rPr lang="en-IN" sz="1800" dirty="0" err="1"/>
              <a:t>cin</a:t>
            </a:r>
            <a:r>
              <a:rPr lang="en-IN" sz="1800" dirty="0"/>
              <a:t> &gt;&gt; z;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void product()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{  	    </a:t>
            </a:r>
            <a:r>
              <a:rPr lang="en-IN" sz="1800" dirty="0" err="1"/>
              <a:t>cout</a:t>
            </a:r>
            <a:r>
              <a:rPr lang="en-IN" sz="1800" dirty="0"/>
              <a:t> &lt;&lt; "\</a:t>
            </a:r>
            <a:r>
              <a:rPr lang="en-IN" sz="1800" dirty="0" err="1"/>
              <a:t>nProduct</a:t>
            </a:r>
            <a:r>
              <a:rPr lang="en-IN" sz="1800" dirty="0"/>
              <a:t>= " &lt;&lt; x * y * z;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derive2 a;      //object of derived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</a:t>
            </a:r>
            <a:r>
              <a:rPr lang="en-IN" sz="1800" dirty="0" err="1"/>
              <a:t>a.getdata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</a:t>
            </a:r>
            <a:r>
              <a:rPr lang="en-IN" sz="1800" dirty="0" err="1"/>
              <a:t>a.readdata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</a:t>
            </a:r>
            <a:r>
              <a:rPr lang="en-IN" sz="1800" dirty="0" err="1"/>
              <a:t>a.indata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</a:t>
            </a:r>
            <a:r>
              <a:rPr lang="en-IN" sz="1800" dirty="0" err="1"/>
              <a:t>a.product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              	//end of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1598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93B0-FAF1-4B71-9C11-BE26CCD6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6791-F78F-4C3F-9C61-10F9558E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71B2B-4715-43DC-8994-FFD17111E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EF982-0A50-41D0-AD7C-A94796E3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23837"/>
            <a:ext cx="115633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D4319-5555-4530-8DE2-3C944600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A535C-FD57-460B-BF99-9B82B64B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57400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 // base 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..............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B : </a:t>
            </a:r>
            <a:r>
              <a:rPr lang="en-US" dirty="0" err="1"/>
              <a:t>access_specifier</a:t>
            </a:r>
            <a:r>
              <a:rPr lang="en-US" dirty="0"/>
              <a:t> A // derived class from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</a:p>
          <a:p>
            <a:pPr marL="0" indent="0">
              <a:buNone/>
            </a:pPr>
            <a:r>
              <a:rPr lang="en-US" dirty="0"/>
              <a:t> class C : </a:t>
            </a:r>
            <a:r>
              <a:rPr lang="en-US" dirty="0" err="1"/>
              <a:t>access_specifier</a:t>
            </a:r>
            <a:r>
              <a:rPr lang="en-US" dirty="0"/>
              <a:t> A // derived class from A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</a:p>
          <a:p>
            <a:pPr marL="0" indent="0">
              <a:buNone/>
            </a:pPr>
            <a:r>
              <a:rPr lang="en-US" dirty="0"/>
              <a:t> class D : </a:t>
            </a:r>
            <a:r>
              <a:rPr lang="en-US" dirty="0" err="1"/>
              <a:t>access_specifier</a:t>
            </a:r>
            <a:r>
              <a:rPr lang="en-US" dirty="0"/>
              <a:t> A // derived class from A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ADA5-881B-4C44-9727-64256A49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231-5B32-410C-91A7-35EC4DB4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C5B1-269A-4577-8142-20C9EDCD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919162"/>
            <a:ext cx="71151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9E953-7953-4C2C-8383-8FF2ED7FD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91" y="111760"/>
            <a:ext cx="5641109" cy="6065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// hierarchical inheritance</a:t>
            </a:r>
          </a:p>
          <a:p>
            <a:pPr marL="0" indent="0">
              <a:buNone/>
            </a:pPr>
            <a:r>
              <a:rPr lang="en-IN" sz="1600" dirty="0"/>
              <a:t>#include &lt;iostream&gt; </a:t>
            </a:r>
          </a:p>
          <a:p>
            <a:pPr marL="0" indent="0">
              <a:buNone/>
            </a:pPr>
            <a:r>
              <a:rPr lang="en-IN" sz="1600" dirty="0"/>
              <a:t>using namespace std;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class A //single base class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public:</a:t>
            </a:r>
          </a:p>
          <a:p>
            <a:pPr marL="0" indent="0">
              <a:buNone/>
            </a:pPr>
            <a:r>
              <a:rPr lang="en-IN" sz="1600" dirty="0"/>
              <a:t> 	int x, y;</a:t>
            </a:r>
          </a:p>
          <a:p>
            <a:pPr marL="0" indent="0">
              <a:buNone/>
            </a:pPr>
            <a:r>
              <a:rPr lang="en-IN" sz="1600" dirty="0"/>
              <a:t> 	void </a:t>
            </a:r>
            <a:r>
              <a:rPr lang="en-IN" sz="1600" dirty="0" err="1"/>
              <a:t>getdata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 	{</a:t>
            </a:r>
          </a:p>
          <a:p>
            <a:pPr marL="0" indent="0">
              <a:buNone/>
            </a:pPr>
            <a:r>
              <a:rPr lang="en-IN" sz="1600" dirty="0"/>
              <a:t>   	    </a:t>
            </a:r>
            <a:r>
              <a:rPr lang="en-IN" sz="1600" dirty="0" err="1"/>
              <a:t>cout</a:t>
            </a:r>
            <a:r>
              <a:rPr lang="en-IN" sz="1600" dirty="0"/>
              <a:t> &lt;&lt; "\</a:t>
            </a:r>
            <a:r>
              <a:rPr lang="en-IN" sz="1600" dirty="0" err="1"/>
              <a:t>nEnter</a:t>
            </a:r>
            <a:r>
              <a:rPr lang="en-IN" sz="1600" dirty="0"/>
              <a:t> value of x and y:\n"; </a:t>
            </a:r>
            <a:r>
              <a:rPr lang="en-IN" sz="1600" dirty="0" err="1"/>
              <a:t>cin</a:t>
            </a:r>
            <a:r>
              <a:rPr lang="en-IN" sz="1600" dirty="0"/>
              <a:t> &gt;&gt; x &gt;&gt; y;</a:t>
            </a:r>
          </a:p>
          <a:p>
            <a:pPr marL="0" indent="0">
              <a:buNone/>
            </a:pPr>
            <a:r>
              <a:rPr lang="en-IN" sz="1600" dirty="0"/>
              <a:t> 	}};</a:t>
            </a:r>
          </a:p>
          <a:p>
            <a:pPr marL="0" indent="0">
              <a:buNone/>
            </a:pPr>
            <a:r>
              <a:rPr lang="en-IN" sz="1600" dirty="0"/>
              <a:t>class B : public A //B is derived from class base</a:t>
            </a:r>
          </a:p>
          <a:p>
            <a:pPr marL="0" indent="0">
              <a:buNone/>
            </a:pPr>
            <a:r>
              <a:rPr lang="en-IN" sz="1600" dirty="0"/>
              <a:t>{     public:</a:t>
            </a:r>
          </a:p>
          <a:p>
            <a:pPr marL="0" indent="0">
              <a:buNone/>
            </a:pPr>
            <a:r>
              <a:rPr lang="en-IN" sz="1600" dirty="0"/>
              <a:t> 	void product()</a:t>
            </a:r>
          </a:p>
          <a:p>
            <a:pPr marL="0" indent="0">
              <a:buNone/>
            </a:pPr>
            <a:r>
              <a:rPr lang="en-IN" sz="1600" dirty="0"/>
              <a:t> 	{  	    </a:t>
            </a:r>
            <a:r>
              <a:rPr lang="en-IN" sz="1600" dirty="0" err="1"/>
              <a:t>cout</a:t>
            </a:r>
            <a:r>
              <a:rPr lang="en-IN" sz="1600" dirty="0"/>
              <a:t> &lt;&lt; "\</a:t>
            </a:r>
            <a:r>
              <a:rPr lang="en-IN" sz="1600" dirty="0" err="1"/>
              <a:t>nProduct</a:t>
            </a:r>
            <a:r>
              <a:rPr lang="en-IN" sz="1600" dirty="0"/>
              <a:t>= " &lt;&lt; x * y;</a:t>
            </a:r>
          </a:p>
          <a:p>
            <a:pPr marL="0" indent="0">
              <a:buNone/>
            </a:pPr>
            <a:r>
              <a:rPr lang="en-IN" sz="1600" dirty="0"/>
              <a:t> 	} </a:t>
            </a:r>
          </a:p>
          <a:p>
            <a:pPr marL="0" indent="0">
              <a:buNone/>
            </a:pPr>
            <a:r>
              <a:rPr lang="en-IN" sz="1600" dirty="0"/>
              <a:t>};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79B65-42FD-42F5-8F54-AB02E0E9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5181600" cy="60652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class C : public A //C is also derived from class base</a:t>
            </a:r>
          </a:p>
          <a:p>
            <a:pPr marL="0" indent="0">
              <a:buNone/>
            </a:pPr>
            <a:r>
              <a:rPr lang="en-IN" sz="1800" dirty="0"/>
              <a:t>{     public:</a:t>
            </a:r>
          </a:p>
          <a:p>
            <a:pPr marL="0" indent="0">
              <a:buNone/>
            </a:pPr>
            <a:r>
              <a:rPr lang="en-IN" sz="1800" dirty="0"/>
              <a:t>     void sum()  	</a:t>
            </a:r>
          </a:p>
          <a:p>
            <a:pPr marL="0" indent="0">
              <a:buNone/>
            </a:pPr>
            <a:r>
              <a:rPr lang="en-IN" sz="1800" dirty="0"/>
              <a:t>         {</a:t>
            </a:r>
          </a:p>
          <a:p>
            <a:pPr marL="0" indent="0">
              <a:buNone/>
            </a:pPr>
            <a:r>
              <a:rPr lang="en-IN" sz="1800" dirty="0"/>
              <a:t>           </a:t>
            </a:r>
            <a:r>
              <a:rPr lang="en-IN" sz="1800" dirty="0" err="1"/>
              <a:t>cout</a:t>
            </a:r>
            <a:r>
              <a:rPr lang="en-IN" sz="1800" dirty="0"/>
              <a:t> &lt;&lt; "\</a:t>
            </a:r>
            <a:r>
              <a:rPr lang="en-IN" sz="1800" dirty="0" err="1"/>
              <a:t>nSum</a:t>
            </a:r>
            <a:r>
              <a:rPr lang="en-IN" sz="1800" dirty="0"/>
              <a:t>= " &lt;&lt; x + y;</a:t>
            </a:r>
          </a:p>
          <a:p>
            <a:pPr marL="0" indent="0">
              <a:buNone/>
            </a:pPr>
            <a:r>
              <a:rPr lang="en-IN" sz="1800" dirty="0"/>
              <a:t>          } </a:t>
            </a:r>
          </a:p>
          <a:p>
            <a:pPr marL="0" indent="0">
              <a:buNone/>
            </a:pPr>
            <a:r>
              <a:rPr lang="en-IN" sz="1800" dirty="0"/>
              <a:t>};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   B obj1;          //object of derived class B</a:t>
            </a:r>
          </a:p>
          <a:p>
            <a:pPr marL="0" indent="0">
              <a:buNone/>
            </a:pPr>
            <a:r>
              <a:rPr lang="en-IN" sz="1800" dirty="0"/>
              <a:t>    C obj2;          //object of derived class C</a:t>
            </a:r>
          </a:p>
          <a:p>
            <a:pPr marL="0" indent="0">
              <a:buNone/>
            </a:pPr>
            <a:r>
              <a:rPr lang="en-IN" sz="1800" dirty="0"/>
              <a:t>    obj1.getdata();</a:t>
            </a:r>
          </a:p>
          <a:p>
            <a:pPr marL="0" indent="0">
              <a:buNone/>
            </a:pPr>
            <a:r>
              <a:rPr lang="en-IN" sz="1800" dirty="0"/>
              <a:t>    obj1.product();</a:t>
            </a:r>
          </a:p>
          <a:p>
            <a:pPr marL="0" indent="0">
              <a:buNone/>
            </a:pPr>
            <a:r>
              <a:rPr lang="en-IN" sz="1800" dirty="0"/>
              <a:t>    obj2.getdata();</a:t>
            </a:r>
          </a:p>
          <a:p>
            <a:pPr marL="0" indent="0">
              <a:buNone/>
            </a:pPr>
            <a:r>
              <a:rPr lang="en-IN" sz="1800" dirty="0"/>
              <a:t>    obj2.sum();</a:t>
            </a:r>
          </a:p>
          <a:p>
            <a:pPr marL="0" indent="0">
              <a:buNone/>
            </a:pPr>
            <a:r>
              <a:rPr lang="en-IN" sz="1800" dirty="0"/>
              <a:t>    return 0; </a:t>
            </a:r>
          </a:p>
          <a:p>
            <a:pPr marL="0" indent="0">
              <a:buNone/>
            </a:pPr>
            <a:r>
              <a:rPr lang="en-IN" sz="1800" dirty="0"/>
              <a:t>}  //end of program</a:t>
            </a:r>
          </a:p>
        </p:txBody>
      </p:sp>
    </p:spTree>
    <p:extLst>
      <p:ext uri="{BB962C8B-B14F-4D97-AF65-F5344CB8AC3E}">
        <p14:creationId xmlns:p14="http://schemas.microsoft.com/office/powerpoint/2010/main" val="3174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35D3-1231-4359-BC0F-3DB37CB4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295E-6964-4FCA-B615-A94048F3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C0E78-44AE-42D1-83A6-201EF1B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3" y="681037"/>
            <a:ext cx="10437743" cy="5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ABBF-F256-4B64-A106-A139774F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3692-FDFC-4921-AC17-D6AD18DE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BABA-0602-4AF3-B1AB-5FB7303D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981075"/>
            <a:ext cx="10563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7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6C4-9050-46DB-823B-C52407CF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DDE-1BD6-4475-A53B-FB0AEDF4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class A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</a:t>
            </a:r>
          </a:p>
          <a:p>
            <a:pPr marL="0" indent="0">
              <a:buNone/>
            </a:pPr>
            <a:r>
              <a:rPr lang="en-US" dirty="0"/>
              <a:t> };</a:t>
            </a:r>
          </a:p>
          <a:p>
            <a:pPr marL="0" indent="0">
              <a:buNone/>
            </a:pPr>
            <a:r>
              <a:rPr lang="en-US" dirty="0"/>
              <a:t> class B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...........</a:t>
            </a:r>
          </a:p>
          <a:p>
            <a:pPr marL="0" indent="0">
              <a:buNone/>
            </a:pPr>
            <a:r>
              <a:rPr lang="en-US" dirty="0"/>
              <a:t>  } ;</a:t>
            </a:r>
          </a:p>
          <a:p>
            <a:pPr marL="0" indent="0">
              <a:buNone/>
            </a:pPr>
            <a:r>
              <a:rPr lang="en-US" dirty="0"/>
              <a:t> class C : </a:t>
            </a:r>
            <a:r>
              <a:rPr lang="en-US" dirty="0" err="1"/>
              <a:t>access_specifier</a:t>
            </a:r>
            <a:r>
              <a:rPr lang="en-US" dirty="0"/>
              <a:t> </a:t>
            </a:r>
            <a:r>
              <a:rPr lang="en-US" dirty="0" err="1"/>
              <a:t>A,access_specifier</a:t>
            </a:r>
            <a:r>
              <a:rPr lang="en-US" dirty="0"/>
              <a:t> B // derived class from A and B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D4F1-17F8-4EE7-AA37-40E67CB7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B8E6-2F8E-4DD2-AC58-470EA3A6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3DCC1-6F64-42B3-9736-A74CE9BA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65" y="580944"/>
            <a:ext cx="7893326" cy="50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B0A60-34F4-48E1-AB73-B72FEC2F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255" y="81280"/>
            <a:ext cx="5853545" cy="609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cs typeface="Times New Roman" panose="02020603050405020304" pitchFamily="18" charset="0"/>
              </a:rPr>
              <a:t>// multiple inheritance.cpp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class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{ 	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int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void </a:t>
            </a:r>
            <a:r>
              <a:rPr lang="en-IN" sz="2400" dirty="0" err="1">
                <a:cs typeface="Times New Roman" panose="02020603050405020304" pitchFamily="18" charset="0"/>
              </a:rPr>
              <a:t>getx</a:t>
            </a:r>
            <a:r>
              <a:rPr lang="en-IN" sz="2400" dirty="0"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    </a:t>
            </a:r>
            <a:r>
              <a:rPr lang="en-IN" sz="2400" dirty="0" err="1">
                <a:cs typeface="Times New Roman" panose="02020603050405020304" pitchFamily="18" charset="0"/>
              </a:rPr>
              <a:t>cout</a:t>
            </a:r>
            <a:r>
              <a:rPr lang="en-IN" sz="2400" dirty="0">
                <a:cs typeface="Times New Roman" panose="02020603050405020304" pitchFamily="18" charset="0"/>
              </a:rPr>
              <a:t> &lt;&lt; "enter value of x: "; </a:t>
            </a:r>
            <a:r>
              <a:rPr lang="en-IN" sz="2400" dirty="0" err="1">
                <a:cs typeface="Times New Roman" panose="02020603050405020304" pitchFamily="18" charset="0"/>
              </a:rPr>
              <a:t>cin</a:t>
            </a:r>
            <a:r>
              <a:rPr lang="en-IN" sz="2400" dirty="0">
                <a:cs typeface="Times New Roman" panose="02020603050405020304" pitchFamily="18" charset="0"/>
              </a:rPr>
              <a:t> &gt;&gt;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class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{ 	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int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void </a:t>
            </a:r>
            <a:r>
              <a:rPr lang="en-IN" sz="2400" dirty="0" err="1">
                <a:cs typeface="Times New Roman" panose="02020603050405020304" pitchFamily="18" charset="0"/>
              </a:rPr>
              <a:t>gety</a:t>
            </a:r>
            <a:r>
              <a:rPr lang="en-IN" sz="2400" dirty="0"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    </a:t>
            </a:r>
            <a:r>
              <a:rPr lang="en-IN" sz="2400" dirty="0" err="1">
                <a:cs typeface="Times New Roman" panose="02020603050405020304" pitchFamily="18" charset="0"/>
              </a:rPr>
              <a:t>cout</a:t>
            </a:r>
            <a:r>
              <a:rPr lang="en-IN" sz="2400" dirty="0">
                <a:cs typeface="Times New Roman" panose="02020603050405020304" pitchFamily="18" charset="0"/>
              </a:rPr>
              <a:t> &lt;&lt; "enter value of y: "; </a:t>
            </a:r>
            <a:r>
              <a:rPr lang="en-IN" sz="2400" dirty="0" err="1">
                <a:cs typeface="Times New Roman" panose="02020603050405020304" pitchFamily="18" charset="0"/>
              </a:rPr>
              <a:t>cin</a:t>
            </a:r>
            <a:r>
              <a:rPr lang="en-IN" sz="2400" dirty="0">
                <a:cs typeface="Times New Roman" panose="02020603050405020304" pitchFamily="18" charset="0"/>
              </a:rPr>
              <a:t> &gt;&gt;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F4FC6-E456-4941-A066-56E7D804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163" y="275244"/>
            <a:ext cx="5641110" cy="60956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C : public A, public B   //</a:t>
            </a:r>
            <a:r>
              <a:rPr lang="en-US" sz="1700" dirty="0"/>
              <a:t>C is derived from class A and class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public:</a:t>
            </a:r>
          </a:p>
          <a:p>
            <a:pPr marL="0" indent="0">
              <a:buNone/>
            </a:pPr>
            <a:r>
              <a:rPr lang="en-US" dirty="0"/>
              <a:t> 	void sum()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	    </a:t>
            </a:r>
            <a:r>
              <a:rPr lang="en-US" dirty="0" err="1"/>
              <a:t>cout</a:t>
            </a:r>
            <a:r>
              <a:rPr lang="en-US" dirty="0"/>
              <a:t> &lt;&lt; "Sum = " &lt;&lt; x + y;</a:t>
            </a:r>
          </a:p>
          <a:p>
            <a:pPr marL="0" indent="0">
              <a:buNone/>
            </a:pPr>
            <a:r>
              <a:rPr lang="en-US" dirty="0"/>
              <a:t> 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 C obj1; //object of derived class C</a:t>
            </a:r>
          </a:p>
          <a:p>
            <a:pPr marL="0" indent="0">
              <a:buNone/>
            </a:pPr>
            <a:r>
              <a:rPr lang="en-US" dirty="0"/>
              <a:t> 	 obj1.getx();</a:t>
            </a:r>
          </a:p>
          <a:p>
            <a:pPr marL="0" indent="0">
              <a:buNone/>
            </a:pPr>
            <a:r>
              <a:rPr lang="en-US" dirty="0"/>
              <a:t> 	 obj1.gety();</a:t>
            </a:r>
          </a:p>
          <a:p>
            <a:pPr marL="0" indent="0">
              <a:buNone/>
            </a:pPr>
            <a:r>
              <a:rPr lang="en-US" dirty="0"/>
              <a:t> 	 obj1.sum();</a:t>
            </a:r>
          </a:p>
          <a:p>
            <a:pPr marL="0" indent="0">
              <a:buNone/>
            </a:pPr>
            <a:r>
              <a:rPr lang="en-US" dirty="0"/>
              <a:t> 	 return 0;</a:t>
            </a:r>
          </a:p>
          <a:p>
            <a:pPr marL="0" indent="0">
              <a:buNone/>
            </a:pPr>
            <a:r>
              <a:rPr lang="en-US" dirty="0"/>
              <a:t>}   	//end of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0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B786-6B79-406D-9B94-853667E9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11FA-0CE6-45FC-B9F1-917AED925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C07B6-78FF-49EA-A0B7-9DAEBBB52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1160" cy="4351338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56565"/>
                </a:solidFill>
                <a:effectLst/>
                <a:latin typeface="inherit"/>
              </a:rPr>
              <a:t>Class B and class C are inherited from class 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56565"/>
                </a:solidFill>
                <a:effectLst/>
                <a:latin typeface="inherit"/>
              </a:rPr>
              <a:t>Class D is inherited from two class B and class C.</a:t>
            </a:r>
          </a:p>
          <a:p>
            <a:pPr algn="l" fontAlgn="base"/>
            <a:r>
              <a:rPr 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Indirectly class D is inherited from class A, twice, through class B and class C.</a:t>
            </a:r>
          </a:p>
          <a:p>
            <a:pPr algn="l" fontAlgn="base"/>
            <a:r>
              <a:rPr 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Hence, class D will have two sets of copies of data members of class A. One through class B and the other through class C.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89D9B-9494-4381-9017-72EF2333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345247"/>
            <a:ext cx="5965825" cy="55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6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9FC693-B3EB-4259-92C0-637AFEA9E54E}"/>
              </a:ext>
            </a:extLst>
          </p:cNvPr>
          <p:cNvSpPr txBox="1"/>
          <p:nvPr/>
        </p:nvSpPr>
        <p:spPr>
          <a:xfrm>
            <a:off x="1391920" y="40640"/>
            <a:ext cx="97332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A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Body of class A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class B : virtual public A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Body of class B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class C : virtual public A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Body of class C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class D : public B, public C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Body of class C</a:t>
            </a:r>
          </a:p>
          <a:p>
            <a:r>
              <a:rPr lang="en-US" sz="2400" dirty="0"/>
              <a:t>};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09F96-1AB1-430F-8D21-D21D202D893E}"/>
              </a:ext>
            </a:extLst>
          </p:cNvPr>
          <p:cNvSpPr txBox="1"/>
          <p:nvPr/>
        </p:nvSpPr>
        <p:spPr>
          <a:xfrm>
            <a:off x="6512560" y="1674674"/>
            <a:ext cx="440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When class is made virtual base class then special care is taken by </a:t>
            </a:r>
            <a:r>
              <a:rPr 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to make sure that only one copy of that class is inherited regardless of how many inheritance paths exists between the virtual base class and derived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0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168E0-008D-4A26-A6B2-CFC27C1A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305491"/>
            <a:ext cx="9500842" cy="5594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8B7D8-15DB-4ABA-A3BC-4693130071C1}"/>
              </a:ext>
            </a:extLst>
          </p:cNvPr>
          <p:cNvSpPr txBox="1"/>
          <p:nvPr/>
        </p:nvSpPr>
        <p:spPr>
          <a:xfrm>
            <a:off x="3647661" y="133184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16A4C-EEDF-4A04-9A91-CA51E219A3A4}"/>
              </a:ext>
            </a:extLst>
          </p:cNvPr>
          <p:cNvSpPr txBox="1"/>
          <p:nvPr/>
        </p:nvSpPr>
        <p:spPr>
          <a:xfrm>
            <a:off x="1414670" y="2938187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D11AA-67FE-41F3-8569-B1765795D02F}"/>
              </a:ext>
            </a:extLst>
          </p:cNvPr>
          <p:cNvSpPr txBox="1"/>
          <p:nvPr/>
        </p:nvSpPr>
        <p:spPr>
          <a:xfrm>
            <a:off x="7179366" y="2938187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6EC5B-6E45-49A0-B222-6D9DE1A3B8C4}"/>
              </a:ext>
            </a:extLst>
          </p:cNvPr>
          <p:cNvSpPr txBox="1"/>
          <p:nvPr/>
        </p:nvSpPr>
        <p:spPr>
          <a:xfrm>
            <a:off x="3829878" y="5867259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 product X*Y*Z</a:t>
            </a:r>
          </a:p>
        </p:txBody>
      </p:sp>
    </p:spTree>
    <p:extLst>
      <p:ext uri="{BB962C8B-B14F-4D97-AF65-F5344CB8AC3E}">
        <p14:creationId xmlns:p14="http://schemas.microsoft.com/office/powerpoint/2010/main" val="3105224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EF21-A811-4683-9904-3ECDC904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Access Control and Inheritance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52BF4-1861-4451-A133-EAF328BF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3" y="1465001"/>
            <a:ext cx="11978092" cy="448769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B4928D9-5432-444D-9F7A-85EC32C0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73" y="5950059"/>
            <a:ext cx="13358191" cy="18158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public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makes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members of the base class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 derived class, and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members of the base class remain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 derived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protected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makes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members of the base class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 derived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private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makes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members of the base class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 derived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3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42D77C-8AC6-42E3-A056-97777E174ED0}"/>
              </a:ext>
            </a:extLst>
          </p:cNvPr>
          <p:cNvSpPr txBox="1"/>
          <p:nvPr/>
        </p:nvSpPr>
        <p:spPr>
          <a:xfrm>
            <a:off x="1063486" y="58846"/>
            <a:ext cx="958132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Base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int x;</a:t>
            </a:r>
          </a:p>
          <a:p>
            <a:r>
              <a:rPr lang="en-US" dirty="0"/>
              <a:t>    protected:</a:t>
            </a:r>
          </a:p>
          <a:p>
            <a:r>
              <a:rPr lang="en-US" dirty="0"/>
              <a:t>        int y;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int z;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</a:t>
            </a:r>
            <a:r>
              <a:rPr lang="en-US" dirty="0" err="1"/>
              <a:t>PublicDerived</a:t>
            </a:r>
            <a:r>
              <a:rPr lang="en-US" dirty="0"/>
              <a:t>: public Base {</a:t>
            </a:r>
          </a:p>
          <a:p>
            <a:r>
              <a:rPr lang="en-US" dirty="0"/>
              <a:t>    // x is public</a:t>
            </a:r>
          </a:p>
          <a:p>
            <a:r>
              <a:rPr lang="en-US" dirty="0"/>
              <a:t>    // y is protected</a:t>
            </a:r>
          </a:p>
          <a:p>
            <a:r>
              <a:rPr lang="en-US" dirty="0"/>
              <a:t>    // z is not accessible from </a:t>
            </a:r>
            <a:r>
              <a:rPr lang="en-US" dirty="0" err="1"/>
              <a:t>PublicDerived</a:t>
            </a:r>
            <a:endParaRPr lang="en-US" dirty="0"/>
          </a:p>
          <a:p>
            <a:r>
              <a:rPr lang="en-US" dirty="0"/>
              <a:t>};</a:t>
            </a:r>
          </a:p>
          <a:p>
            <a:r>
              <a:rPr lang="en-US" dirty="0"/>
              <a:t>class </a:t>
            </a:r>
            <a:r>
              <a:rPr lang="en-US" dirty="0" err="1"/>
              <a:t>ProtectedDerived</a:t>
            </a:r>
            <a:r>
              <a:rPr lang="en-US" dirty="0"/>
              <a:t>: protected Base {</a:t>
            </a:r>
          </a:p>
          <a:p>
            <a:r>
              <a:rPr lang="en-US" dirty="0"/>
              <a:t>    // x is protected</a:t>
            </a:r>
          </a:p>
          <a:p>
            <a:r>
              <a:rPr lang="en-US" dirty="0"/>
              <a:t>    // y is protected</a:t>
            </a:r>
          </a:p>
          <a:p>
            <a:r>
              <a:rPr lang="en-US" dirty="0"/>
              <a:t>    // z is not accessible from </a:t>
            </a:r>
            <a:r>
              <a:rPr lang="en-US" dirty="0" err="1"/>
              <a:t>ProtectedDerived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PrivateDerived</a:t>
            </a:r>
            <a:r>
              <a:rPr lang="en-US" dirty="0"/>
              <a:t>: private Base {</a:t>
            </a:r>
          </a:p>
          <a:p>
            <a:r>
              <a:rPr lang="en-US" dirty="0"/>
              <a:t>    // x is private</a:t>
            </a:r>
          </a:p>
          <a:p>
            <a:r>
              <a:rPr lang="en-US" dirty="0"/>
              <a:t>    // y is private</a:t>
            </a:r>
          </a:p>
          <a:p>
            <a:r>
              <a:rPr lang="en-US" dirty="0"/>
              <a:t>    // z is not accessible from </a:t>
            </a:r>
            <a:r>
              <a:rPr lang="en-US" dirty="0" err="1"/>
              <a:t>PrivateDerived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163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private member of base class from derived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4E2C-724A-4948-806B-81B8FF4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1494-907A-4B8F-85C9-A8694291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inheritance, some of the base class data elements and member functions are inherited into the derived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add our own data and member functions and thus extend the functionality of the base class.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when used to modify and extend the capabilities of the existing classes, becomes a very powerful tool for incremental program development.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21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ABB42-EC82-4A3E-ABD4-3F6A9ED1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30" y="340518"/>
            <a:ext cx="5181600" cy="6087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C++ program to demonstrate the working of public inheritance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protected: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Base(){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=pub=1;}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function to access private member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getPVT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03939-27B3-4CAF-B862-8CAA51A8E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0"/>
            <a:ext cx="5945909" cy="6176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PublicDerived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Base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function to access protected member from Base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PublicDerived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object1;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"Private = " &lt;&lt; object1.getPVT()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"Protected = " &lt;&lt; object1.getProt()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"Public = " &lt;&lt; object1.pub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4938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9B6-7C32-38C3-C911-B9EDF496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IS-A </a:t>
            </a:r>
            <a:r>
              <a:rPr lang="en-GB" dirty="0" err="1">
                <a:cs typeface="Calibri Light"/>
              </a:rPr>
              <a:t>realtionship</a:t>
            </a:r>
            <a:r>
              <a:rPr lang="en-GB" dirty="0">
                <a:cs typeface="Calibri Light"/>
              </a:rPr>
              <a:t> Vs HAS-A relationship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352C-76C5-B8D1-BF1C-CC998822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One of the advantages of an Object-Oriented programming language is code reuse. </a:t>
            </a:r>
          </a:p>
          <a:p>
            <a:r>
              <a:rPr lang="en-GB" dirty="0">
                <a:ea typeface="+mn-lt"/>
                <a:cs typeface="+mn-lt"/>
              </a:rPr>
              <a:t>There are two ways we can do code reuse either by the </a:t>
            </a:r>
            <a:r>
              <a:rPr lang="en-GB">
                <a:ea typeface="+mn-lt"/>
                <a:cs typeface="+mn-lt"/>
              </a:rPr>
              <a:t>implementation</a:t>
            </a:r>
            <a:r>
              <a:rPr lang="en-GB" dirty="0">
                <a:ea typeface="+mn-lt"/>
                <a:cs typeface="+mn-lt"/>
              </a:rPr>
              <a:t> of inheritance (IS-A relationship), or object composition (HAS-A relationship).</a:t>
            </a:r>
          </a:p>
          <a:p>
            <a:r>
              <a:rPr lang="en-GB" dirty="0">
                <a:ea typeface="+mn-lt"/>
                <a:cs typeface="+mn-lt"/>
              </a:rPr>
              <a:t> U can get  the functionality of inheritance when you use </a:t>
            </a:r>
            <a:r>
              <a:rPr lang="en-GB">
                <a:ea typeface="+mn-lt"/>
                <a:cs typeface="+mn-lt"/>
              </a:rPr>
              <a:t>composition also.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46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7C27-57EC-488C-8CC9-31AB9333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IS- A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B4B5-8BF9-87EB-6C17-2090A5A2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the concept of IS-A is a totally based on Inheritance. </a:t>
            </a:r>
          </a:p>
          <a:p>
            <a:r>
              <a:rPr lang="en-GB" dirty="0">
                <a:ea typeface="+mn-lt"/>
                <a:cs typeface="+mn-lt"/>
              </a:rPr>
              <a:t> It is just like saying "A is a B type of thing".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For example, Apple is a Fruit, Car is a Vehicle etc.</a:t>
            </a:r>
          </a:p>
          <a:p>
            <a:r>
              <a:rPr lang="en-GB" dirty="0">
                <a:ea typeface="+mn-lt"/>
                <a:cs typeface="+mn-lt"/>
              </a:rPr>
              <a:t> Inheritance is </a:t>
            </a:r>
            <a:r>
              <a:rPr lang="en-GB" dirty="0" err="1">
                <a:ea typeface="+mn-lt"/>
                <a:cs typeface="+mn-lt"/>
              </a:rPr>
              <a:t>uni</a:t>
            </a:r>
            <a:r>
              <a:rPr lang="en-GB" dirty="0">
                <a:ea typeface="+mn-lt"/>
                <a:cs typeface="+mn-lt"/>
              </a:rPr>
              <a:t>-directional. </a:t>
            </a:r>
          </a:p>
          <a:p>
            <a:r>
              <a:rPr lang="en-GB" dirty="0">
                <a:ea typeface="+mn-lt"/>
                <a:cs typeface="+mn-lt"/>
              </a:rPr>
              <a:t>For example, House is a Building. But Building is not a House.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74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53F9-59BF-9F74-8160-FCC47F6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HAS-A Relationship: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D918-1AA3-8E25-9A5B-46C37D50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Composition(HAS-A) simply mean the use of instance variables that are references to other objects. For example Maruti has Engine, or House has Bathroom.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2285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66DC-0F7C-EDDA-A5D1-4D92BAC8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IS-A and HAS-A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AACCAAB-78C0-B37F-35FF-51B6900B3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352" y="1787200"/>
            <a:ext cx="8035820" cy="4453171"/>
          </a:xfrm>
        </p:spPr>
      </p:pic>
    </p:spTree>
    <p:extLst>
      <p:ext uri="{BB962C8B-B14F-4D97-AF65-F5344CB8AC3E}">
        <p14:creationId xmlns:p14="http://schemas.microsoft.com/office/powerpoint/2010/main" val="3173193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EBA-7D54-940A-0307-99F04101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80"/>
            <a:ext cx="3647955" cy="62032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#include &lt;iostream&gt;  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using namespace std;  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class car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{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private: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string color;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int </a:t>
            </a:r>
            <a:r>
              <a:rPr lang="en-US" sz="1800" dirty="0" err="1">
                <a:ea typeface="+mn-lt"/>
                <a:cs typeface="+mn-lt"/>
              </a:rPr>
              <a:t>maxspeed</a:t>
            </a:r>
            <a:r>
              <a:rPr lang="en-US" sz="1800" dirty="0">
                <a:ea typeface="+mn-lt"/>
                <a:cs typeface="+mn-lt"/>
              </a:rPr>
              <a:t>; 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public: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void read()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{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     </a:t>
            </a:r>
            <a:r>
              <a:rPr lang="en-US" sz="1800" dirty="0" err="1">
                <a:ea typeface="+mn-lt"/>
                <a:cs typeface="+mn-lt"/>
              </a:rPr>
              <a:t>cin</a:t>
            </a:r>
            <a:r>
              <a:rPr lang="en-US" sz="1800" dirty="0">
                <a:ea typeface="+mn-lt"/>
                <a:cs typeface="+mn-lt"/>
              </a:rPr>
              <a:t>&gt;&gt;color&gt;&gt;</a:t>
            </a:r>
            <a:r>
              <a:rPr lang="en-US" sz="1800" dirty="0" err="1">
                <a:ea typeface="+mn-lt"/>
                <a:cs typeface="+mn-lt"/>
              </a:rPr>
              <a:t>maxspeed</a:t>
            </a:r>
            <a:r>
              <a:rPr lang="en-US" sz="1800" dirty="0">
                <a:ea typeface="+mn-lt"/>
                <a:cs typeface="+mn-lt"/>
              </a:rPr>
              <a:t>;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}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void </a:t>
            </a:r>
            <a:r>
              <a:rPr lang="en-US" sz="1800" dirty="0" err="1">
                <a:ea typeface="+mn-lt"/>
                <a:cs typeface="+mn-lt"/>
              </a:rPr>
              <a:t>carInfo</a:t>
            </a:r>
            <a:r>
              <a:rPr lang="en-US" sz="1800" dirty="0">
                <a:ea typeface="+mn-lt"/>
                <a:cs typeface="+mn-lt"/>
              </a:rPr>
              <a:t>(){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     </a:t>
            </a:r>
            <a:r>
              <a:rPr lang="en-US" sz="1800" dirty="0" err="1">
                <a:ea typeface="+mn-lt"/>
                <a:cs typeface="+mn-lt"/>
              </a:rPr>
              <a:t>cout</a:t>
            </a:r>
            <a:r>
              <a:rPr lang="en-US" sz="1800" dirty="0">
                <a:ea typeface="+mn-lt"/>
                <a:cs typeface="+mn-lt"/>
              </a:rPr>
              <a:t>&lt;&lt;color&lt;&lt;</a:t>
            </a:r>
            <a:r>
              <a:rPr lang="en-US" sz="1800" dirty="0" err="1">
                <a:ea typeface="+mn-lt"/>
                <a:cs typeface="+mn-lt"/>
              </a:rPr>
              <a:t>maxspeed</a:t>
            </a:r>
            <a:r>
              <a:rPr lang="en-US" sz="1800" dirty="0">
                <a:ea typeface="+mn-lt"/>
                <a:cs typeface="+mn-lt"/>
              </a:rPr>
              <a:t>;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 }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  };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8EF5C-225B-966E-4686-238BEE244492}"/>
              </a:ext>
            </a:extLst>
          </p:cNvPr>
          <p:cNvSpPr txBox="1"/>
          <p:nvPr/>
        </p:nvSpPr>
        <p:spPr>
          <a:xfrm>
            <a:off x="5208606" y="687246"/>
            <a:ext cx="430433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class Engine 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public: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void start(){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&lt;&lt;"Engine Started:";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void stop(){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&lt;&lt;"Engine Stopped:";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Maruti:public</a:t>
            </a:r>
            <a:r>
              <a:rPr lang="en-US" dirty="0">
                <a:ea typeface="+mn-lt"/>
                <a:cs typeface="+mn-lt"/>
              </a:rPr>
              <a:t> car{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public: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void </a:t>
            </a:r>
            <a:r>
              <a:rPr lang="en-US" dirty="0" err="1">
                <a:ea typeface="+mn-lt"/>
                <a:cs typeface="+mn-lt"/>
              </a:rPr>
              <a:t>MarutiStartDemo</a:t>
            </a:r>
            <a:r>
              <a:rPr lang="en-US" dirty="0">
                <a:ea typeface="+mn-lt"/>
                <a:cs typeface="+mn-lt"/>
              </a:rPr>
              <a:t>(){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Engine MarutiEngine;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MarutiEngine.start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};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4D68-0F57-0D03-F4AE-E9A25AAFE0D3}"/>
              </a:ext>
            </a:extLst>
          </p:cNvPr>
          <p:cNvSpPr txBox="1"/>
          <p:nvPr/>
        </p:nvSpPr>
        <p:spPr>
          <a:xfrm>
            <a:off x="8813638" y="964557"/>
            <a:ext cx="282132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int main()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    Maruti M;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    </a:t>
            </a:r>
            <a:r>
              <a:rPr lang="en-US" dirty="0" err="1">
                <a:ea typeface="Calibri"/>
                <a:cs typeface="Calibri"/>
              </a:rPr>
              <a:t>M.read</a:t>
            </a:r>
            <a:r>
              <a:rPr lang="en-US" dirty="0">
                <a:ea typeface="Calibri"/>
                <a:cs typeface="Calibri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    </a:t>
            </a:r>
            <a:r>
              <a:rPr lang="en-US" dirty="0" err="1">
                <a:ea typeface="Calibri"/>
                <a:cs typeface="Calibri"/>
              </a:rPr>
              <a:t>M.carInfo</a:t>
            </a:r>
            <a:r>
              <a:rPr lang="en-US" dirty="0">
                <a:ea typeface="Calibri"/>
                <a:cs typeface="Calibri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    </a:t>
            </a:r>
            <a:r>
              <a:rPr lang="en-US" dirty="0" err="1">
                <a:ea typeface="Calibri"/>
                <a:cs typeface="Calibri"/>
              </a:rPr>
              <a:t>M.MarutiStartDemo</a:t>
            </a:r>
            <a:r>
              <a:rPr lang="en-US" dirty="0">
                <a:ea typeface="Calibri"/>
                <a:cs typeface="Calibri"/>
              </a:rPr>
              <a:t>();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    return 0;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62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68E0-2827-0EC0-3A46-700D7331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932DB0F-EE5F-1A80-72BB-5D25F382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287" y="264150"/>
            <a:ext cx="5069589" cy="659986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67A491A-E567-973D-AAC0-33B64419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60" y="1088475"/>
            <a:ext cx="4217232" cy="165328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D3A0802-B1A3-333E-D86F-FA02414A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54" y="3293253"/>
            <a:ext cx="4304675" cy="16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0270-FF71-4767-A7B3-A2D8A1FF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7132-6CA2-4ADB-AB96-00E9EE65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a class inherits from another class, there are </a:t>
            </a:r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three</a:t>
            </a:r>
            <a:r>
              <a:rPr lang="en-US" alt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benefits: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(1) You can </a:t>
            </a:r>
            <a:r>
              <a:rPr lang="en-US" altLang="en-US" sz="3200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reuse</a:t>
            </a:r>
            <a:r>
              <a:rPr lang="en-US" alt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the methods and data of the existing class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Times New Roman"/>
                <a:ea typeface="MS Mincho"/>
                <a:cs typeface="Times New Roman"/>
              </a:rPr>
              <a:t>(2) You can </a:t>
            </a:r>
            <a:r>
              <a:rPr lang="en-US" altLang="en-US" sz="3200" u="sng" dirty="0">
                <a:latin typeface="Times New Roman"/>
                <a:ea typeface="MS Mincho"/>
                <a:cs typeface="Times New Roman"/>
              </a:rPr>
              <a:t>extend</a:t>
            </a:r>
            <a:r>
              <a:rPr lang="en-US" altLang="en-US" sz="3200" dirty="0">
                <a:latin typeface="Times New Roman"/>
                <a:ea typeface="MS Mincho"/>
                <a:cs typeface="Times New Roman"/>
              </a:rPr>
              <a:t> the existing class by adding new data and new methods</a:t>
            </a:r>
          </a:p>
          <a:p>
            <a:pPr>
              <a:buNone/>
            </a:pPr>
            <a:r>
              <a:rPr lang="en-US" altLang="en-US" sz="3200" dirty="0">
                <a:latin typeface="Times New Roman"/>
                <a:ea typeface="MS Mincho"/>
                <a:cs typeface="Times New Roman"/>
              </a:rPr>
              <a:t>(3) You can </a:t>
            </a:r>
            <a:r>
              <a:rPr lang="en-US" altLang="en-US" sz="3200" u="sng" dirty="0">
                <a:latin typeface="Times New Roman"/>
                <a:ea typeface="MS Mincho"/>
                <a:cs typeface="Times New Roman"/>
              </a:rPr>
              <a:t>modify</a:t>
            </a:r>
            <a:r>
              <a:rPr lang="en-US" altLang="en-US" sz="3200" dirty="0">
                <a:latin typeface="Times New Roman"/>
                <a:ea typeface="MS Mincho"/>
                <a:cs typeface="Times New Roman"/>
              </a:rPr>
              <a:t> the existing class by overloading its methods with your own implementations</a:t>
            </a:r>
            <a:r>
              <a:rPr lang="en-US" altLang="en-US" sz="3200" dirty="0">
                <a:latin typeface="Times New Roman"/>
                <a:cs typeface="Times New Roman"/>
              </a:rPr>
              <a:t> 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0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735179-25C1-4A74-B370-09D0BBB6E9C0}"/>
              </a:ext>
            </a:extLst>
          </p:cNvPr>
          <p:cNvSpPr txBox="1"/>
          <p:nvPr/>
        </p:nvSpPr>
        <p:spPr>
          <a:xfrm>
            <a:off x="387365" y="681037"/>
            <a:ext cx="11350112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In C++, we have 5 different types of Inheritance.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  <a:p>
            <a:endParaRPr lang="en-US" sz="4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Single Inheritance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Multiple Inheritance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Hierarchical Inheritance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Multilevel Inheritance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Hybrid Inheritance (also known as Virtual Inheritance)</a:t>
            </a:r>
            <a:endParaRPr lang="en-US" sz="4000" b="0" i="0" dirty="0">
              <a:solidFill>
                <a:srgbClr val="333333"/>
              </a:solidFill>
              <a:effectLst/>
              <a:latin typeface="Times New Roman"/>
              <a:ea typeface="noto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95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D3360D-A69B-435C-AAE7-F1EFD872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7394"/>
            <a:ext cx="10515600" cy="561022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6CE533C-C3A9-A46A-ECA5-85F8FDEF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38789"/>
            <a:ext cx="5172074" cy="37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ABBF-F256-4B64-A106-A139774F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BABA-0602-4AF3-B1AB-5FB7303D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552450"/>
            <a:ext cx="10563225" cy="489585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2678B8A-7664-7148-1D86-3CE8B5781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969" y="2317751"/>
            <a:ext cx="6965156" cy="3164681"/>
          </a:xfrm>
        </p:spPr>
      </p:pic>
    </p:spTree>
    <p:extLst>
      <p:ext uri="{BB962C8B-B14F-4D97-AF65-F5344CB8AC3E}">
        <p14:creationId xmlns:p14="http://schemas.microsoft.com/office/powerpoint/2010/main" val="145720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BFC9-E6EE-4BB5-AD3A-83E45E32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FF88C-6824-4D71-BFFA-8443F1DF6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173" y="1825625"/>
            <a:ext cx="7249653" cy="4351338"/>
          </a:xfrm>
        </p:spPr>
      </p:pic>
      <p:pic>
        <p:nvPicPr>
          <p:cNvPr id="3" name="Picture 3" descr="Diagram, icon&#10;&#10;Description automatically generated">
            <a:extLst>
              <a:ext uri="{FF2B5EF4-FFF2-40B4-BE49-F238E27FC236}">
                <a16:creationId xmlns:a16="http://schemas.microsoft.com/office/drawing/2014/main" id="{852F1509-FD2D-C815-068E-7CBE27F9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869" y="3292958"/>
            <a:ext cx="7231856" cy="31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CFC1862842974BAFC867ACC264DE2A" ma:contentTypeVersion="2" ma:contentTypeDescription="Create a new document." ma:contentTypeScope="" ma:versionID="d353a50e2709c97a7ea47e1d595f07e2">
  <xsd:schema xmlns:xsd="http://www.w3.org/2001/XMLSchema" xmlns:xs="http://www.w3.org/2001/XMLSchema" xmlns:p="http://schemas.microsoft.com/office/2006/metadata/properties" xmlns:ns2="e54ef090-5d35-4095-924b-fcaf1be6023f" targetNamespace="http://schemas.microsoft.com/office/2006/metadata/properties" ma:root="true" ma:fieldsID="0f4da8a5d74f86913dab375226153459" ns2:_="">
    <xsd:import namespace="e54ef090-5d35-4095-924b-fcaf1be602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f090-5d35-4095-924b-fcaf1be60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B81337-53F1-4C3D-8D71-B0079D7C16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9A6BA1-DBA9-4090-AACB-6B62BF543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E3FB8-466C-47CE-BD38-CC0268FA8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4ef090-5d35-4095-924b-fcaf1be60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2288</Words>
  <Application>Microsoft Office PowerPoint</Application>
  <PresentationFormat>Widescreen</PresentationFormat>
  <Paragraphs>427</Paragraphs>
  <Slides>46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 Lecture 8-9  Inheritance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Derived Classes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Multilevel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Control and Inheritance </vt:lpstr>
      <vt:lpstr>PowerPoint Presentation</vt:lpstr>
      <vt:lpstr>PowerPoint Presentation</vt:lpstr>
      <vt:lpstr>PowerPoint Presentation</vt:lpstr>
      <vt:lpstr>IS-A realtionship Vs HAS-A relationship</vt:lpstr>
      <vt:lpstr>IS- A relationship</vt:lpstr>
      <vt:lpstr>HAS-A Relationship:</vt:lpstr>
      <vt:lpstr>IS-A and HAS-A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Thangam S.</dc:creator>
  <cp:lastModifiedBy>Ms. Radha D</cp:lastModifiedBy>
  <cp:revision>256</cp:revision>
  <dcterms:created xsi:type="dcterms:W3CDTF">2020-09-06T13:52:10Z</dcterms:created>
  <dcterms:modified xsi:type="dcterms:W3CDTF">2022-11-08T18:07:26Z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0x010100F0CFC1862842974BAFC867ACC264DE2A</vt:lpwstr>
  </property>
</Properties>
</file>