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19"/>
  </p:notesMasterIdLst>
  <p:handoutMasterIdLst>
    <p:handoutMasterId r:id="rId20"/>
  </p:handoutMasterIdLst>
  <p:sldIdLst>
    <p:sldId id="322" r:id="rId3"/>
    <p:sldId id="796" r:id="rId4"/>
    <p:sldId id="797" r:id="rId5"/>
    <p:sldId id="817" r:id="rId6"/>
    <p:sldId id="824" r:id="rId7"/>
    <p:sldId id="818" r:id="rId8"/>
    <p:sldId id="819" r:id="rId9"/>
    <p:sldId id="820" r:id="rId10"/>
    <p:sldId id="821" r:id="rId11"/>
    <p:sldId id="822" r:id="rId12"/>
    <p:sldId id="823" r:id="rId13"/>
    <p:sldId id="825" r:id="rId14"/>
    <p:sldId id="826" r:id="rId15"/>
    <p:sldId id="827" r:id="rId16"/>
    <p:sldId id="777" r:id="rId17"/>
    <p:sldId id="584" r:id="rId1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0" d="100"/>
          <a:sy n="80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boils down to how a single general sends the general’s own value to the others.</a:t>
            </a:r>
          </a:p>
          <a:p>
            <a:pPr lvl="1"/>
            <a:r>
              <a:rPr lang="en-US" dirty="0" smtClean="0"/>
              <a:t>Thus, we can express it in terms of </a:t>
            </a:r>
            <a:r>
              <a:rPr lang="en-US" dirty="0" smtClean="0">
                <a:solidFill>
                  <a:srgbClr val="FF0000"/>
                </a:solidFill>
              </a:rPr>
              <a:t>a single commanding general</a:t>
            </a:r>
            <a:r>
              <a:rPr lang="en-US" dirty="0" smtClean="0"/>
              <a:t> sending an order to </a:t>
            </a:r>
            <a:r>
              <a:rPr lang="en-US" dirty="0" smtClean="0">
                <a:solidFill>
                  <a:srgbClr val="FF0000"/>
                </a:solidFill>
              </a:rPr>
              <a:t>lieutenant generals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Byzantine Generals Problem: a commanding general must send an order to </a:t>
            </a:r>
            <a:r>
              <a:rPr lang="en-US" i="1" dirty="0" smtClean="0"/>
              <a:t>n-1 </a:t>
            </a:r>
            <a:r>
              <a:rPr lang="en-US" dirty="0" smtClean="0"/>
              <a:t>lieutenant generals such that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All loyal lieutenants obey the same order.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the commanding general is loyal, then every loyal lieutenant obeys the order the commanding general sends.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2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971800" y="15240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Commander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2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Lieutenant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9436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Lieutenant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(Traitor)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 bwMode="auto">
          <a:xfrm flipH="1">
            <a:off x="1638300" y="2438400"/>
            <a:ext cx="28956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133600" y="3257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 bwMode="auto">
          <a:xfrm>
            <a:off x="4533900" y="2438400"/>
            <a:ext cx="29718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7912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9" name="Straight Arrow Connector 18"/>
          <p:cNvCxnSpPr>
            <a:stCxn id="7" idx="2"/>
            <a:endCxn id="6" idx="6"/>
          </p:cNvCxnSpPr>
          <p:nvPr/>
        </p:nvCxnSpPr>
        <p:spPr bwMode="auto">
          <a:xfrm flipH="1">
            <a:off x="3200400" y="5257800"/>
            <a:ext cx="2743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352800" y="5334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“he said ‘retreat’”</a:t>
            </a:r>
          </a:p>
        </p:txBody>
      </p:sp>
    </p:spTree>
    <p:extLst>
      <p:ext uri="{BB962C8B-B14F-4D97-AF65-F5344CB8AC3E}">
        <p14:creationId xmlns:p14="http://schemas.microsoft.com/office/powerpoint/2010/main" val="309308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971800" y="15240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Commander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(Traitor)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Lieutenant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9436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Lieutenant 2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 bwMode="auto">
          <a:xfrm flipH="1">
            <a:off x="1638300" y="2438400"/>
            <a:ext cx="28956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33600" y="3257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0" name="Straight Arrow Connector 9"/>
          <p:cNvCxnSpPr>
            <a:stCxn id="5" idx="4"/>
            <a:endCxn id="7" idx="0"/>
          </p:cNvCxnSpPr>
          <p:nvPr/>
        </p:nvCxnSpPr>
        <p:spPr bwMode="auto">
          <a:xfrm>
            <a:off x="4533900" y="2438400"/>
            <a:ext cx="29718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7912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“retreat”</a:t>
            </a:r>
          </a:p>
        </p:txBody>
      </p:sp>
      <p:cxnSp>
        <p:nvCxnSpPr>
          <p:cNvPr id="12" name="Straight Arrow Connector 11"/>
          <p:cNvCxnSpPr>
            <a:stCxn id="7" idx="2"/>
            <a:endCxn id="6" idx="6"/>
          </p:cNvCxnSpPr>
          <p:nvPr/>
        </p:nvCxnSpPr>
        <p:spPr bwMode="auto">
          <a:xfrm flipH="1">
            <a:off x="3200400" y="5257800"/>
            <a:ext cx="2743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352800" y="5334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“he said ‘retreat’”</a:t>
            </a:r>
          </a:p>
        </p:txBody>
      </p:sp>
    </p:spTree>
    <p:extLst>
      <p:ext uri="{BB962C8B-B14F-4D97-AF65-F5344CB8AC3E}">
        <p14:creationId xmlns:p14="http://schemas.microsoft.com/office/powerpoint/2010/main" val="17153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three generals, it is impossible to solve this problem with one traitor.</a:t>
            </a:r>
          </a:p>
          <a:p>
            <a:r>
              <a:rPr lang="en-US" dirty="0" smtClean="0"/>
              <a:t>Why not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Paxos</a:t>
            </a:r>
            <a:r>
              <a:rPr lang="en-US" dirty="0" smtClean="0"/>
              <a:t> works with </a:t>
            </a:r>
            <a:r>
              <a:rPr lang="en-US" i="1" dirty="0" smtClean="0">
                <a:solidFill>
                  <a:srgbClr val="0000FF"/>
                </a:solidFill>
              </a:rPr>
              <a:t>2f + 1</a:t>
            </a:r>
            <a:r>
              <a:rPr lang="en-US" dirty="0" smtClean="0"/>
              <a:t> nodes when </a:t>
            </a:r>
            <a:r>
              <a:rPr lang="en-US" i="1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nodes are faulty.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 nodes can </a:t>
            </a:r>
            <a:r>
              <a:rPr lang="en-US" i="1" dirty="0" smtClean="0">
                <a:solidFill>
                  <a:srgbClr val="FF0000"/>
                </a:solidFill>
              </a:rPr>
              <a:t>fail (or disappear)</a:t>
            </a:r>
            <a:r>
              <a:rPr lang="en-US" dirty="0" smtClean="0"/>
              <a:t> from the system, but </a:t>
            </a:r>
            <a:r>
              <a:rPr lang="en-US" i="1" dirty="0" smtClean="0">
                <a:solidFill>
                  <a:srgbClr val="FF0000"/>
                </a:solidFill>
              </a:rPr>
              <a:t>they don’t lie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Byzantine generals problem,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nodes might be alive and lie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general, you need </a:t>
            </a:r>
            <a:r>
              <a:rPr lang="en-US" i="1" dirty="0" smtClean="0">
                <a:solidFill>
                  <a:srgbClr val="FF0000"/>
                </a:solidFill>
              </a:rPr>
              <a:t>3f + 1</a:t>
            </a:r>
            <a:r>
              <a:rPr lang="en-US" dirty="0" smtClean="0"/>
              <a:t> nodes to tolerate </a:t>
            </a:r>
            <a:r>
              <a:rPr lang="en-US" i="1" dirty="0" smtClean="0">
                <a:solidFill>
                  <a:srgbClr val="FF0000"/>
                </a:solidFill>
              </a:rPr>
              <a:t>f faulty nodes</a:t>
            </a:r>
            <a:r>
              <a:rPr lang="en-US" dirty="0" smtClean="0"/>
              <a:t> in the Byzantine generals problem.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964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2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how many votes do I need?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Paxos</a:t>
            </a:r>
            <a:r>
              <a:rPr lang="en-US" dirty="0" smtClean="0"/>
              <a:t>, I need </a:t>
            </a:r>
            <a:r>
              <a:rPr lang="en-US" i="1" dirty="0" smtClean="0"/>
              <a:t>f + 1</a:t>
            </a:r>
            <a:r>
              <a:rPr lang="en-US" dirty="0" smtClean="0"/>
              <a:t> votes out of </a:t>
            </a:r>
            <a:r>
              <a:rPr lang="en-US" i="1" dirty="0" smtClean="0"/>
              <a:t>2f + 1</a:t>
            </a:r>
            <a:r>
              <a:rPr lang="en-US" dirty="0" smtClean="0"/>
              <a:t> nodes, since that’s the majority.</a:t>
            </a:r>
          </a:p>
          <a:p>
            <a:r>
              <a:rPr lang="en-US" dirty="0" smtClean="0"/>
              <a:t>Let’s apply this to the Byzantine generals problem.</a:t>
            </a:r>
          </a:p>
          <a:p>
            <a:pPr lvl="1"/>
            <a:r>
              <a:rPr lang="en-US" dirty="0" smtClean="0"/>
              <a:t>Let’s say we obtain </a:t>
            </a:r>
            <a:r>
              <a:rPr lang="en-US" i="1" dirty="0" smtClean="0"/>
              <a:t>f + 1</a:t>
            </a:r>
            <a:r>
              <a:rPr lang="en-US" dirty="0" smtClean="0"/>
              <a:t> votes.</a:t>
            </a:r>
          </a:p>
          <a:p>
            <a:pPr lvl="1"/>
            <a:r>
              <a:rPr lang="en-US" dirty="0" smtClean="0"/>
              <a:t>Up to </a:t>
            </a:r>
            <a:r>
              <a:rPr lang="en-US" i="1" dirty="0" smtClean="0"/>
              <a:t>f</a:t>
            </a:r>
            <a:r>
              <a:rPr lang="en-US" dirty="0" smtClean="0"/>
              <a:t> nodes can lie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f + 1</a:t>
            </a:r>
            <a:r>
              <a:rPr lang="en-US" dirty="0" smtClean="0"/>
              <a:t> votes cannot give a consensus</a:t>
            </a:r>
          </a:p>
          <a:p>
            <a:r>
              <a:rPr lang="en-US" dirty="0" smtClean="0"/>
              <a:t>We need more votes from the honest nodes than the faulty nodes.</a:t>
            </a:r>
          </a:p>
          <a:p>
            <a:pPr lvl="1"/>
            <a:r>
              <a:rPr lang="en-US" dirty="0" smtClean="0"/>
              <a:t>If we </a:t>
            </a:r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i="1" dirty="0" smtClean="0">
                <a:solidFill>
                  <a:srgbClr val="FF0000"/>
                </a:solidFill>
              </a:rPr>
              <a:t>2f + 1</a:t>
            </a:r>
            <a:r>
              <a:rPr lang="en-US" dirty="0" smtClean="0"/>
              <a:t> votes, then we have at least </a:t>
            </a:r>
            <a:r>
              <a:rPr lang="en-US" i="1" dirty="0" smtClean="0">
                <a:solidFill>
                  <a:srgbClr val="FF0000"/>
                </a:solidFill>
              </a:rPr>
              <a:t>f + 1 honest nodes</a:t>
            </a:r>
            <a:r>
              <a:rPr lang="en-US" dirty="0" smtClean="0"/>
              <a:t>, one more than the number of faulty nodes.</a:t>
            </a:r>
          </a:p>
          <a:p>
            <a:r>
              <a:rPr lang="en-US" dirty="0" smtClean="0"/>
              <a:t>But, </a:t>
            </a:r>
            <a:r>
              <a:rPr lang="en-US" i="1" dirty="0" smtClean="0"/>
              <a:t>f</a:t>
            </a:r>
            <a:r>
              <a:rPr lang="en-US" dirty="0" smtClean="0"/>
              <a:t> nodes still might just simply fail, not reply at all.</a:t>
            </a:r>
          </a:p>
          <a:p>
            <a:pPr lvl="1"/>
            <a:r>
              <a:rPr lang="en-US" dirty="0" smtClean="0"/>
              <a:t>In order to get </a:t>
            </a:r>
            <a:r>
              <a:rPr lang="en-US" i="1" dirty="0" smtClean="0"/>
              <a:t>2f + 1</a:t>
            </a:r>
            <a:r>
              <a:rPr lang="en-US" dirty="0" smtClean="0"/>
              <a:t> votes under the possibility of </a:t>
            </a:r>
            <a:r>
              <a:rPr lang="en-US" i="1" dirty="0" smtClean="0"/>
              <a:t>f</a:t>
            </a:r>
            <a:r>
              <a:rPr lang="en-US" dirty="0" smtClean="0"/>
              <a:t> no replies,</a:t>
            </a:r>
          </a:p>
          <a:p>
            <a:pPr lvl="1"/>
            <a:r>
              <a:rPr lang="en-US" dirty="0" smtClean="0"/>
              <a:t>We need at least </a:t>
            </a:r>
            <a:r>
              <a:rPr lang="en-US" i="1" dirty="0" smtClean="0"/>
              <a:t>3f + 1</a:t>
            </a:r>
            <a:r>
              <a:rPr lang="en-US" dirty="0" smtClean="0"/>
              <a:t> nodes in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2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Byzantine generals problem</a:t>
            </a:r>
          </a:p>
          <a:p>
            <a:pPr lvl="1"/>
            <a:r>
              <a:rPr lang="en-US" dirty="0"/>
              <a:t>They must decide on a common plan of action.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, </a:t>
            </a:r>
            <a:r>
              <a:rPr lang="en-US" dirty="0">
                <a:solidFill>
                  <a:srgbClr val="000000"/>
                </a:solidFill>
              </a:rPr>
              <a:t>some of the generals can be traitors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loyal generals decide upon the same plan of action (e.g., attack or retreat)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small number of traitors cannot cause the loyal generals to adopt a bad plan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Impossibility results</a:t>
            </a:r>
          </a:p>
          <a:p>
            <a:pPr lvl="1"/>
            <a:r>
              <a:rPr lang="en-US" dirty="0" smtClean="0"/>
              <a:t>With three generals, it’s impossible to reach a consensus with one traitor</a:t>
            </a:r>
          </a:p>
          <a:p>
            <a:pPr lvl="1"/>
            <a:r>
              <a:rPr lang="en-US" smtClean="0"/>
              <a:t>In </a:t>
            </a:r>
            <a:r>
              <a:rPr lang="en-US" smtClean="0"/>
              <a:t>general, </a:t>
            </a:r>
            <a:r>
              <a:rPr lang="en-US" dirty="0" smtClean="0"/>
              <a:t>with less than </a:t>
            </a:r>
            <a:r>
              <a:rPr lang="en-US" i="1" dirty="0" smtClean="0"/>
              <a:t>3f + 1</a:t>
            </a:r>
            <a:r>
              <a:rPr lang="en-US" dirty="0" smtClean="0"/>
              <a:t> nodes, we cannot tolerate </a:t>
            </a:r>
            <a:r>
              <a:rPr lang="en-US" i="1" dirty="0" smtClean="0"/>
              <a:t>f</a:t>
            </a:r>
            <a:r>
              <a:rPr lang="en-US" dirty="0" smtClean="0"/>
              <a:t> faulty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3 out</a:t>
            </a:r>
          </a:p>
          <a:p>
            <a:pPr lvl="1"/>
            <a:r>
              <a:rPr lang="en-US" dirty="0" smtClean="0"/>
              <a:t>Please, please start right away!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4/30 (Monday) @ 11:59PM</a:t>
            </a:r>
          </a:p>
          <a:p>
            <a:r>
              <a:rPr lang="en-US" dirty="0"/>
              <a:t>Final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5/7 (Monday), 3:30PM - 6:30PM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Norton 112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agents</a:t>
            </a:r>
          </a:p>
          <a:p>
            <a:pPr lvl="1"/>
            <a:r>
              <a:rPr lang="en-US" dirty="0" smtClean="0"/>
              <a:t>Proposers</a:t>
            </a:r>
          </a:p>
          <a:p>
            <a:pPr lvl="1"/>
            <a:r>
              <a:rPr lang="en-US" dirty="0" smtClean="0"/>
              <a:t>Acceptors</a:t>
            </a:r>
          </a:p>
          <a:p>
            <a:pPr lvl="1"/>
            <a:r>
              <a:rPr lang="en-US" dirty="0" smtClean="0"/>
              <a:t>Learners</a:t>
            </a:r>
          </a:p>
          <a:p>
            <a:r>
              <a:rPr lang="en-US" dirty="0" smtClean="0"/>
              <a:t>A </a:t>
            </a:r>
            <a:r>
              <a:rPr lang="en-US" dirty="0"/>
              <a:t>proposer always makes sure that,</a:t>
            </a:r>
          </a:p>
          <a:p>
            <a:pPr lvl="1"/>
            <a:r>
              <a:rPr lang="en-US" dirty="0"/>
              <a:t>If a value has been chosen, it always proposes the same value.</a:t>
            </a:r>
          </a:p>
          <a:p>
            <a:r>
              <a:rPr lang="en-US" dirty="0"/>
              <a:t>Three phases</a:t>
            </a:r>
          </a:p>
          <a:p>
            <a:pPr lvl="1"/>
            <a:r>
              <a:rPr lang="en-US" dirty="0"/>
              <a:t>Prepare: “What’s the last proposed value?”</a:t>
            </a:r>
          </a:p>
          <a:p>
            <a:pPr lvl="1"/>
            <a:r>
              <a:rPr lang="en-US" dirty="0"/>
              <a:t>Accept: “Accept my proposal.”</a:t>
            </a:r>
          </a:p>
          <a:p>
            <a:pPr lvl="1"/>
            <a:r>
              <a:rPr lang="en-US" dirty="0"/>
              <a:t>Learn: “Let’s tell other guys about the consensus.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Google Chubby motivation</a:t>
            </a:r>
          </a:p>
          <a:p>
            <a:pPr lvl="1"/>
            <a:r>
              <a:rPr lang="en-US" dirty="0" smtClean="0"/>
              <a:t>Many Google systems have one master</a:t>
            </a:r>
          </a:p>
          <a:p>
            <a:r>
              <a:rPr lang="en-US" dirty="0" smtClean="0"/>
              <a:t>Google Chubby</a:t>
            </a:r>
          </a:p>
          <a:p>
            <a:pPr lvl="1"/>
            <a:r>
              <a:rPr lang="en-US" dirty="0" smtClean="0"/>
              <a:t>A coarse-grained lock service</a:t>
            </a:r>
          </a:p>
          <a:p>
            <a:pPr lvl="1"/>
            <a:r>
              <a:rPr lang="en-US" dirty="0" smtClean="0"/>
              <a:t>Takes care of coordination among clients, e.g., master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categories</a:t>
            </a:r>
          </a:p>
          <a:p>
            <a:pPr lvl="1"/>
            <a:r>
              <a:rPr lang="en-US" dirty="0" smtClean="0"/>
              <a:t>Benign: failures we’ve been talking about</a:t>
            </a:r>
          </a:p>
          <a:p>
            <a:pPr lvl="1"/>
            <a:r>
              <a:rPr lang="en-US" dirty="0" smtClean="0"/>
              <a:t>Byzantine: arbitrary failures</a:t>
            </a:r>
          </a:p>
          <a:p>
            <a:r>
              <a:rPr lang="en-US" dirty="0" smtClean="0"/>
              <a:t>Benign</a:t>
            </a:r>
          </a:p>
          <a:p>
            <a:pPr lvl="1"/>
            <a:r>
              <a:rPr lang="en-US" dirty="0" smtClean="0"/>
              <a:t>Fail-stop &amp; crash: process halted</a:t>
            </a:r>
          </a:p>
          <a:p>
            <a:pPr lvl="1"/>
            <a:r>
              <a:rPr lang="en-US" dirty="0" smtClean="0"/>
              <a:t>Omission: </a:t>
            </a:r>
            <a:r>
              <a:rPr lang="en-US" dirty="0" err="1" smtClean="0"/>
              <a:t>msg</a:t>
            </a:r>
            <a:r>
              <a:rPr lang="en-US" dirty="0" smtClean="0"/>
              <a:t> loss, send-omission, receive-omission</a:t>
            </a:r>
          </a:p>
          <a:p>
            <a:pPr lvl="1"/>
            <a:r>
              <a:rPr lang="en-US" dirty="0" smtClean="0"/>
              <a:t>All entities still follow the protocol</a:t>
            </a:r>
          </a:p>
          <a:p>
            <a:r>
              <a:rPr lang="en-US" dirty="0" smtClean="0"/>
              <a:t>Byzantine</a:t>
            </a:r>
          </a:p>
          <a:p>
            <a:pPr lvl="1"/>
            <a:r>
              <a:rPr lang="en-US" dirty="0" smtClean="0"/>
              <a:t>Process or channel exhibits arbitrary behavior.</a:t>
            </a:r>
          </a:p>
          <a:p>
            <a:pPr lvl="1"/>
            <a:r>
              <a:rPr lang="en-US" dirty="0" smtClean="0"/>
              <a:t>May deviate from the protocol</a:t>
            </a:r>
          </a:p>
          <a:p>
            <a:pPr lvl="1"/>
            <a:r>
              <a:rPr lang="en-US" dirty="0" smtClean="0"/>
              <a:t>Can be malicious (attacks, software bugs,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8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dirty="0"/>
              <a:t>: with </a:t>
            </a:r>
            <a:r>
              <a:rPr lang="en-US" i="1" dirty="0">
                <a:solidFill>
                  <a:srgbClr val="FF0000"/>
                </a:solidFill>
              </a:rPr>
              <a:t>f faulty nodes</a:t>
            </a:r>
            <a:r>
              <a:rPr lang="en-US" dirty="0"/>
              <a:t>, we need </a:t>
            </a:r>
            <a:r>
              <a:rPr lang="en-US" i="1" dirty="0" smtClean="0">
                <a:solidFill>
                  <a:srgbClr val="FF0000"/>
                </a:solidFill>
              </a:rPr>
              <a:t>3f + 1</a:t>
            </a:r>
            <a:r>
              <a:rPr lang="en-US" dirty="0" smtClean="0"/>
              <a:t> </a:t>
            </a:r>
            <a:r>
              <a:rPr lang="en-US" dirty="0"/>
              <a:t>nodes to tolerate their Byzantine behavior.</a:t>
            </a:r>
          </a:p>
          <a:p>
            <a:r>
              <a:rPr lang="en-US" dirty="0" smtClean="0"/>
              <a:t>How about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faulty nodes, we need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f + 1</a:t>
            </a:r>
            <a:r>
              <a:rPr lang="en-US" dirty="0" smtClean="0"/>
              <a:t> to obtain the majority.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484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“Byzantine”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/>
              <a:t> (again!)</a:t>
            </a:r>
            <a:r>
              <a:rPr lang="en-US" dirty="0" smtClean="0"/>
              <a:t> defined the problem &amp; presented the result.</a:t>
            </a:r>
          </a:p>
          <a:p>
            <a:r>
              <a:rPr lang="en-US" i="1" dirty="0" smtClean="0"/>
              <a:t>“</a:t>
            </a:r>
            <a:r>
              <a:rPr lang="en-US" i="1" dirty="0"/>
              <a:t>I have long felt that, because it was posed as a cute problem about philosophers seated around a table, </a:t>
            </a:r>
            <a:r>
              <a:rPr lang="en-US" i="1" dirty="0" err="1"/>
              <a:t>Dijkstra's</a:t>
            </a:r>
            <a:r>
              <a:rPr lang="en-US" i="1" dirty="0"/>
              <a:t> dining philosopher's problem received much more attention than it deserves</a:t>
            </a:r>
            <a:r>
              <a:rPr lang="en-US" i="1" dirty="0" smtClean="0"/>
              <a:t>.”</a:t>
            </a:r>
          </a:p>
          <a:p>
            <a:r>
              <a:rPr lang="en-US" i="1" dirty="0"/>
              <a:t>“At the time, Albania was a completely closed society, and I felt it unlikely that there would be any Albanians around to object, so the original title of this paper was The Albanian Generals Problem</a:t>
            </a:r>
            <a:r>
              <a:rPr lang="en-US" i="1" dirty="0" smtClean="0"/>
              <a:t>.”</a:t>
            </a:r>
          </a:p>
          <a:p>
            <a:r>
              <a:rPr lang="en-US" i="1" dirty="0" smtClean="0"/>
              <a:t>“…The </a:t>
            </a:r>
            <a:r>
              <a:rPr lang="en-US" i="1" dirty="0"/>
              <a:t>obviously more appropriate Byzantine generals then occurred to me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7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Byzantine Generals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Imagine several divisions of the Byzantine army camped outside of a city</a:t>
            </a:r>
          </a:p>
          <a:p>
            <a:r>
              <a:rPr lang="en-US" dirty="0" smtClean="0"/>
              <a:t>Each division has a general.</a:t>
            </a:r>
          </a:p>
          <a:p>
            <a:r>
              <a:rPr lang="en-US" dirty="0" smtClean="0"/>
              <a:t>The generals can only communicate by messenger.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5337892" cy="287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03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Byzantine Generals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must decide on a common plan of action.</a:t>
            </a:r>
          </a:p>
          <a:p>
            <a:pPr lvl="1"/>
            <a:r>
              <a:rPr lang="en-US" dirty="0" smtClean="0"/>
              <a:t>What is this problem?</a:t>
            </a:r>
          </a:p>
          <a:p>
            <a:r>
              <a:rPr lang="en-US" dirty="0" smtClean="0"/>
              <a:t>But, </a:t>
            </a:r>
            <a:r>
              <a:rPr lang="en-US" i="1" dirty="0" smtClean="0">
                <a:solidFill>
                  <a:srgbClr val="FF0000"/>
                </a:solidFill>
              </a:rPr>
              <a:t>some of the generals can be traitors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5337892" cy="287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447800" y="1371600"/>
            <a:ext cx="5715000" cy="2895600"/>
            <a:chOff x="1828800" y="1676400"/>
            <a:chExt cx="5715000" cy="2895600"/>
          </a:xfrm>
        </p:grpSpPr>
        <p:sp>
          <p:nvSpPr>
            <p:cNvPr id="8" name="Oval 7"/>
            <p:cNvSpPr/>
            <p:nvPr/>
          </p:nvSpPr>
          <p:spPr>
            <a:xfrm>
              <a:off x="1828800" y="16764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19800" y="17526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1000" y="19050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3528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Retreat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25908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600" y="19050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Attack/Retreat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35052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Attack/Retreat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4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All loyal generals </a:t>
            </a:r>
            <a:r>
              <a:rPr lang="en-US" dirty="0" smtClean="0"/>
              <a:t>decide upon </a:t>
            </a:r>
            <a:r>
              <a:rPr lang="en-US" dirty="0" smtClean="0">
                <a:solidFill>
                  <a:srgbClr val="FF0000"/>
                </a:solidFill>
              </a:rPr>
              <a:t>the same plan of action</a:t>
            </a:r>
            <a:r>
              <a:rPr lang="en-US" dirty="0" smtClean="0">
                <a:solidFill>
                  <a:srgbClr val="000000"/>
                </a:solidFill>
              </a:rPr>
              <a:t> (e.g., attack or retreat).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 small number of traitors </a:t>
            </a:r>
            <a:r>
              <a:rPr lang="en-US" dirty="0" smtClean="0">
                <a:solidFill>
                  <a:srgbClr val="000000"/>
                </a:solidFill>
              </a:rPr>
              <a:t>cannot cause the loyal generals to adopt</a:t>
            </a:r>
            <a:r>
              <a:rPr lang="en-US" dirty="0" smtClean="0">
                <a:solidFill>
                  <a:srgbClr val="FF0000"/>
                </a:solidFill>
              </a:rPr>
              <a:t> a bad plan.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One strategy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ll-to-all communication: every general sends the opinion.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Majority: the final decision is the decision of the majority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Similar to reliable multicast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9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34095</TotalTime>
  <Pages>12</Pages>
  <Words>997</Words>
  <Application>Microsoft Macintosh PowerPoint</Application>
  <PresentationFormat>Letter Paper (8.5x11 in)</PresentationFormat>
  <Paragraphs>154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CS252-template</vt:lpstr>
      <vt:lpstr>Office Theme</vt:lpstr>
      <vt:lpstr>CSE 486/586 Distributed Systems Byzantine Fault Tolerance</vt:lpstr>
      <vt:lpstr>CSE 486/586 Administrivia</vt:lpstr>
      <vt:lpstr>Recap</vt:lpstr>
      <vt:lpstr>Byzantine Fault Tolerance</vt:lpstr>
      <vt:lpstr>Byzantine Fault Tolerance</vt:lpstr>
      <vt:lpstr>“Byzantine”</vt:lpstr>
      <vt:lpstr>Introducing the Byzantine Generals</vt:lpstr>
      <vt:lpstr>Introducing the Byzantine Generals</vt:lpstr>
      <vt:lpstr>Requirements</vt:lpstr>
      <vt:lpstr>The Byzantine Generals Problem</vt:lpstr>
      <vt:lpstr>Understanding the Problem</vt:lpstr>
      <vt:lpstr>Understanding the Problem</vt:lpstr>
      <vt:lpstr>Understanding the Problem</vt:lpstr>
      <vt:lpstr>Intuition for the Result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1518</cp:revision>
  <cp:lastPrinted>2012-04-06T17:41:48Z</cp:lastPrinted>
  <dcterms:created xsi:type="dcterms:W3CDTF">2012-03-21T04:48:11Z</dcterms:created>
  <dcterms:modified xsi:type="dcterms:W3CDTF">2012-04-18T14:48:19Z</dcterms:modified>
  <cp:category/>
</cp:coreProperties>
</file>