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9"/>
  </p:notesMasterIdLst>
  <p:handoutMasterIdLst>
    <p:handoutMasterId r:id="rId30"/>
  </p:handoutMasterIdLst>
  <p:sldIdLst>
    <p:sldId id="322" r:id="rId3"/>
    <p:sldId id="797" r:id="rId4"/>
    <p:sldId id="798" r:id="rId5"/>
    <p:sldId id="799" r:id="rId6"/>
    <p:sldId id="800" r:id="rId7"/>
    <p:sldId id="801" r:id="rId8"/>
    <p:sldId id="802" r:id="rId9"/>
    <p:sldId id="803" r:id="rId10"/>
    <p:sldId id="796" r:id="rId11"/>
    <p:sldId id="804" r:id="rId12"/>
    <p:sldId id="805" r:id="rId13"/>
    <p:sldId id="806" r:id="rId14"/>
    <p:sldId id="807" r:id="rId15"/>
    <p:sldId id="808" r:id="rId16"/>
    <p:sldId id="809" r:id="rId17"/>
    <p:sldId id="810" r:id="rId18"/>
    <p:sldId id="811" r:id="rId19"/>
    <p:sldId id="812" r:id="rId20"/>
    <p:sldId id="813" r:id="rId21"/>
    <p:sldId id="814" r:id="rId22"/>
    <p:sldId id="815" r:id="rId23"/>
    <p:sldId id="816" r:id="rId24"/>
    <p:sldId id="817" r:id="rId25"/>
    <p:sldId id="818" r:id="rId26"/>
    <p:sldId id="777" r:id="rId27"/>
    <p:sldId id="584" r:id="rId28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0102" autoAdjust="0"/>
  </p:normalViewPr>
  <p:slideViewPr>
    <p:cSldViewPr>
      <p:cViewPr varScale="1">
        <p:scale>
          <a:sx n="86" d="100"/>
          <a:sy n="86" d="100"/>
        </p:scale>
        <p:origin x="-11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7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46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Byzantine </a:t>
            </a:r>
            <a:r>
              <a:rPr lang="en-US" smtClean="0"/>
              <a:t>Fault </a:t>
            </a:r>
            <a:r>
              <a:rPr lang="en-US" smtClean="0"/>
              <a:t>Tolerance --- 2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Setting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Each </a:t>
            </a:r>
            <a:r>
              <a:rPr lang="en-US" dirty="0">
                <a:solidFill>
                  <a:srgbClr val="0000FF"/>
                </a:solidFill>
              </a:rPr>
              <a:t>replica </a:t>
            </a:r>
            <a:r>
              <a:rPr lang="en-US" dirty="0" smtClean="0">
                <a:solidFill>
                  <a:srgbClr val="0000FF"/>
                </a:solidFill>
              </a:rPr>
              <a:t>has an id</a:t>
            </a:r>
            <a:r>
              <a:rPr lang="en-US" dirty="0" smtClean="0"/>
              <a:t> </a:t>
            </a:r>
            <a:r>
              <a:rPr lang="en-US" i="1" dirty="0" err="1"/>
              <a:t>i</a:t>
            </a:r>
            <a:r>
              <a:rPr lang="en-US" dirty="0"/>
              <a:t> (between 0 and N-1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</a:t>
            </a:r>
            <a:r>
              <a:rPr lang="en-US" dirty="0"/>
              <a:t>view </a:t>
            </a:r>
            <a:r>
              <a:rPr lang="en-US" dirty="0" smtClean="0"/>
              <a:t>number </a:t>
            </a:r>
            <a:r>
              <a:rPr lang="en-US" i="1" dirty="0" smtClean="0"/>
              <a:t>v </a:t>
            </a:r>
            <a:r>
              <a:rPr lang="en-US" dirty="0" smtClean="0"/>
              <a:t>identifies the </a:t>
            </a:r>
            <a:r>
              <a:rPr lang="en-US" dirty="0" smtClean="0">
                <a:solidFill>
                  <a:srgbClr val="FF0000"/>
                </a:solidFill>
              </a:rPr>
              <a:t>current primary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Current primary: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v </a:t>
            </a:r>
            <a:r>
              <a:rPr lang="en-US" dirty="0"/>
              <a:t>mod </a:t>
            </a:r>
            <a:r>
              <a:rPr lang="en-US" dirty="0" smtClean="0"/>
              <a:t>N</a:t>
            </a:r>
          </a:p>
          <a:p>
            <a:pPr lvl="1"/>
            <a:r>
              <a:rPr lang="en-US" dirty="0" smtClean="0"/>
              <a:t>If the current primary fails, the next primary is </a:t>
            </a:r>
            <a:r>
              <a:rPr lang="en-US" dirty="0" err="1" smtClean="0"/>
              <a:t>i</a:t>
            </a:r>
            <a:r>
              <a:rPr lang="en-US" dirty="0" smtClean="0"/>
              <a:t> + 1 mode N</a:t>
            </a:r>
          </a:p>
          <a:p>
            <a:r>
              <a:rPr lang="en-US" dirty="0" smtClean="0"/>
              <a:t>Each client request has a sequence number</a:t>
            </a:r>
          </a:p>
          <a:p>
            <a:r>
              <a:rPr lang="en-US" dirty="0" smtClean="0"/>
              <a:t>All messages are authenticated using crypto-based techniques.</a:t>
            </a:r>
          </a:p>
          <a:p>
            <a:pPr lvl="1"/>
            <a:r>
              <a:rPr lang="en-US" dirty="0" smtClean="0"/>
              <a:t>Anyone can </a:t>
            </a:r>
            <a:r>
              <a:rPr lang="en-US" dirty="0" smtClean="0">
                <a:solidFill>
                  <a:srgbClr val="FF0000"/>
                </a:solidFill>
              </a:rPr>
              <a:t>verify who sent the message &amp; if the message content is correct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(Using public-key signatures, message authentication codes, and message digests) (topics for next lecture)</a:t>
            </a:r>
          </a:p>
          <a:p>
            <a:pPr lvl="1"/>
            <a:r>
              <a:rPr lang="en-US" dirty="0" smtClean="0"/>
              <a:t>Forgery is practically not possible.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07546-6874-DF43-9D9F-828C20612237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118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client sends each request to the primary.</a:t>
            </a:r>
          </a:p>
          <a:p>
            <a:r>
              <a:rPr lang="en-US" dirty="0" smtClean="0"/>
              <a:t>All replicas reply directly to the client.</a:t>
            </a:r>
          </a:p>
          <a:p>
            <a:r>
              <a:rPr lang="en-US" dirty="0" smtClean="0"/>
              <a:t>The client waits until it receives </a:t>
            </a:r>
            <a:r>
              <a:rPr lang="en-US" i="1" dirty="0" smtClean="0"/>
              <a:t>f + 1</a:t>
            </a:r>
            <a:r>
              <a:rPr lang="en-US" dirty="0" smtClean="0"/>
              <a:t> replies with the same result.</a:t>
            </a:r>
          </a:p>
          <a:p>
            <a:r>
              <a:rPr lang="en-US" dirty="0" smtClean="0"/>
              <a:t>The client accepts the result.</a:t>
            </a:r>
          </a:p>
          <a:p>
            <a:r>
              <a:rPr lang="en-US" dirty="0" smtClean="0"/>
              <a:t>If the client doesn’t receive replies soon enough, it multicasts the request to all replicas.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547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Primary-Backup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case operation</a:t>
            </a:r>
          </a:p>
          <a:p>
            <a:r>
              <a:rPr lang="en-US" dirty="0"/>
              <a:t>View changes</a:t>
            </a:r>
          </a:p>
          <a:p>
            <a:r>
              <a:rPr lang="en-US" dirty="0"/>
              <a:t>Garbage collection</a:t>
            </a:r>
          </a:p>
          <a:p>
            <a:r>
              <a:rPr lang="en-US" dirty="0"/>
              <a:t>State transfer</a:t>
            </a:r>
          </a:p>
          <a:p>
            <a:r>
              <a:rPr lang="en-US" dirty="0"/>
              <a:t>Recovery</a:t>
            </a:r>
          </a:p>
          <a:p>
            <a:endParaRPr lang="en-US" dirty="0"/>
          </a:p>
          <a:p>
            <a:endParaRPr lang="en-US" dirty="0"/>
          </a:p>
          <a:p>
            <a:pPr algn="ctr">
              <a:buNone/>
            </a:pPr>
            <a:r>
              <a:rPr lang="en-US" dirty="0">
                <a:solidFill>
                  <a:srgbClr val="00B050"/>
                </a:solidFill>
              </a:rPr>
              <a:t>All have to be designed to work </a:t>
            </a:r>
            <a:r>
              <a:rPr lang="en-US" dirty="0" smtClean="0">
                <a:solidFill>
                  <a:srgbClr val="00B050"/>
                </a:solidFill>
              </a:rPr>
              <a:t>together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381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Case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</a:t>
            </a:r>
            <a:r>
              <a:rPr lang="en-US" dirty="0" smtClean="0"/>
              <a:t>phases</a:t>
            </a:r>
            <a:endParaRPr lang="en-US" dirty="0"/>
          </a:p>
          <a:p>
            <a:pPr lvl="1"/>
            <a:r>
              <a:rPr lang="en-US" dirty="0"/>
              <a:t>PRE-PREPARE picks order of requests</a:t>
            </a:r>
          </a:p>
          <a:p>
            <a:pPr lvl="1"/>
            <a:r>
              <a:rPr lang="en-US" dirty="0"/>
              <a:t>PREPARE ensures order within views</a:t>
            </a:r>
          </a:p>
          <a:p>
            <a:pPr lvl="1"/>
            <a:r>
              <a:rPr lang="en-US" dirty="0"/>
              <a:t>COMMIT ensures order across views</a:t>
            </a:r>
          </a:p>
          <a:p>
            <a:r>
              <a:rPr lang="en-US" dirty="0"/>
              <a:t>Replicas remember messages in log</a:t>
            </a:r>
          </a:p>
          <a:p>
            <a:r>
              <a:rPr lang="en-US" dirty="0"/>
              <a:t>Messages are authenticated</a:t>
            </a:r>
          </a:p>
          <a:p>
            <a:pPr lvl="1"/>
            <a:r>
              <a:rPr lang="en-US" dirty="0"/>
              <a:t>{.}</a:t>
            </a:r>
            <a:r>
              <a:rPr lang="en-US" baseline="-25000" dirty="0" err="1"/>
              <a:t>σk</a:t>
            </a:r>
            <a:r>
              <a:rPr lang="en-US" dirty="0"/>
              <a:t> denotes a message sent by </a:t>
            </a:r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786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Pre-Prepare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primary picks a sequence number 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7200" y="1600200"/>
            <a:ext cx="7391400" cy="4343400"/>
            <a:chOff x="457200" y="1600200"/>
            <a:chExt cx="7391400" cy="4343400"/>
          </a:xfrm>
        </p:grpSpPr>
        <p:grpSp>
          <p:nvGrpSpPr>
            <p:cNvPr id="6" name="Group 5"/>
            <p:cNvGrpSpPr/>
            <p:nvPr/>
          </p:nvGrpSpPr>
          <p:grpSpPr>
            <a:xfrm>
              <a:off x="1295400" y="2647890"/>
              <a:ext cx="6553200" cy="3143310"/>
              <a:chOff x="1295400" y="2209800"/>
              <a:chExt cx="6553200" cy="314331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1295400" y="2209800"/>
                <a:ext cx="65532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295400" y="3124200"/>
                <a:ext cx="6553200" cy="158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295400" y="4038600"/>
                <a:ext cx="6553200" cy="158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95400" y="4951412"/>
                <a:ext cx="6553200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3429000" y="2209800"/>
                <a:ext cx="3810000" cy="27432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3429000" y="2209800"/>
                <a:ext cx="3505200" cy="18288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3429000" y="2209800"/>
                <a:ext cx="3200400" cy="9144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1295400" y="2209800"/>
                <a:ext cx="2438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Primary: Replica 0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295400" y="3124200"/>
                <a:ext cx="1600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Replica 1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295400" y="4038600"/>
                <a:ext cx="1600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Replica 2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95400" y="4953000"/>
                <a:ext cx="1600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Replica 3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7" name="Straight Arrow Connector 6"/>
            <p:cNvCxnSpPr>
              <a:stCxn id="8" idx="2"/>
            </p:cNvCxnSpPr>
            <p:nvPr/>
          </p:nvCxnSpPr>
          <p:spPr>
            <a:xfrm rot="16200000" flipH="1">
              <a:off x="1247805" y="2009805"/>
              <a:ext cx="666692" cy="64770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57200" y="1600200"/>
              <a:ext cx="1600200" cy="40011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Request: m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62200" y="2209800"/>
              <a:ext cx="3352800" cy="40011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{PRE-PREPARE, v, n, m}</a:t>
              </a:r>
              <a:r>
                <a:rPr lang="el-GR" sz="2000" baseline="-25000" dirty="0" smtClean="0">
                  <a:solidFill>
                    <a:srgbClr val="FF0000"/>
                  </a:solidFill>
                </a:rPr>
                <a:t>σ</a:t>
              </a:r>
              <a:r>
                <a:rPr lang="en-US" sz="2000" baseline="-250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0" name="Explosion 1 9"/>
            <p:cNvSpPr/>
            <p:nvPr/>
          </p:nvSpPr>
          <p:spPr>
            <a:xfrm>
              <a:off x="2438400" y="4953000"/>
              <a:ext cx="1143000" cy="990600"/>
            </a:xfrm>
            <a:prstGeom prst="irregularSeal1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Fail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28531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  <p:cxnSp>
        <p:nvCxnSpPr>
          <p:cNvPr id="5" name="Straight Arrow Connector 4"/>
          <p:cNvCxnSpPr>
            <a:stCxn id="6" idx="2"/>
            <a:endCxn id="15" idx="0"/>
          </p:cNvCxnSpPr>
          <p:nvPr/>
        </p:nvCxnSpPr>
        <p:spPr>
          <a:xfrm rot="16200000" flipH="1">
            <a:off x="1273245" y="2122231"/>
            <a:ext cx="691616" cy="44777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4334" y="1600200"/>
            <a:ext cx="1781666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Request: m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1" y="2114490"/>
            <a:ext cx="2209799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PRE-PREPARE</a:t>
            </a:r>
            <a:endParaRPr lang="en-US" sz="2000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33400" y="2743200"/>
            <a:ext cx="8153400" cy="15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3656012"/>
            <a:ext cx="8153400" cy="1588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3400" y="4570412"/>
            <a:ext cx="8153400" cy="1588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3400" y="5484812"/>
            <a:ext cx="8153400" cy="1588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2095502" y="3162301"/>
            <a:ext cx="2743199" cy="190499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2476500" y="2781300"/>
            <a:ext cx="1828800" cy="17526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14600" y="2743200"/>
            <a:ext cx="1371600" cy="914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5480" y="2691926"/>
            <a:ext cx="2714920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Primary: Replica 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4334" y="3590925"/>
            <a:ext cx="1781665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Replica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4334" y="4505325"/>
            <a:ext cx="1781665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Replica 2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4333" y="5410199"/>
            <a:ext cx="1781667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Replica 3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9" name="Explosion 1 18"/>
          <p:cNvSpPr/>
          <p:nvPr/>
        </p:nvSpPr>
        <p:spPr>
          <a:xfrm>
            <a:off x="1981200" y="4987563"/>
            <a:ext cx="1102936" cy="1032237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Fail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0" y="6172200"/>
            <a:ext cx="3200400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Accepted PRE-PREPARE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 flipH="1">
            <a:off x="3124200" y="3657600"/>
            <a:ext cx="762000" cy="251460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0" idx="0"/>
          </p:cNvCxnSpPr>
          <p:nvPr/>
        </p:nvCxnSpPr>
        <p:spPr>
          <a:xfrm flipH="1">
            <a:off x="3124200" y="4572000"/>
            <a:ext cx="1066800" cy="160020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30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  <p:cxnSp>
        <p:nvCxnSpPr>
          <p:cNvPr id="5" name="Straight Arrow Connector 4"/>
          <p:cNvCxnSpPr>
            <a:stCxn id="6" idx="2"/>
            <a:endCxn id="15" idx="0"/>
          </p:cNvCxnSpPr>
          <p:nvPr/>
        </p:nvCxnSpPr>
        <p:spPr>
          <a:xfrm rot="16200000" flipH="1">
            <a:off x="1273245" y="2122231"/>
            <a:ext cx="691616" cy="44777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4334" y="1600200"/>
            <a:ext cx="1781666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Request: m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1" y="2114490"/>
            <a:ext cx="1981199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PRE-PREPARE</a:t>
            </a:r>
            <a:endParaRPr lang="en-US" sz="2000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33400" y="2743200"/>
            <a:ext cx="8153400" cy="15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3656012"/>
            <a:ext cx="8153400" cy="1588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3400" y="4570412"/>
            <a:ext cx="8153400" cy="1588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3400" y="5484812"/>
            <a:ext cx="8153400" cy="1588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2095502" y="3162301"/>
            <a:ext cx="2743199" cy="190499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2476500" y="2781300"/>
            <a:ext cx="1828800" cy="17526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14600" y="2743200"/>
            <a:ext cx="1371600" cy="914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5480" y="2691926"/>
            <a:ext cx="2714920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Primary: Replica 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4334" y="3590925"/>
            <a:ext cx="1781665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Replica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4334" y="4505325"/>
            <a:ext cx="1781665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Replica 2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4333" y="5410199"/>
            <a:ext cx="1781667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Replica 3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9" name="Explosion 1 18"/>
          <p:cNvSpPr/>
          <p:nvPr/>
        </p:nvSpPr>
        <p:spPr>
          <a:xfrm>
            <a:off x="1981200" y="4987563"/>
            <a:ext cx="1102936" cy="1032237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Fail</a:t>
            </a:r>
            <a:endParaRPr lang="en-US" sz="2000" dirty="0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2438400" y="4037806"/>
            <a:ext cx="4114800" cy="1588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953000" y="2743200"/>
            <a:ext cx="1066800" cy="914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953000" y="3657600"/>
            <a:ext cx="1295400" cy="914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4876800" y="3733800"/>
            <a:ext cx="1828800" cy="1676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029200" y="4572000"/>
            <a:ext cx="990600" cy="914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029200" y="2743200"/>
            <a:ext cx="1905000" cy="18288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15033" y="3200400"/>
            <a:ext cx="3376367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{PREPARE, v, n, D(m), 1}</a:t>
            </a:r>
            <a:r>
              <a:rPr lang="el-GR" sz="2000" baseline="-25000" dirty="0" smtClean="0">
                <a:solidFill>
                  <a:srgbClr val="FF0000"/>
                </a:solidFill>
              </a:rPr>
              <a:t>σ</a:t>
            </a:r>
            <a:r>
              <a:rPr lang="en-US" sz="2000" baseline="-250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029200" y="3657600"/>
            <a:ext cx="1447800" cy="914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24000" y="6153090"/>
            <a:ext cx="3124200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Accepted PRE-PREPARE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endCxn id="28" idx="0"/>
          </p:cNvCxnSpPr>
          <p:nvPr/>
        </p:nvCxnSpPr>
        <p:spPr>
          <a:xfrm flipH="1">
            <a:off x="3086100" y="3638490"/>
            <a:ext cx="800100" cy="251460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8" idx="0"/>
          </p:cNvCxnSpPr>
          <p:nvPr/>
        </p:nvCxnSpPr>
        <p:spPr>
          <a:xfrm flipH="1">
            <a:off x="3086100" y="4552890"/>
            <a:ext cx="1104900" cy="160020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373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  <p:cxnSp>
        <p:nvCxnSpPr>
          <p:cNvPr id="5" name="Straight Arrow Connector 4"/>
          <p:cNvCxnSpPr>
            <a:stCxn id="6" idx="2"/>
            <a:endCxn id="15" idx="0"/>
          </p:cNvCxnSpPr>
          <p:nvPr/>
        </p:nvCxnSpPr>
        <p:spPr>
          <a:xfrm rot="16200000" flipH="1">
            <a:off x="1273245" y="2122231"/>
            <a:ext cx="691616" cy="44777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4334" y="1600200"/>
            <a:ext cx="1781666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Request: m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1" y="2114490"/>
            <a:ext cx="1981199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PRE-PREPARE</a:t>
            </a:r>
            <a:endParaRPr lang="en-US" sz="2000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33400" y="2743200"/>
            <a:ext cx="8153400" cy="15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3656012"/>
            <a:ext cx="8153400" cy="1588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3400" y="4570412"/>
            <a:ext cx="8153400" cy="1588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3400" y="5484812"/>
            <a:ext cx="8153400" cy="1588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2095502" y="3162301"/>
            <a:ext cx="2743199" cy="190499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2476500" y="2781300"/>
            <a:ext cx="1828800" cy="17526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14600" y="2743200"/>
            <a:ext cx="1371600" cy="914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5480" y="2691926"/>
            <a:ext cx="2714920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Primary: Replica 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4334" y="3590925"/>
            <a:ext cx="1781665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Replica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4334" y="4505325"/>
            <a:ext cx="1781665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Replica 2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4333" y="5410199"/>
            <a:ext cx="1781667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Replica 3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9" name="Explosion 1 18"/>
          <p:cNvSpPr/>
          <p:nvPr/>
        </p:nvSpPr>
        <p:spPr>
          <a:xfrm>
            <a:off x="1981200" y="4987563"/>
            <a:ext cx="1102936" cy="1032237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Fail</a:t>
            </a:r>
            <a:endParaRPr lang="en-US" sz="2000" dirty="0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2438400" y="4037806"/>
            <a:ext cx="4114800" cy="1588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953000" y="2743200"/>
            <a:ext cx="1066800" cy="914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953000" y="3657600"/>
            <a:ext cx="1295400" cy="914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4876800" y="3733800"/>
            <a:ext cx="1828800" cy="1676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029200" y="4572000"/>
            <a:ext cx="990600" cy="914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029200" y="2743200"/>
            <a:ext cx="1905000" cy="1828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15033" y="3200400"/>
            <a:ext cx="3376367" cy="4001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{PREPARE, v, n, D(m), 1}</a:t>
            </a:r>
            <a:r>
              <a:rPr lang="el-GR" sz="2000" baseline="-25000" dirty="0" smtClean="0">
                <a:solidFill>
                  <a:schemeClr val="bg1">
                    <a:lumMod val="50000"/>
                  </a:schemeClr>
                </a:solidFill>
              </a:rPr>
              <a:t>σ</a:t>
            </a:r>
            <a:r>
              <a:rPr lang="en-US" sz="2000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029200" y="3657600"/>
            <a:ext cx="1447800" cy="914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24000" y="6172200"/>
            <a:ext cx="3200400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Accepted PRE-PREPARE</a:t>
            </a:r>
            <a:endParaRPr lang="en-US" sz="2000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9" name="Straight Arrow Connector 28"/>
          <p:cNvCxnSpPr>
            <a:endCxn id="28" idx="0"/>
          </p:cNvCxnSpPr>
          <p:nvPr/>
        </p:nvCxnSpPr>
        <p:spPr>
          <a:xfrm flipH="1">
            <a:off x="3124200" y="3657600"/>
            <a:ext cx="762000" cy="25146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8" idx="0"/>
          </p:cNvCxnSpPr>
          <p:nvPr/>
        </p:nvCxnSpPr>
        <p:spPr>
          <a:xfrm flipH="1">
            <a:off x="3124200" y="4572000"/>
            <a:ext cx="1066800" cy="16002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62400" y="1600200"/>
            <a:ext cx="4824167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Collect PRE-PREPARE + 2f matching PREPARE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696200" y="2057400"/>
            <a:ext cx="762000" cy="60960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 flipH="1" flipV="1">
            <a:off x="7162802" y="2286002"/>
            <a:ext cx="1523999" cy="1066799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 flipH="1" flipV="1">
            <a:off x="6774873" y="2812473"/>
            <a:ext cx="2452255" cy="91440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783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  <p:cxnSp>
        <p:nvCxnSpPr>
          <p:cNvPr id="5" name="Straight Arrow Connector 4"/>
          <p:cNvCxnSpPr>
            <a:stCxn id="6" idx="2"/>
            <a:endCxn id="15" idx="0"/>
          </p:cNvCxnSpPr>
          <p:nvPr/>
        </p:nvCxnSpPr>
        <p:spPr>
          <a:xfrm rot="16200000" flipH="1">
            <a:off x="1273245" y="2122231"/>
            <a:ext cx="691616" cy="44777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4334" y="1600200"/>
            <a:ext cx="1781666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Request: m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0" y="2114490"/>
            <a:ext cx="1981200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PRE-PREPARE</a:t>
            </a:r>
            <a:endParaRPr lang="en-US" sz="2000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33400" y="2743200"/>
            <a:ext cx="8153400" cy="15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3656012"/>
            <a:ext cx="8153400" cy="1588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3400" y="4570412"/>
            <a:ext cx="8153400" cy="1588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3400" y="5484812"/>
            <a:ext cx="8153400" cy="1588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1905001" y="3352801"/>
            <a:ext cx="2743202" cy="152399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2247900" y="3009900"/>
            <a:ext cx="1828800" cy="1295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2514600" y="2743200"/>
            <a:ext cx="914400" cy="914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5480" y="2691926"/>
            <a:ext cx="2714920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Primary: Replica 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4334" y="3590925"/>
            <a:ext cx="1781665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Replica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4334" y="4505325"/>
            <a:ext cx="1781665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Replica 2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4333" y="5410199"/>
            <a:ext cx="1781667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Replica 3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9" name="Explosion 1 18"/>
          <p:cNvSpPr/>
          <p:nvPr/>
        </p:nvSpPr>
        <p:spPr>
          <a:xfrm>
            <a:off x="1981200" y="4987563"/>
            <a:ext cx="1102936" cy="1032237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Fail</a:t>
            </a:r>
            <a:endParaRPr lang="en-US" sz="2000" dirty="0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2134394" y="4037806"/>
            <a:ext cx="4114800" cy="1588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4343400" y="2819400"/>
            <a:ext cx="914400" cy="7620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419600" y="3657600"/>
            <a:ext cx="1295400" cy="914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4343400" y="3733800"/>
            <a:ext cx="1828800" cy="1676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4419600" y="4648200"/>
            <a:ext cx="914400" cy="7620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4381500" y="2857500"/>
            <a:ext cx="1828800" cy="16002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19601" y="2114490"/>
            <a:ext cx="1447799" cy="4001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PREPARE</a:t>
            </a:r>
            <a:endParaRPr lang="en-US" sz="2000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95800" y="3657600"/>
            <a:ext cx="1447800" cy="914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4115594" y="4037806"/>
            <a:ext cx="4114800" cy="1588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6400800" y="2819400"/>
            <a:ext cx="914400" cy="7620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477000" y="3657600"/>
            <a:ext cx="1066800" cy="914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6286500" y="3848100"/>
            <a:ext cx="1752600" cy="13716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H="1">
            <a:off x="6477000" y="4648200"/>
            <a:ext cx="838200" cy="6858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 flipH="1" flipV="1">
            <a:off x="6438900" y="2857500"/>
            <a:ext cx="1828800" cy="1600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553200" y="3657600"/>
            <a:ext cx="1447800" cy="914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553200" y="2743200"/>
            <a:ext cx="1905000" cy="18288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6200000" flipH="1">
            <a:off x="6248400" y="3048000"/>
            <a:ext cx="2667000" cy="2057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553200" y="2743200"/>
            <a:ext cx="1752600" cy="914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248400" y="4114800"/>
            <a:ext cx="2895600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{COMMIT, v, n, D(m)}</a:t>
            </a:r>
            <a:r>
              <a:rPr lang="el-GR" sz="2000" baseline="-25000" dirty="0" smtClean="0">
                <a:solidFill>
                  <a:srgbClr val="FF0000"/>
                </a:solidFill>
              </a:rPr>
              <a:t>σ</a:t>
            </a:r>
            <a:r>
              <a:rPr lang="en-US" sz="2000" baseline="-250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79557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  <p:cxnSp>
        <p:nvCxnSpPr>
          <p:cNvPr id="5" name="Straight Arrow Connector 4"/>
          <p:cNvCxnSpPr>
            <a:stCxn id="6" idx="2"/>
            <a:endCxn id="15" idx="0"/>
          </p:cNvCxnSpPr>
          <p:nvPr/>
        </p:nvCxnSpPr>
        <p:spPr>
          <a:xfrm rot="16200000" flipH="1">
            <a:off x="1273245" y="2122231"/>
            <a:ext cx="691616" cy="44777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4334" y="1600200"/>
            <a:ext cx="1781666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Request: m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0" y="2114490"/>
            <a:ext cx="1981200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PRE-PREPARE</a:t>
            </a:r>
            <a:endParaRPr lang="en-US" sz="2000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33400" y="2743200"/>
            <a:ext cx="8153400" cy="15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3656012"/>
            <a:ext cx="8153400" cy="1588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3400" y="4570412"/>
            <a:ext cx="8153400" cy="1588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3400" y="5484812"/>
            <a:ext cx="8153400" cy="1588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1905001" y="3352801"/>
            <a:ext cx="2743202" cy="152399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2247900" y="3009900"/>
            <a:ext cx="1828800" cy="1295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2514600" y="2743200"/>
            <a:ext cx="914400" cy="914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5480" y="2691926"/>
            <a:ext cx="2714920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Primary: Replica 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4334" y="3590925"/>
            <a:ext cx="1781665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Replica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4334" y="4505325"/>
            <a:ext cx="1781665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Replica 2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4333" y="5410199"/>
            <a:ext cx="1781667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Replica 3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9" name="Explosion 1 18"/>
          <p:cNvSpPr/>
          <p:nvPr/>
        </p:nvSpPr>
        <p:spPr>
          <a:xfrm>
            <a:off x="1981200" y="4987563"/>
            <a:ext cx="1102936" cy="1032237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Fail</a:t>
            </a:r>
            <a:endParaRPr lang="en-US" sz="2000" dirty="0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2058194" y="4037806"/>
            <a:ext cx="4114800" cy="1588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4076700" y="2933700"/>
            <a:ext cx="914400" cy="533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267200" y="3657600"/>
            <a:ext cx="1295400" cy="914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4000500" y="3924300"/>
            <a:ext cx="1828800" cy="1295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4191000" y="4724400"/>
            <a:ext cx="914400" cy="6096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3962400" y="3124200"/>
            <a:ext cx="1828800" cy="1066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191000" y="2114490"/>
            <a:ext cx="1447799" cy="4001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PREPARE</a:t>
            </a:r>
            <a:endParaRPr lang="en-US" sz="2000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343400" y="3657600"/>
            <a:ext cx="990600" cy="914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7772400" y="2133600"/>
            <a:ext cx="685800" cy="53340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7239000" y="2514600"/>
            <a:ext cx="1600200" cy="68580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3623759" y="4037806"/>
            <a:ext cx="4114800" cy="1588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H="1" flipV="1">
            <a:off x="5676900" y="2933700"/>
            <a:ext cx="914400" cy="533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867400" y="3657600"/>
            <a:ext cx="1066800" cy="914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6200000" flipH="1">
            <a:off x="5448300" y="4076700"/>
            <a:ext cx="1828800" cy="9906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 flipH="1">
            <a:off x="5715000" y="4800600"/>
            <a:ext cx="914400" cy="4572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 flipH="1" flipV="1">
            <a:off x="5600700" y="3086100"/>
            <a:ext cx="1828800" cy="11430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943600" y="3657600"/>
            <a:ext cx="1447800" cy="914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6200000" flipH="1">
            <a:off x="5600700" y="2933700"/>
            <a:ext cx="1828800" cy="1447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H="1">
            <a:off x="5219700" y="3314700"/>
            <a:ext cx="2743200" cy="16002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91200" y="2743200"/>
            <a:ext cx="1219200" cy="914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43600" y="2119745"/>
            <a:ext cx="1219200" cy="4001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COMMIT</a:t>
            </a:r>
            <a:endParaRPr lang="en-US" sz="2000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48000" y="1600200"/>
            <a:ext cx="5943600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Collect 2f+1 matching COMMIT: execute and reply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rot="5400000" flipH="1" flipV="1">
            <a:off x="6819900" y="3009900"/>
            <a:ext cx="2438400" cy="68580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467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Fault categories</a:t>
            </a:r>
            <a:endParaRPr lang="en-US" dirty="0" smtClean="0"/>
          </a:p>
          <a:p>
            <a:pPr lvl="1"/>
            <a:r>
              <a:rPr lang="en-US" dirty="0" smtClean="0"/>
              <a:t>Benign</a:t>
            </a:r>
          </a:p>
          <a:p>
            <a:pPr lvl="1"/>
            <a:r>
              <a:rPr lang="en-US" dirty="0" smtClean="0"/>
              <a:t>Byzantine</a:t>
            </a:r>
          </a:p>
          <a:p>
            <a:r>
              <a:rPr lang="en-US" dirty="0" smtClean="0"/>
              <a:t>Consensus results</a:t>
            </a:r>
          </a:p>
          <a:p>
            <a:pPr lvl="1"/>
            <a:r>
              <a:rPr lang="en-US" dirty="0" err="1" smtClean="0"/>
              <a:t>Paxos</a:t>
            </a:r>
            <a:r>
              <a:rPr lang="en-US" dirty="0" smtClean="0"/>
              <a:t>: </a:t>
            </a:r>
            <a:r>
              <a:rPr lang="en-US" i="1" dirty="0" smtClean="0"/>
              <a:t>f</a:t>
            </a:r>
            <a:r>
              <a:rPr lang="en-US" dirty="0" smtClean="0"/>
              <a:t> faulty nodes </a:t>
            </a:r>
            <a:r>
              <a:rPr lang="en-US" dirty="0" smtClean="0">
                <a:sym typeface="Wingdings"/>
              </a:rPr>
              <a:t> </a:t>
            </a:r>
            <a:r>
              <a:rPr lang="en-US" i="1" dirty="0" smtClean="0">
                <a:sym typeface="Wingdings"/>
              </a:rPr>
              <a:t>2f + 1</a:t>
            </a:r>
            <a:r>
              <a:rPr lang="en-US" dirty="0" smtClean="0">
                <a:sym typeface="Wingdings"/>
              </a:rPr>
              <a:t> total nodes</a:t>
            </a:r>
          </a:p>
          <a:p>
            <a:pPr lvl="1"/>
            <a:r>
              <a:rPr lang="en-US" dirty="0" smtClean="0">
                <a:sym typeface="Wingdings"/>
              </a:rPr>
              <a:t>BFT: </a:t>
            </a:r>
            <a:r>
              <a:rPr lang="en-US" i="1" dirty="0" smtClean="0">
                <a:sym typeface="Wingdings"/>
              </a:rPr>
              <a:t>f</a:t>
            </a:r>
            <a:r>
              <a:rPr lang="en-US" dirty="0" smtClean="0">
                <a:sym typeface="Wingdings"/>
              </a:rPr>
              <a:t> faulty nodes  </a:t>
            </a:r>
            <a:r>
              <a:rPr lang="en-US" i="1" dirty="0" smtClean="0">
                <a:sym typeface="Wingdings"/>
              </a:rPr>
              <a:t>3f + 1</a:t>
            </a:r>
            <a:r>
              <a:rPr lang="en-US" dirty="0" smtClean="0">
                <a:sym typeface="Wingdings"/>
              </a:rPr>
              <a:t> total nodes</a:t>
            </a:r>
          </a:p>
          <a:p>
            <a:r>
              <a:rPr lang="en-US" dirty="0" smtClean="0">
                <a:sym typeface="Wingdings"/>
              </a:rPr>
              <a:t>Byzantine generals problem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commanding general </a:t>
            </a:r>
            <a:r>
              <a:rPr lang="en-US" dirty="0" smtClean="0"/>
              <a:t>&amp; </a:t>
            </a:r>
            <a:r>
              <a:rPr lang="en-US" i="1" dirty="0" smtClean="0"/>
              <a:t>N - 1 </a:t>
            </a:r>
            <a:r>
              <a:rPr lang="en-US" dirty="0"/>
              <a:t>lieutenant </a:t>
            </a:r>
            <a:r>
              <a:rPr lang="en-US" dirty="0" smtClean="0"/>
              <a:t>generals</a:t>
            </a:r>
            <a:endParaRPr lang="en-US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All loyal lieutenants obey the same order.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If the commanding general is loyal, then every loyal lieutenant obeys the order the commanding general sends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</a:t>
            </a:r>
            <a:r>
              <a:rPr lang="en-US" dirty="0" err="1"/>
              <a:t>liveness</a:t>
            </a:r>
            <a:r>
              <a:rPr lang="en-US" dirty="0"/>
              <a:t> when primary fails</a:t>
            </a:r>
          </a:p>
          <a:p>
            <a:pPr lvl="1"/>
            <a:r>
              <a:rPr lang="en-US" dirty="0"/>
              <a:t>Timeouts trigger view changes</a:t>
            </a:r>
          </a:p>
          <a:p>
            <a:pPr lvl="1"/>
            <a:r>
              <a:rPr lang="en-US" dirty="0"/>
              <a:t>Select new primary (= </a:t>
            </a:r>
            <a:r>
              <a:rPr lang="en-US" dirty="0" smtClean="0"/>
              <a:t>v </a:t>
            </a:r>
            <a:r>
              <a:rPr lang="en-US" dirty="0"/>
              <a:t>mod 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Brief protocol</a:t>
            </a:r>
          </a:p>
          <a:p>
            <a:pPr lvl="1"/>
            <a:r>
              <a:rPr lang="en-US" dirty="0"/>
              <a:t>Replicas send VIEW-CHANGE message along with the requests they prepared so far</a:t>
            </a:r>
          </a:p>
          <a:p>
            <a:pPr lvl="1"/>
            <a:r>
              <a:rPr lang="en-US" dirty="0"/>
              <a:t>New primary collects </a:t>
            </a:r>
            <a:r>
              <a:rPr lang="en-US" i="1" dirty="0"/>
              <a:t>2f+1 </a:t>
            </a:r>
            <a:r>
              <a:rPr lang="en-US" dirty="0"/>
              <a:t>VIEW-CHANGE messages</a:t>
            </a:r>
          </a:p>
          <a:p>
            <a:pPr lvl="1"/>
            <a:r>
              <a:rPr lang="en-US" dirty="0"/>
              <a:t>Constructs information about committed requests in previous </a:t>
            </a:r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090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Change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No two different committed request with </a:t>
            </a:r>
            <a:r>
              <a:rPr lang="en-US" dirty="0" smtClean="0"/>
              <a:t>same </a:t>
            </a:r>
            <a:r>
              <a:rPr lang="en-US" dirty="0"/>
              <a:t>sequence number across </a:t>
            </a:r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1000" y="2952690"/>
            <a:ext cx="8458200" cy="2225934"/>
            <a:chOff x="381000" y="3638490"/>
            <a:chExt cx="8458200" cy="2225934"/>
          </a:xfrm>
        </p:grpSpPr>
        <p:grpSp>
          <p:nvGrpSpPr>
            <p:cNvPr id="6" name="Group 5"/>
            <p:cNvGrpSpPr/>
            <p:nvPr/>
          </p:nvGrpSpPr>
          <p:grpSpPr>
            <a:xfrm>
              <a:off x="381000" y="3657600"/>
              <a:ext cx="6324600" cy="2206824"/>
              <a:chOff x="381000" y="2209800"/>
              <a:chExt cx="6324600" cy="2206824"/>
            </a:xfrm>
          </p:grpSpPr>
          <p:sp>
            <p:nvSpPr>
              <p:cNvPr id="8" name="Oval 12"/>
              <p:cNvSpPr>
                <a:spLocks noChangeArrowheads="1"/>
              </p:cNvSpPr>
              <p:nvPr/>
            </p:nvSpPr>
            <p:spPr bwMode="auto">
              <a:xfrm>
                <a:off x="5016500" y="2971800"/>
                <a:ext cx="393700" cy="382587"/>
              </a:xfrm>
              <a:prstGeom prst="ellipse">
                <a:avLst/>
              </a:prstGeom>
              <a:solidFill>
                <a:srgbClr val="FF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9" name="Oval 12"/>
              <p:cNvSpPr>
                <a:spLocks noChangeArrowheads="1"/>
              </p:cNvSpPr>
              <p:nvPr/>
            </p:nvSpPr>
            <p:spPr bwMode="auto">
              <a:xfrm>
                <a:off x="5930900" y="2971800"/>
                <a:ext cx="393700" cy="382587"/>
              </a:xfrm>
              <a:prstGeom prst="ellipse">
                <a:avLst/>
              </a:prstGeom>
              <a:solidFill>
                <a:srgbClr val="0066CC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" name="Oval 12"/>
              <p:cNvSpPr>
                <a:spLocks noChangeArrowheads="1"/>
              </p:cNvSpPr>
              <p:nvPr/>
            </p:nvSpPr>
            <p:spPr bwMode="auto">
              <a:xfrm>
                <a:off x="3200400" y="2971800"/>
                <a:ext cx="393700" cy="382587"/>
              </a:xfrm>
              <a:prstGeom prst="ellipse">
                <a:avLst/>
              </a:prstGeom>
              <a:solidFill>
                <a:srgbClr val="0066CC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" name="Oval 12"/>
              <p:cNvSpPr>
                <a:spLocks noChangeArrowheads="1"/>
              </p:cNvSpPr>
              <p:nvPr/>
            </p:nvSpPr>
            <p:spPr bwMode="auto">
              <a:xfrm>
                <a:off x="4102100" y="2971800"/>
                <a:ext cx="393700" cy="382587"/>
              </a:xfrm>
              <a:prstGeom prst="ellipse">
                <a:avLst/>
              </a:prstGeom>
              <a:solidFill>
                <a:srgbClr val="0066CC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806337" y="2743200"/>
                <a:ext cx="2971800" cy="914400"/>
              </a:xfrm>
              <a:prstGeom prst="ellipse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733800" y="2743200"/>
                <a:ext cx="2971800" cy="914400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81000" y="2209800"/>
                <a:ext cx="4038600" cy="40011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FF0000"/>
                    </a:solidFill>
                  </a:rPr>
                  <a:t>Quorum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of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 Committed Replicas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057400" y="4016514"/>
                <a:ext cx="4495800" cy="40011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FF0000"/>
                    </a:solidFill>
                  </a:rPr>
                  <a:t>At least one correct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replica overlaps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6" name="Curved Connector 15"/>
              <p:cNvCxnSpPr>
                <a:stCxn id="15" idx="0"/>
                <a:endCxn id="11" idx="4"/>
              </p:cNvCxnSpPr>
              <p:nvPr/>
            </p:nvCxnSpPr>
            <p:spPr>
              <a:xfrm rot="16200000" flipV="1">
                <a:off x="3971062" y="3682276"/>
                <a:ext cx="662127" cy="6350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6096000" y="3638490"/>
              <a:ext cx="2743200" cy="40011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View </a:t>
              </a:r>
              <a:r>
                <a:rPr lang="en-US" sz="2000" dirty="0" smtClean="0">
                  <a:solidFill>
                    <a:srgbClr val="FF0000"/>
                  </a:solidFill>
                </a:rPr>
                <a:t>Change Quorum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7" name="Curved Connector 16"/>
          <p:cNvCxnSpPr>
            <a:stCxn id="14" idx="2"/>
            <a:endCxn id="12" idx="2"/>
          </p:cNvCxnSpPr>
          <p:nvPr/>
        </p:nvCxnSpPr>
        <p:spPr>
          <a:xfrm rot="16200000" flipH="1">
            <a:off x="2308073" y="3464136"/>
            <a:ext cx="590490" cy="406037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7" idx="2"/>
            <a:endCxn id="13" idx="6"/>
          </p:cNvCxnSpPr>
          <p:nvPr/>
        </p:nvCxnSpPr>
        <p:spPr>
          <a:xfrm rot="5400000">
            <a:off x="6781800" y="3276600"/>
            <a:ext cx="609600" cy="762000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322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…that we don’t discuss.</a:t>
            </a:r>
          </a:p>
          <a:p>
            <a:r>
              <a:rPr lang="en-US" dirty="0" smtClean="0"/>
              <a:t>Garbage collection</a:t>
            </a:r>
          </a:p>
          <a:p>
            <a:r>
              <a:rPr lang="en-US" dirty="0" smtClean="0"/>
              <a:t>Recovery</a:t>
            </a:r>
          </a:p>
          <a:p>
            <a:r>
              <a:rPr lang="en-US" dirty="0" smtClean="0"/>
              <a:t>State transfer</a:t>
            </a:r>
          </a:p>
          <a:p>
            <a:r>
              <a:rPr lang="en-US" dirty="0" smtClean="0"/>
              <a:t>Optimizations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949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Andrew benchmark</a:t>
            </a:r>
          </a:p>
          <a:p>
            <a:pPr lvl="1"/>
            <a:r>
              <a:rPr lang="en-US" dirty="0"/>
              <a:t>Andrew100 and Andrew500</a:t>
            </a:r>
          </a:p>
          <a:p>
            <a:r>
              <a:rPr lang="en-US" dirty="0"/>
              <a:t>4 machines: 600 MHz, Pentium III</a:t>
            </a:r>
          </a:p>
          <a:p>
            <a:r>
              <a:rPr lang="en-US" dirty="0"/>
              <a:t>3 Systems</a:t>
            </a:r>
          </a:p>
          <a:p>
            <a:pPr lvl="1"/>
            <a:r>
              <a:rPr lang="en-US" dirty="0"/>
              <a:t>BFS: based on BFT</a:t>
            </a:r>
          </a:p>
          <a:p>
            <a:pPr lvl="1"/>
            <a:r>
              <a:rPr lang="en-US" dirty="0"/>
              <a:t>NO-REP: BFS without replication</a:t>
            </a:r>
          </a:p>
          <a:p>
            <a:pPr lvl="1"/>
            <a:r>
              <a:rPr lang="en-US" dirty="0"/>
              <a:t>NFS: NFS-V2 implementation in </a:t>
            </a:r>
            <a:r>
              <a:rPr lang="en-US" dirty="0" smtClean="0"/>
              <a:t>Linux</a:t>
            </a:r>
          </a:p>
          <a:p>
            <a:r>
              <a:rPr lang="en-US" dirty="0" smtClean="0"/>
              <a:t>Normal-case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169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24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Content Placeholder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58469"/>
            <a:ext cx="8229600" cy="4009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5105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Practical Byzantine Fault Tolerance</a:t>
            </a:r>
          </a:p>
          <a:p>
            <a:pPr lvl="1"/>
            <a:r>
              <a:rPr lang="en-US" dirty="0" smtClean="0"/>
              <a:t>Rather practical BFT</a:t>
            </a:r>
          </a:p>
          <a:p>
            <a:r>
              <a:rPr lang="en-US" dirty="0" smtClean="0"/>
              <a:t>Three phases</a:t>
            </a:r>
          </a:p>
          <a:p>
            <a:pPr lvl="1"/>
            <a:r>
              <a:rPr lang="en-US" dirty="0" smtClean="0"/>
              <a:t>Pre-prepare</a:t>
            </a:r>
          </a:p>
          <a:p>
            <a:pPr lvl="1"/>
            <a:r>
              <a:rPr lang="en-US" dirty="0" smtClean="0"/>
              <a:t>Prepare</a:t>
            </a:r>
          </a:p>
          <a:p>
            <a:pPr lvl="1"/>
            <a:r>
              <a:rPr lang="en-US" dirty="0" smtClean="0"/>
              <a:t>Commit</a:t>
            </a:r>
          </a:p>
          <a:p>
            <a:r>
              <a:rPr lang="en-US" dirty="0" smtClean="0"/>
              <a:t>View change</a:t>
            </a:r>
          </a:p>
          <a:p>
            <a:pPr lvl="1"/>
            <a:r>
              <a:rPr lang="en-US" dirty="0" smtClean="0"/>
              <a:t>When the primary fails, the next id becomes the new primary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26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 for the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Question: how many votes do I need?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Paxos</a:t>
            </a:r>
            <a:r>
              <a:rPr lang="en-US" dirty="0" smtClean="0"/>
              <a:t>, I need </a:t>
            </a:r>
            <a:r>
              <a:rPr lang="en-US" i="1" dirty="0" smtClean="0"/>
              <a:t>f + 1</a:t>
            </a:r>
            <a:r>
              <a:rPr lang="en-US" dirty="0" smtClean="0"/>
              <a:t> votes out of </a:t>
            </a:r>
            <a:r>
              <a:rPr lang="en-US" i="1" dirty="0" smtClean="0"/>
              <a:t>2f + 1</a:t>
            </a:r>
            <a:r>
              <a:rPr lang="en-US" dirty="0" smtClean="0"/>
              <a:t> nodes, since that’s the majority.</a:t>
            </a:r>
          </a:p>
          <a:p>
            <a:r>
              <a:rPr lang="en-US" dirty="0" smtClean="0"/>
              <a:t>Let’s apply this to the Byzantine generals problem.</a:t>
            </a:r>
          </a:p>
          <a:p>
            <a:pPr lvl="1"/>
            <a:r>
              <a:rPr lang="en-US" dirty="0" smtClean="0"/>
              <a:t>Let’s say we obtain </a:t>
            </a:r>
            <a:r>
              <a:rPr lang="en-US" i="1" dirty="0" smtClean="0"/>
              <a:t>f + 1</a:t>
            </a:r>
            <a:r>
              <a:rPr lang="en-US" dirty="0" smtClean="0"/>
              <a:t> votes.</a:t>
            </a:r>
          </a:p>
          <a:p>
            <a:pPr lvl="1"/>
            <a:r>
              <a:rPr lang="en-US" dirty="0" smtClean="0"/>
              <a:t>Up to </a:t>
            </a:r>
            <a:r>
              <a:rPr lang="en-US" i="1" dirty="0" smtClean="0"/>
              <a:t>f</a:t>
            </a:r>
            <a:r>
              <a:rPr lang="en-US" dirty="0" smtClean="0"/>
              <a:t> nodes can lie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f + 1</a:t>
            </a:r>
            <a:r>
              <a:rPr lang="en-US" dirty="0" smtClean="0"/>
              <a:t> votes cannot give a consensus</a:t>
            </a:r>
          </a:p>
          <a:p>
            <a:r>
              <a:rPr lang="en-US" dirty="0" smtClean="0"/>
              <a:t>We need more votes from the honest nodes than the faulty nodes.</a:t>
            </a:r>
          </a:p>
          <a:p>
            <a:pPr lvl="1"/>
            <a:r>
              <a:rPr lang="en-US" dirty="0" smtClean="0"/>
              <a:t>If we </a:t>
            </a:r>
            <a:r>
              <a:rPr lang="en-US" dirty="0"/>
              <a:t>o</a:t>
            </a:r>
            <a:r>
              <a:rPr lang="en-US" dirty="0" smtClean="0"/>
              <a:t>btain </a:t>
            </a:r>
            <a:r>
              <a:rPr lang="en-US" i="1" dirty="0" smtClean="0">
                <a:solidFill>
                  <a:srgbClr val="FF0000"/>
                </a:solidFill>
              </a:rPr>
              <a:t>2f + 1</a:t>
            </a:r>
            <a:r>
              <a:rPr lang="en-US" dirty="0" smtClean="0"/>
              <a:t> votes, then we have at least </a:t>
            </a:r>
            <a:r>
              <a:rPr lang="en-US" i="1" dirty="0" smtClean="0">
                <a:solidFill>
                  <a:srgbClr val="FF0000"/>
                </a:solidFill>
              </a:rPr>
              <a:t>f + 1 honest nodes</a:t>
            </a:r>
            <a:r>
              <a:rPr lang="en-US" dirty="0" smtClean="0"/>
              <a:t>, one more than the number of faulty nodes.</a:t>
            </a:r>
          </a:p>
          <a:p>
            <a:r>
              <a:rPr lang="en-US" dirty="0" smtClean="0"/>
              <a:t>But, </a:t>
            </a:r>
            <a:r>
              <a:rPr lang="en-US" i="1" dirty="0" smtClean="0"/>
              <a:t>f</a:t>
            </a:r>
            <a:r>
              <a:rPr lang="en-US" dirty="0" smtClean="0"/>
              <a:t> nodes still might just simply fail, not reply at all.</a:t>
            </a:r>
          </a:p>
          <a:p>
            <a:pPr lvl="1"/>
            <a:r>
              <a:rPr lang="en-US" dirty="0" smtClean="0"/>
              <a:t>In order to get </a:t>
            </a:r>
            <a:r>
              <a:rPr lang="en-US" i="1" dirty="0" smtClean="0"/>
              <a:t>2f + 1</a:t>
            </a:r>
            <a:r>
              <a:rPr lang="en-US" dirty="0" smtClean="0"/>
              <a:t> votes under the possibility of </a:t>
            </a:r>
            <a:r>
              <a:rPr lang="en-US" i="1" dirty="0" smtClean="0"/>
              <a:t>f</a:t>
            </a:r>
            <a:r>
              <a:rPr lang="en-US" dirty="0" smtClean="0"/>
              <a:t> no replies,</a:t>
            </a:r>
          </a:p>
          <a:p>
            <a:pPr lvl="1"/>
            <a:r>
              <a:rPr lang="en-US" dirty="0" smtClean="0"/>
              <a:t>We need at least </a:t>
            </a:r>
            <a:r>
              <a:rPr lang="en-US" i="1" dirty="0" smtClean="0"/>
              <a:t>3f + 1</a:t>
            </a:r>
            <a:r>
              <a:rPr lang="en-US" dirty="0" smtClean="0"/>
              <a:t> nodes in total.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570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 for the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Liveness</a:t>
            </a:r>
            <a:endParaRPr lang="en-US" dirty="0" smtClean="0"/>
          </a:p>
          <a:p>
            <a:pPr lvl="1"/>
            <a:r>
              <a:rPr lang="en-US" dirty="0" smtClean="0"/>
              <a:t>The total # of nodes we need: quorum size + </a:t>
            </a:r>
            <a:r>
              <a:rPr lang="en-US" i="1" dirty="0" smtClean="0"/>
              <a:t>f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Because </a:t>
            </a:r>
            <a:r>
              <a:rPr lang="en-US" i="1" dirty="0" smtClean="0"/>
              <a:t>f</a:t>
            </a:r>
            <a:r>
              <a:rPr lang="en-US" dirty="0" smtClean="0"/>
              <a:t> might not reply at 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4635500" y="3649663"/>
            <a:ext cx="393700" cy="382587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5549900" y="3649663"/>
            <a:ext cx="393700" cy="382587"/>
          </a:xfrm>
          <a:prstGeom prst="ellipse">
            <a:avLst/>
          </a:prstGeom>
          <a:solidFill>
            <a:srgbClr val="0066CC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2819400" y="3649663"/>
            <a:ext cx="393700" cy="382587"/>
          </a:xfrm>
          <a:prstGeom prst="ellipse">
            <a:avLst/>
          </a:prstGeom>
          <a:solidFill>
            <a:srgbClr val="0066CC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3721100" y="3649663"/>
            <a:ext cx="393700" cy="382587"/>
          </a:xfrm>
          <a:prstGeom prst="ellipse">
            <a:avLst/>
          </a:prstGeom>
          <a:solidFill>
            <a:srgbClr val="0066CC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20" name="Curved Connector 19"/>
          <p:cNvCxnSpPr>
            <a:stCxn id="8" idx="0"/>
            <a:endCxn id="9" idx="0"/>
          </p:cNvCxnSpPr>
          <p:nvPr/>
        </p:nvCxnSpPr>
        <p:spPr bwMode="auto">
          <a:xfrm rot="5400000" flipH="1" flipV="1">
            <a:off x="3467100" y="3198813"/>
            <a:ext cx="12700" cy="901700"/>
          </a:xfrm>
          <a:prstGeom prst="curvedConnector3">
            <a:avLst>
              <a:gd name="adj1" fmla="val 3195425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22" name="Curved Connector 21"/>
          <p:cNvCxnSpPr>
            <a:stCxn id="8" idx="0"/>
            <a:endCxn id="6" idx="0"/>
          </p:cNvCxnSpPr>
          <p:nvPr/>
        </p:nvCxnSpPr>
        <p:spPr bwMode="auto">
          <a:xfrm rot="5400000" flipH="1" flipV="1">
            <a:off x="3924300" y="2741613"/>
            <a:ext cx="12700" cy="1816100"/>
          </a:xfrm>
          <a:prstGeom prst="curvedConnector3">
            <a:avLst>
              <a:gd name="adj1" fmla="val 5404843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8" idx="4"/>
            <a:endCxn id="7" idx="4"/>
          </p:cNvCxnSpPr>
          <p:nvPr/>
        </p:nvCxnSpPr>
        <p:spPr bwMode="auto">
          <a:xfrm rot="16200000" flipH="1">
            <a:off x="4381500" y="2667000"/>
            <a:ext cx="12700" cy="2730500"/>
          </a:xfrm>
          <a:prstGeom prst="curvedConnector3">
            <a:avLst>
              <a:gd name="adj1" fmla="val 4823425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2" name="Multiply 31"/>
          <p:cNvSpPr/>
          <p:nvPr/>
        </p:nvSpPr>
        <p:spPr bwMode="auto">
          <a:xfrm>
            <a:off x="3581400" y="2667000"/>
            <a:ext cx="609600" cy="609600"/>
          </a:xfrm>
          <a:prstGeom prst="mathMultiply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3" name="Multiply 32"/>
          <p:cNvSpPr/>
          <p:nvPr/>
        </p:nvSpPr>
        <p:spPr bwMode="auto">
          <a:xfrm>
            <a:off x="4540098" y="3534736"/>
            <a:ext cx="609600" cy="609600"/>
          </a:xfrm>
          <a:prstGeom prst="mathMultiply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863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 for the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</a:p>
          <a:p>
            <a:pPr lvl="1"/>
            <a:r>
              <a:rPr lang="en-US" dirty="0" smtClean="0"/>
              <a:t>The quorum size we need: more honest nodes than the Byzantine nodes </a:t>
            </a:r>
            <a:r>
              <a:rPr lang="en-US" dirty="0" smtClean="0">
                <a:sym typeface="Wingdings"/>
              </a:rPr>
              <a:t> </a:t>
            </a:r>
            <a:r>
              <a:rPr lang="en-US" i="1" dirty="0" smtClean="0">
                <a:sym typeface="Wingdings"/>
              </a:rPr>
              <a:t>2f + 1</a:t>
            </a:r>
            <a:r>
              <a:rPr lang="en-US" dirty="0" smtClean="0">
                <a:sym typeface="Wingdings"/>
              </a:rPr>
              <a:t> with </a:t>
            </a:r>
            <a:r>
              <a:rPr lang="en-US" i="1" dirty="0" smtClean="0">
                <a:sym typeface="Wingdings"/>
              </a:rPr>
              <a:t>f</a:t>
            </a:r>
            <a:r>
              <a:rPr lang="en-US" dirty="0" smtClean="0">
                <a:sym typeface="Wingdings"/>
              </a:rPr>
              <a:t> faulty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92934" y="3836126"/>
            <a:ext cx="1463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Quorum 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4880034" y="3810000"/>
            <a:ext cx="393700" cy="382587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5794434" y="3810000"/>
            <a:ext cx="393700" cy="382587"/>
          </a:xfrm>
          <a:prstGeom prst="ellipse">
            <a:avLst/>
          </a:prstGeom>
          <a:solidFill>
            <a:srgbClr val="0066CC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3063934" y="3810000"/>
            <a:ext cx="393700" cy="382587"/>
          </a:xfrm>
          <a:prstGeom prst="ellipse">
            <a:avLst/>
          </a:prstGeom>
          <a:solidFill>
            <a:srgbClr val="0066CC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965634" y="3810000"/>
            <a:ext cx="393700" cy="382587"/>
          </a:xfrm>
          <a:prstGeom prst="ellipse">
            <a:avLst/>
          </a:prstGeom>
          <a:solidFill>
            <a:srgbClr val="0066CC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669871" y="3581400"/>
            <a:ext cx="2971800" cy="914400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597334" y="3581400"/>
            <a:ext cx="2971800" cy="914400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95400" y="3836126"/>
            <a:ext cx="1463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Quorum A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62200" y="2819400"/>
            <a:ext cx="4511734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Quorums have at least 2f + 1 replicas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68534" y="4857690"/>
            <a:ext cx="5730934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Quorums intersect in at least one correct replica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6" name="Curved Connector 15"/>
          <p:cNvCxnSpPr>
            <a:stCxn id="14" idx="1"/>
            <a:endCxn id="11" idx="1"/>
          </p:cNvCxnSpPr>
          <p:nvPr/>
        </p:nvCxnSpPr>
        <p:spPr>
          <a:xfrm rot="10800000" flipH="1" flipV="1">
            <a:off x="2362199" y="3019455"/>
            <a:ext cx="742881" cy="695856"/>
          </a:xfrm>
          <a:prstGeom prst="curvedConnector4">
            <a:avLst>
              <a:gd name="adj1" fmla="val -30772"/>
              <a:gd name="adj2" fmla="val 54753"/>
            </a:avLst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20"/>
          <p:cNvCxnSpPr>
            <a:stCxn id="14" idx="3"/>
            <a:endCxn id="12" idx="7"/>
          </p:cNvCxnSpPr>
          <p:nvPr/>
        </p:nvCxnSpPr>
        <p:spPr>
          <a:xfrm flipH="1">
            <a:off x="6133924" y="3019455"/>
            <a:ext cx="740010" cy="695856"/>
          </a:xfrm>
          <a:prstGeom prst="curvedConnector4">
            <a:avLst>
              <a:gd name="adj1" fmla="val -30891"/>
              <a:gd name="adj2" fmla="val 54753"/>
            </a:avLst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5" idx="0"/>
            <a:endCxn id="10" idx="4"/>
          </p:cNvCxnSpPr>
          <p:nvPr/>
        </p:nvCxnSpPr>
        <p:spPr>
          <a:xfrm rot="16200000" flipV="1">
            <a:off x="4065692" y="4289380"/>
            <a:ext cx="665103" cy="47151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649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Byzantine 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Byzantine fault tolerance (BFT) protocols thought to be too expensive and impractical.</a:t>
            </a:r>
          </a:p>
          <a:p>
            <a:r>
              <a:rPr lang="en-US" dirty="0" smtClean="0"/>
              <a:t>PBFT (Practical BFT) was then proposed, which showed a rather inexpensive &amp; practical BFT protocol.</a:t>
            </a:r>
          </a:p>
          <a:p>
            <a:pPr lvl="1"/>
            <a:r>
              <a:rPr lang="en-US" dirty="0" smtClean="0"/>
              <a:t>With asynchrony &amp; </a:t>
            </a:r>
            <a:r>
              <a:rPr lang="en-US" i="1" dirty="0" smtClean="0"/>
              <a:t>f</a:t>
            </a:r>
            <a:r>
              <a:rPr lang="en-US" dirty="0" smtClean="0"/>
              <a:t> Byzantine nodes</a:t>
            </a:r>
          </a:p>
          <a:p>
            <a:pPr lvl="1"/>
            <a:r>
              <a:rPr lang="en-US" dirty="0" smtClean="0"/>
              <a:t>This resurrected the interest in BFT protocols.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861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Byzantine generals problem</a:t>
            </a:r>
          </a:p>
          <a:p>
            <a:pPr lvl="1"/>
            <a:r>
              <a:rPr lang="en-US" dirty="0" smtClean="0"/>
              <a:t>A commanding general</a:t>
            </a:r>
          </a:p>
          <a:p>
            <a:pPr lvl="1"/>
            <a:r>
              <a:rPr lang="en-US" dirty="0" smtClean="0"/>
              <a:t>Lieutenant generals</a:t>
            </a:r>
          </a:p>
          <a:p>
            <a:r>
              <a:rPr lang="en-US" dirty="0" smtClean="0"/>
              <a:t>Primary-backup replication</a:t>
            </a:r>
          </a:p>
          <a:p>
            <a:pPr lvl="1"/>
            <a:r>
              <a:rPr lang="en-US" dirty="0" smtClean="0"/>
              <a:t>State machine replication: everyone should execute instructions in the same order</a:t>
            </a:r>
          </a:p>
          <a:p>
            <a:pPr lvl="1"/>
            <a:r>
              <a:rPr lang="en-US" dirty="0" smtClean="0"/>
              <a:t>Primary: the commanding general</a:t>
            </a:r>
          </a:p>
          <a:p>
            <a:pPr lvl="1"/>
            <a:r>
              <a:rPr lang="en-US" dirty="0" smtClean="0"/>
              <a:t>Backups: the lieutenant generals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207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Primary-Backup Challenges</a:t>
            </a:r>
            <a:endParaRPr lang="en-US" dirty="0"/>
          </a:p>
        </p:txBody>
      </p:sp>
      <p:sp>
        <p:nvSpPr>
          <p:cNvPr id="39" name="Content Placeholder 3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" name="Content Placeholder 3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The same order </a:t>
            </a:r>
            <a:r>
              <a:rPr lang="en-US" dirty="0" smtClean="0"/>
              <a:t>(sequence number) of requests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Handling </a:t>
            </a:r>
            <a:r>
              <a:rPr lang="en-US" dirty="0" smtClean="0">
                <a:solidFill>
                  <a:srgbClr val="FF0000"/>
                </a:solidFill>
              </a:rPr>
              <a:t>primary failures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7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5029200"/>
            <a:ext cx="762000" cy="1507671"/>
          </a:xfrm>
          <a:prstGeom prst="rect">
            <a:avLst/>
          </a:prstGeom>
          <a:noFill/>
        </p:spPr>
      </p:pic>
      <p:pic>
        <p:nvPicPr>
          <p:cNvPr id="8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5029200"/>
            <a:ext cx="762000" cy="1507671"/>
          </a:xfrm>
          <a:prstGeom prst="rect">
            <a:avLst/>
          </a:prstGeom>
          <a:noFill/>
        </p:spPr>
      </p:pic>
      <p:pic>
        <p:nvPicPr>
          <p:cNvPr id="9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029200"/>
            <a:ext cx="762000" cy="1507671"/>
          </a:xfrm>
          <a:prstGeom prst="rect">
            <a:avLst/>
          </a:prstGeom>
          <a:noFill/>
        </p:spPr>
      </p:pic>
      <p:pic>
        <p:nvPicPr>
          <p:cNvPr id="10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200400"/>
            <a:ext cx="762000" cy="1507671"/>
          </a:xfrm>
          <a:prstGeom prst="rect">
            <a:avLst/>
          </a:prstGeom>
          <a:noFill/>
        </p:spPr>
      </p:pic>
      <p:pic>
        <p:nvPicPr>
          <p:cNvPr id="11" name="Picture 3" descr="C:\Users\Imranul Hoque\AppData\Local\Microsoft\Windows\Temporary Internet Files\Content.IE5\8YHRZGRK\MCj0424194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447800"/>
            <a:ext cx="709613" cy="943602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>
            <a:stCxn id="11" idx="2"/>
            <a:endCxn id="10" idx="0"/>
          </p:cNvCxnSpPr>
          <p:nvPr/>
        </p:nvCxnSpPr>
        <p:spPr>
          <a:xfrm flipH="1">
            <a:off x="2590800" y="2391402"/>
            <a:ext cx="964407" cy="80899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 descr="C:\Users\Imranul Hoque\AppData\Local\Microsoft\Windows\Temporary Internet Files\Content.IE5\8YHRZGRK\MCj0424194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3987" y="1447800"/>
            <a:ext cx="709613" cy="943602"/>
          </a:xfrm>
          <a:prstGeom prst="rect">
            <a:avLst/>
          </a:prstGeom>
          <a:noFill/>
        </p:spPr>
      </p:pic>
      <p:cxnSp>
        <p:nvCxnSpPr>
          <p:cNvPr id="14" name="Straight Arrow Connector 13"/>
          <p:cNvCxnSpPr>
            <a:stCxn id="13" idx="2"/>
            <a:endCxn id="10" idx="0"/>
          </p:cNvCxnSpPr>
          <p:nvPr/>
        </p:nvCxnSpPr>
        <p:spPr>
          <a:xfrm>
            <a:off x="1778794" y="2391402"/>
            <a:ext cx="812006" cy="80899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4400" y="2647890"/>
            <a:ext cx="1524000" cy="4001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Request A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71800" y="2647890"/>
            <a:ext cx="1586345" cy="4001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Request B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" y="1676400"/>
            <a:ext cx="1295400" cy="4001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Client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33600" y="1657290"/>
            <a:ext cx="1295400" cy="4001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Client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>
            <a:stCxn id="10" idx="3"/>
            <a:endCxn id="7" idx="0"/>
          </p:cNvCxnSpPr>
          <p:nvPr/>
        </p:nvCxnSpPr>
        <p:spPr>
          <a:xfrm>
            <a:off x="2971800" y="3954236"/>
            <a:ext cx="1295400" cy="107496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1"/>
            <a:endCxn id="9" idx="0"/>
          </p:cNvCxnSpPr>
          <p:nvPr/>
        </p:nvCxnSpPr>
        <p:spPr>
          <a:xfrm flipH="1">
            <a:off x="990600" y="3954236"/>
            <a:ext cx="1219200" cy="107496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  <a:endCxn id="8" idx="0"/>
          </p:cNvCxnSpPr>
          <p:nvPr/>
        </p:nvCxnSpPr>
        <p:spPr>
          <a:xfrm>
            <a:off x="2590800" y="4708071"/>
            <a:ext cx="76200" cy="32112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4572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80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3 out</a:t>
            </a:r>
          </a:p>
          <a:p>
            <a:pPr lvl="1"/>
            <a:r>
              <a:rPr lang="en-US" dirty="0" smtClean="0"/>
              <a:t>Please, please start right away!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Deadline: 4/30 (Monday) @ 11:59PM</a:t>
            </a:r>
          </a:p>
          <a:p>
            <a:r>
              <a:rPr lang="en-US" dirty="0"/>
              <a:t>Final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5/7 (Monday), 3:30PM - 6:30PM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Norton 112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34351</TotalTime>
  <Pages>12</Pages>
  <Words>1101</Words>
  <Application>Microsoft Macintosh PowerPoint</Application>
  <PresentationFormat>Letter Paper (8.5x11 in)</PresentationFormat>
  <Paragraphs>226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CS252-template</vt:lpstr>
      <vt:lpstr>Office Theme</vt:lpstr>
      <vt:lpstr>CSE 486/586 Distributed Systems Byzantine Fault Tolerance --- 2</vt:lpstr>
      <vt:lpstr>Recap</vt:lpstr>
      <vt:lpstr>Intuition for the Result</vt:lpstr>
      <vt:lpstr>Intuition for the Result</vt:lpstr>
      <vt:lpstr>Intuition for the Result</vt:lpstr>
      <vt:lpstr>Practical Byzantine Fault Tolerance</vt:lpstr>
      <vt:lpstr>State Machine Replication</vt:lpstr>
      <vt:lpstr>Primary-Backup Challenges</vt:lpstr>
      <vt:lpstr>CSE 486/586 Administrivia</vt:lpstr>
      <vt:lpstr>System Setting</vt:lpstr>
      <vt:lpstr>Client Protocol</vt:lpstr>
      <vt:lpstr>Primary-Backup Protocol</vt:lpstr>
      <vt:lpstr>Normal Case Operation</vt:lpstr>
      <vt:lpstr>Pre-Prepare Phase</vt:lpstr>
      <vt:lpstr>Prepare Phase</vt:lpstr>
      <vt:lpstr>Prepare Phase</vt:lpstr>
      <vt:lpstr>Prepare Phase</vt:lpstr>
      <vt:lpstr>Commit Phase</vt:lpstr>
      <vt:lpstr>Commit Phase</vt:lpstr>
      <vt:lpstr>View Change</vt:lpstr>
      <vt:lpstr>View Change Safety</vt:lpstr>
      <vt:lpstr>More Issues</vt:lpstr>
      <vt:lpstr>Performance</vt:lpstr>
      <vt:lpstr>Benchmark Results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Steven Ko</cp:lastModifiedBy>
  <cp:revision>1543</cp:revision>
  <cp:lastPrinted>2012-04-18T18:09:15Z</cp:lastPrinted>
  <dcterms:created xsi:type="dcterms:W3CDTF">2012-03-21T04:48:11Z</dcterms:created>
  <dcterms:modified xsi:type="dcterms:W3CDTF">2012-04-18T18:58:00Z</dcterms:modified>
  <cp:category/>
</cp:coreProperties>
</file>