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797" r:id="rId4"/>
    <p:sldId id="798" r:id="rId5"/>
    <p:sldId id="799" r:id="rId6"/>
    <p:sldId id="796" r:id="rId7"/>
    <p:sldId id="800" r:id="rId8"/>
    <p:sldId id="802" r:id="rId9"/>
    <p:sldId id="801" r:id="rId10"/>
    <p:sldId id="803" r:id="rId11"/>
    <p:sldId id="804" r:id="rId12"/>
    <p:sldId id="805" r:id="rId13"/>
    <p:sldId id="816" r:id="rId14"/>
    <p:sldId id="817" r:id="rId15"/>
    <p:sldId id="818" r:id="rId16"/>
    <p:sldId id="806" r:id="rId17"/>
    <p:sldId id="807" r:id="rId18"/>
    <p:sldId id="808" r:id="rId19"/>
    <p:sldId id="809" r:id="rId20"/>
    <p:sldId id="810" r:id="rId21"/>
    <p:sldId id="813" r:id="rId22"/>
    <p:sldId id="812" r:id="rId23"/>
    <p:sldId id="811" r:id="rId24"/>
    <p:sldId id="815" r:id="rId25"/>
    <p:sldId id="814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3" d="100"/>
          <a:sy n="93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rl0.com" TargetMode="External"/><Relationship Id="rId4" Type="http://schemas.openxmlformats.org/officeDocument/2006/relationships/hyperlink" Target="http://url1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rl1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rl0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rl0.com" TargetMode="External"/><Relationship Id="rId4" Type="http://schemas.openxmlformats.org/officeDocument/2006/relationships/hyperlink" Target="http://url1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Google Chubby Lock Service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rows &amp; columns</a:t>
            </a:r>
          </a:p>
          <a:p>
            <a:pPr lvl="1"/>
            <a:r>
              <a:rPr lang="en-US" i="1" dirty="0"/>
              <a:t>(row, column, timestamp) -&gt; cell </a:t>
            </a:r>
            <a:r>
              <a:rPr lang="en-US" i="1" dirty="0" smtClean="0"/>
              <a:t>contents</a:t>
            </a:r>
          </a:p>
          <a:p>
            <a:r>
              <a:rPr lang="en-US" dirty="0" smtClean="0"/>
              <a:t>E.g., web </a:t>
            </a:r>
            <a:r>
              <a:rPr lang="en-US" dirty="0"/>
              <a:t>pages and </a:t>
            </a:r>
            <a:r>
              <a:rPr lang="en-US" dirty="0" smtClean="0"/>
              <a:t>relevant info.</a:t>
            </a:r>
            <a:endParaRPr lang="en-US" dirty="0"/>
          </a:p>
          <a:p>
            <a:pPr lvl="1"/>
            <a:r>
              <a:rPr lang="en-US" dirty="0" smtClean="0"/>
              <a:t>Rows: URLs</a:t>
            </a:r>
          </a:p>
          <a:p>
            <a:pPr lvl="1"/>
            <a:r>
              <a:rPr lang="en-US" dirty="0" smtClean="0"/>
              <a:t>Columns: actual web page, (out-going) links, (incoming) links, etc.</a:t>
            </a:r>
          </a:p>
          <a:p>
            <a:pPr lvl="1"/>
            <a:r>
              <a:rPr lang="en-US" dirty="0" smtClean="0"/>
              <a:t>Versioned: using timestamps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dia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0297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</a:t>
            </a:r>
          </a:p>
          <a:p>
            <a:pPr lvl="1"/>
            <a:r>
              <a:rPr lang="en-US" dirty="0" smtClean="0"/>
              <a:t>Map: (key, value)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list of (intermediate key, intermediate value)</a:t>
            </a:r>
          </a:p>
          <a:p>
            <a:pPr lvl="1"/>
            <a:r>
              <a:rPr lang="en-US" dirty="0" smtClean="0"/>
              <a:t>Reduce: (intermediate key, list of intermediate values) </a:t>
            </a:r>
            <a:r>
              <a:rPr lang="en-US" dirty="0" smtClean="0">
                <a:sym typeface="Wingdings"/>
              </a:rPr>
              <a:t> (output key, output value)</a:t>
            </a:r>
          </a:p>
          <a:p>
            <a:pPr lvl="1"/>
            <a:r>
              <a:rPr lang="en-US" dirty="0" smtClean="0">
                <a:sym typeface="Wingdings"/>
              </a:rPr>
              <a:t>Programmers write Map &amp; Reduce functions within the interface given (above).</a:t>
            </a:r>
          </a:p>
          <a:p>
            <a:r>
              <a:rPr lang="en-US" dirty="0" smtClean="0">
                <a:sym typeface="Wingdings"/>
              </a:rPr>
              <a:t>Execution framework</a:t>
            </a:r>
          </a:p>
          <a:p>
            <a:pPr lvl="1"/>
            <a:r>
              <a:rPr lang="en-US" dirty="0" smtClean="0">
                <a:sym typeface="Wingdings"/>
              </a:rPr>
              <a:t>Google MapReduce executes Map &amp; Reduce functions over a cluster of servers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sym typeface="Wingdings"/>
              </a:rPr>
              <a:t>One master</a:t>
            </a:r>
          </a:p>
          <a:p>
            <a:pPr lvl="1"/>
            <a:r>
              <a:rPr lang="en-US" dirty="0" smtClean="0">
                <a:sym typeface="Wingdings"/>
              </a:rPr>
              <a:t>Workers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pPr lvl="1"/>
            <a:r>
              <a:rPr lang="en-GB" dirty="0" smtClean="0"/>
              <a:t>Input: &lt;</a:t>
            </a:r>
            <a:r>
              <a:rPr lang="en-GB" dirty="0" err="1" smtClean="0"/>
              <a:t>in_key</a:t>
            </a:r>
            <a:r>
              <a:rPr lang="en-GB" dirty="0" smtClean="0"/>
              <a:t>, </a:t>
            </a:r>
            <a:r>
              <a:rPr lang="en-GB" dirty="0" err="1" smtClean="0"/>
              <a:t>in_value</a:t>
            </a:r>
            <a:r>
              <a:rPr lang="en-GB" dirty="0" smtClean="0"/>
              <a:t>&gt; pair =&gt; </a:t>
            </a:r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dirty="0" err="1" smtClean="0">
                <a:solidFill>
                  <a:srgbClr val="FF0000"/>
                </a:solidFill>
              </a:rPr>
              <a:t>url</a:t>
            </a:r>
            <a:r>
              <a:rPr lang="en-GB" dirty="0" smtClean="0">
                <a:solidFill>
                  <a:srgbClr val="FF0000"/>
                </a:solidFill>
              </a:rPr>
              <a:t>, content&gt;</a:t>
            </a:r>
          </a:p>
          <a:p>
            <a:pPr lvl="1"/>
            <a:r>
              <a:rPr lang="en-GB" dirty="0" smtClean="0"/>
              <a:t>Output: list of intermediate &lt;key, value&gt; pairs </a:t>
            </a:r>
            <a:br>
              <a:rPr lang="en-GB" dirty="0" smtClean="0"/>
            </a:br>
            <a:r>
              <a:rPr lang="en-GB" dirty="0" smtClean="0"/>
              <a:t>=&gt; </a:t>
            </a:r>
            <a:r>
              <a:rPr lang="en-GB" dirty="0" smtClean="0">
                <a:solidFill>
                  <a:srgbClr val="FF0000"/>
                </a:solidFill>
              </a:rPr>
              <a:t>list of &lt;word, </a:t>
            </a:r>
            <a:r>
              <a:rPr lang="en-GB" dirty="0" err="1" smtClean="0">
                <a:solidFill>
                  <a:srgbClr val="FF0000"/>
                </a:solidFill>
              </a:rPr>
              <a:t>url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330E-E2F8-794B-BFF5-E0F69CB53CE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8" descr="MPj043897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286000" cy="162657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" y="3657600"/>
            <a:ext cx="30861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= </a:t>
            </a:r>
            <a:r>
              <a:rPr lang="en-US" dirty="0" smtClean="0">
                <a:hlinkClick r:id="rId3"/>
              </a:rPr>
              <a:t>http://url0.com</a:t>
            </a:r>
            <a:endParaRPr lang="en-US" dirty="0" smtClean="0"/>
          </a:p>
          <a:p>
            <a:r>
              <a:rPr lang="en-US" dirty="0" smtClean="0"/>
              <a:t>value = “every happy family is alike.”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53001" y="3505200"/>
            <a:ext cx="3429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&lt;every, 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&lt;happy, 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&lt;family, 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3657600" y="4105365"/>
            <a:ext cx="1295401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985" y="4681716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map()</a:t>
            </a:r>
            <a:endParaRPr lang="en-US" sz="16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1500" y="6066220"/>
            <a:ext cx="30861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Map Input: &lt;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, content&gt;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1" y="4800600"/>
            <a:ext cx="3429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&lt;every, </a:t>
            </a:r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&lt;unhappy, </a:t>
            </a:r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&lt;family, </a:t>
            </a:r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</a:p>
        </p:txBody>
      </p:sp>
      <p:cxnSp>
        <p:nvCxnSpPr>
          <p:cNvPr id="16" name="Straight Arrow Connector 15"/>
          <p:cNvCxnSpPr>
            <a:stCxn id="13" idx="3"/>
            <a:endCxn id="15" idx="1"/>
          </p:cNvCxnSpPr>
          <p:nvPr/>
        </p:nvCxnSpPr>
        <p:spPr>
          <a:xfrm flipV="1">
            <a:off x="3657600" y="5400765"/>
            <a:ext cx="1295401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" y="4953000"/>
            <a:ext cx="30861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= </a:t>
            </a:r>
            <a:r>
              <a:rPr lang="en-US" dirty="0" smtClean="0">
                <a:hlinkClick r:id="rId4"/>
              </a:rPr>
              <a:t>http://url1.com</a:t>
            </a:r>
            <a:endParaRPr lang="en-US" dirty="0" smtClean="0"/>
          </a:p>
          <a:p>
            <a:r>
              <a:rPr lang="en-US" dirty="0" smtClean="0"/>
              <a:t>value = “every unhappy family is unhappy in its own way.”</a:t>
            </a:r>
            <a:endParaRPr lang="en-US" altLang="ko-KR" dirty="0" smtClean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953001" y="6066220"/>
            <a:ext cx="34290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Map Output: list of &lt;word, 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62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5" grpId="0" animBg="1"/>
      <p:bldP spid="13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MapReduce system</a:t>
            </a:r>
          </a:p>
          <a:p>
            <a:pPr lvl="1"/>
            <a:r>
              <a:rPr lang="en-GB" dirty="0" smtClean="0"/>
              <a:t>Collects outputs from all </a:t>
            </a:r>
            <a:r>
              <a:rPr lang="en-GB" i="1" dirty="0" smtClean="0"/>
              <a:t>map</a:t>
            </a:r>
            <a:r>
              <a:rPr lang="en-GB" dirty="0" smtClean="0"/>
              <a:t> executions</a:t>
            </a:r>
          </a:p>
          <a:p>
            <a:pPr lvl="1"/>
            <a:r>
              <a:rPr lang="en-GB" dirty="0" smtClean="0"/>
              <a:t>Groups all intermediate values by the same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330E-E2F8-794B-BFF5-E0F69CB53C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3999" y="3289557"/>
            <a:ext cx="266700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-&gt; </a:t>
            </a:r>
            <a:r>
              <a:rPr lang="en-US" dirty="0" smtClean="0">
                <a:hlinkClick r:id="rId2"/>
              </a:rPr>
              <a:t>http://url0.com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http://url1.com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4400" y="3365757"/>
            <a:ext cx="28956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&lt;every, </a:t>
            </a:r>
            <a:r>
              <a:rPr lang="en-US" dirty="0" smtClean="0">
                <a:hlinkClick r:id="rId2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&lt;happy, </a:t>
            </a:r>
            <a:r>
              <a:rPr lang="en-US" dirty="0" smtClean="0">
                <a:hlinkClick r:id="rId2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&lt;family, </a:t>
            </a:r>
            <a:r>
              <a:rPr lang="en-US" dirty="0" smtClean="0">
                <a:hlinkClick r:id="rId2"/>
              </a:rPr>
              <a:t>http://url0.com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4661157"/>
            <a:ext cx="28956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&lt;every, </a:t>
            </a:r>
            <a:r>
              <a:rPr lang="en-US" dirty="0" smtClean="0">
                <a:hlinkClick r:id="rId3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&lt;unhappy, </a:t>
            </a:r>
            <a:r>
              <a:rPr lang="en-US" dirty="0" smtClean="0">
                <a:hlinkClick r:id="rId3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&lt;family, </a:t>
            </a:r>
            <a:r>
              <a:rPr lang="en-US" dirty="0" smtClean="0">
                <a:hlinkClick r:id="rId3"/>
              </a:rPr>
              <a:t>http://url1.com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33400" y="6142420"/>
            <a:ext cx="32766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Map Output: list of &lt;word, 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&gt;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800600" y="6142420"/>
            <a:ext cx="34290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Reduce Input: &lt;word, list of 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urls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3998" y="3975357"/>
            <a:ext cx="266700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happy -&gt; </a:t>
            </a:r>
            <a:r>
              <a:rPr lang="en-US" dirty="0" smtClean="0">
                <a:hlinkClick r:id="rId2"/>
              </a:rPr>
              <a:t>http://url0.com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33997" y="4622283"/>
            <a:ext cx="2667001" cy="684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unhappy -&gt; </a:t>
            </a:r>
            <a:r>
              <a:rPr lang="en-US" dirty="0" smtClean="0">
                <a:hlinkClick r:id="rId3"/>
              </a:rPr>
              <a:t>http://url1.com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333997" y="5345410"/>
            <a:ext cx="2667002" cy="674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family -&gt; </a:t>
            </a:r>
            <a:r>
              <a:rPr lang="en-US" dirty="0" smtClean="0">
                <a:hlinkClick r:id="rId2"/>
              </a:rPr>
              <a:t>http://url0.com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http://url1.com</a:t>
            </a:r>
            <a:endParaRPr lang="en-US" dirty="0" smtClean="0"/>
          </a:p>
        </p:txBody>
      </p: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3276600" y="3594357"/>
            <a:ext cx="2057399" cy="1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3276600" y="3612723"/>
            <a:ext cx="2057399" cy="127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3276600" y="3935888"/>
            <a:ext cx="2057398" cy="34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3276600" y="4267198"/>
            <a:ext cx="2057397" cy="1415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3276600" y="5486400"/>
            <a:ext cx="2057397" cy="19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3581400" y="4964390"/>
            <a:ext cx="1752597" cy="77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0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5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pPr lvl="1"/>
            <a:r>
              <a:rPr lang="en-GB" dirty="0" smtClean="0"/>
              <a:t>Input: &lt;</a:t>
            </a:r>
            <a:r>
              <a:rPr lang="en-US" dirty="0" err="1" smtClean="0"/>
              <a:t>out_key</a:t>
            </a:r>
            <a:r>
              <a:rPr lang="en-US" dirty="0" smtClean="0"/>
              <a:t>, list of </a:t>
            </a:r>
            <a:r>
              <a:rPr lang="en-US" dirty="0" err="1" smtClean="0"/>
              <a:t>intermediate_value</a:t>
            </a:r>
            <a:r>
              <a:rPr lang="en-US" dirty="0" smtClean="0"/>
              <a:t>&gt;</a:t>
            </a:r>
            <a:endParaRPr lang="en-GB" dirty="0" smtClean="0"/>
          </a:p>
          <a:p>
            <a:pPr lvl="1"/>
            <a:r>
              <a:rPr lang="en-GB" dirty="0" smtClean="0"/>
              <a:t>Output: &lt;</a:t>
            </a:r>
            <a:r>
              <a:rPr lang="en-GB" dirty="0" err="1" smtClean="0"/>
              <a:t>out_key</a:t>
            </a:r>
            <a:r>
              <a:rPr lang="en-GB" dirty="0" smtClean="0"/>
              <a:t>, </a:t>
            </a:r>
            <a:r>
              <a:rPr lang="en-GB" dirty="0" err="1" smtClean="0"/>
              <a:t>out_value</a:t>
            </a:r>
            <a:r>
              <a:rPr lang="en-GB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330E-E2F8-794B-BFF5-E0F69CB53C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7" descr="MPj043731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0"/>
            <a:ext cx="2590800" cy="17301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0599" y="3291145"/>
            <a:ext cx="266700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-&gt; </a:t>
            </a:r>
            <a:r>
              <a:rPr lang="en-US" dirty="0" smtClean="0">
                <a:hlinkClick r:id="rId3"/>
              </a:rPr>
              <a:t>http://url0.com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http://url1.com</a:t>
            </a:r>
            <a:endParaRPr lang="en-US" dirty="0" smtClean="0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57200" y="6144008"/>
            <a:ext cx="34290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Reduce Input: &lt;word, list of 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urls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0598" y="3976945"/>
            <a:ext cx="266700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happy -&gt; </a:t>
            </a:r>
            <a:r>
              <a:rPr lang="en-US" dirty="0" smtClean="0">
                <a:hlinkClick r:id="rId3"/>
              </a:rPr>
              <a:t>http://url0.com</a:t>
            </a:r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90597" y="4623871"/>
            <a:ext cx="2667001" cy="684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unhappy -&gt; </a:t>
            </a:r>
            <a:r>
              <a:rPr lang="en-US" dirty="0" smtClean="0">
                <a:hlinkClick r:id="rId4"/>
              </a:rPr>
              <a:t>http://url1.com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990597" y="5346998"/>
            <a:ext cx="2667002" cy="674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family -&gt; </a:t>
            </a:r>
            <a:r>
              <a:rPr lang="en-US" dirty="0" smtClean="0">
                <a:hlinkClick r:id="rId3"/>
              </a:rPr>
              <a:t>http://url0.com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http://url1.com</a:t>
            </a:r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219699" y="3289557"/>
            <a:ext cx="266700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&lt;every, “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,</a:t>
            </a:r>
          </a:p>
          <a:p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”&gt;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19700" y="3975357"/>
            <a:ext cx="266700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&lt;happy, </a:t>
            </a:r>
          </a:p>
          <a:p>
            <a:r>
              <a:rPr lang="en-US" dirty="0" smtClean="0"/>
              <a:t>“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”&gt;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219699" y="4622283"/>
            <a:ext cx="2667001" cy="684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&lt;unhappy, </a:t>
            </a:r>
          </a:p>
          <a:p>
            <a:r>
              <a:rPr lang="en-US" dirty="0" smtClean="0"/>
              <a:t>“</a:t>
            </a:r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”&gt;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19700" y="5345410"/>
            <a:ext cx="2667002" cy="674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&lt;family, “</a:t>
            </a:r>
            <a:r>
              <a:rPr lang="en-US" dirty="0" smtClean="0">
                <a:hlinkClick r:id="rId3"/>
              </a:rPr>
              <a:t>http://url0.com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http://url1.com</a:t>
            </a:r>
            <a:r>
              <a:rPr lang="en-US" dirty="0" smtClean="0"/>
              <a:t>”&gt;</a:t>
            </a:r>
          </a:p>
        </p:txBody>
      </p:sp>
      <p:cxnSp>
        <p:nvCxnSpPr>
          <p:cNvPr id="64" name="Straight Arrow Connector 63"/>
          <p:cNvCxnSpPr>
            <a:stCxn id="8" idx="3"/>
            <a:endCxn id="59" idx="1"/>
          </p:cNvCxnSpPr>
          <p:nvPr/>
        </p:nvCxnSpPr>
        <p:spPr>
          <a:xfrm flipV="1">
            <a:off x="3657600" y="3612723"/>
            <a:ext cx="15620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" idx="3"/>
            <a:endCxn id="60" idx="1"/>
          </p:cNvCxnSpPr>
          <p:nvPr/>
        </p:nvCxnSpPr>
        <p:spPr>
          <a:xfrm flipV="1">
            <a:off x="3657599" y="4280157"/>
            <a:ext cx="1562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3"/>
            <a:endCxn id="62" idx="1"/>
          </p:cNvCxnSpPr>
          <p:nvPr/>
        </p:nvCxnSpPr>
        <p:spPr>
          <a:xfrm flipV="1">
            <a:off x="3657598" y="4964390"/>
            <a:ext cx="1562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3"/>
            <a:endCxn id="63" idx="1"/>
          </p:cNvCxnSpPr>
          <p:nvPr/>
        </p:nvCxnSpPr>
        <p:spPr>
          <a:xfrm flipV="1">
            <a:off x="3657599" y="5682605"/>
            <a:ext cx="1562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4495800" y="6142420"/>
            <a:ext cx="3810000" cy="3345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lvl="1" defTabSz="4572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-65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Reduce Output: &lt;word, string of </a:t>
            </a:r>
            <a:r>
              <a:rPr lang="en-GB" sz="1600" dirty="0" err="1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urls</a:t>
            </a:r>
            <a:r>
              <a:rPr lang="en-GB" sz="1600" dirty="0" smtClean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3766611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reduce()</a:t>
            </a:r>
            <a:endParaRPr lang="en-US" sz="16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74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28" grpId="0"/>
      <p:bldP spid="30" grpId="0" animBg="1"/>
      <p:bldP spid="32" grpId="0" animBg="1"/>
      <p:bldP spid="34" grpId="0" animBg="1"/>
      <p:bldP spid="59" grpId="0" animBg="1"/>
      <p:bldP spid="60" grpId="0" animBg="1"/>
      <p:bldP spid="62" grpId="0" animBg="1"/>
      <p:bldP spid="63" grpId="0" animBg="1"/>
      <p:bldP spid="76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4724400"/>
            <a:ext cx="141750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40"/>
          <p:cNvGrpSpPr/>
          <p:nvPr/>
        </p:nvGrpSpPr>
        <p:grpSpPr>
          <a:xfrm>
            <a:off x="2865300" y="4991100"/>
            <a:ext cx="756000" cy="571500"/>
            <a:chOff x="2971800" y="2819400"/>
            <a:chExt cx="756000" cy="571500"/>
          </a:xfrm>
        </p:grpSpPr>
        <p:sp>
          <p:nvSpPr>
            <p:cNvPr id="7" name="Rectangle 6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2865300" y="4229100"/>
            <a:ext cx="756000" cy="571500"/>
            <a:chOff x="2971800" y="2819400"/>
            <a:chExt cx="756000" cy="571500"/>
          </a:xfrm>
        </p:grpSpPr>
        <p:sp>
          <p:nvSpPr>
            <p:cNvPr id="11" name="Rectangle 10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2865300" y="3467100"/>
            <a:ext cx="756000" cy="571500"/>
            <a:chOff x="2971800" y="2819400"/>
            <a:chExt cx="756000" cy="571500"/>
          </a:xfrm>
        </p:grpSpPr>
        <p:sp>
          <p:nvSpPr>
            <p:cNvPr id="15" name="Rectangle 14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72"/>
          <p:cNvGrpSpPr/>
          <p:nvPr/>
        </p:nvGrpSpPr>
        <p:grpSpPr>
          <a:xfrm>
            <a:off x="5303700" y="3924300"/>
            <a:ext cx="756000" cy="571500"/>
            <a:chOff x="2971800" y="2819400"/>
            <a:chExt cx="756000" cy="571500"/>
          </a:xfrm>
        </p:grpSpPr>
        <p:sp>
          <p:nvSpPr>
            <p:cNvPr id="19" name="Rectangle 18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an 19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76"/>
          <p:cNvGrpSpPr/>
          <p:nvPr/>
        </p:nvGrpSpPr>
        <p:grpSpPr>
          <a:xfrm>
            <a:off x="7665900" y="4114800"/>
            <a:ext cx="756000" cy="571500"/>
            <a:chOff x="2971800" y="2819400"/>
            <a:chExt cx="756000" cy="571500"/>
          </a:xfrm>
        </p:grpSpPr>
        <p:sp>
          <p:nvSpPr>
            <p:cNvPr id="23" name="Rectangle 22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80"/>
          <p:cNvGrpSpPr/>
          <p:nvPr/>
        </p:nvGrpSpPr>
        <p:grpSpPr>
          <a:xfrm>
            <a:off x="7818300" y="4267200"/>
            <a:ext cx="756000" cy="571500"/>
            <a:chOff x="2971800" y="2819400"/>
            <a:chExt cx="756000" cy="571500"/>
          </a:xfrm>
        </p:grpSpPr>
        <p:sp>
          <p:nvSpPr>
            <p:cNvPr id="27" name="Rectangle 26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84"/>
          <p:cNvGrpSpPr/>
          <p:nvPr/>
        </p:nvGrpSpPr>
        <p:grpSpPr>
          <a:xfrm>
            <a:off x="7970700" y="4419600"/>
            <a:ext cx="756000" cy="571500"/>
            <a:chOff x="2971800" y="2819400"/>
            <a:chExt cx="756000" cy="571500"/>
          </a:xfrm>
        </p:grpSpPr>
        <p:sp>
          <p:nvSpPr>
            <p:cNvPr id="31" name="Rectangle 30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an 31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1447800" y="3752850"/>
            <a:ext cx="141750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55600" y="4572000"/>
            <a:ext cx="136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Document"/>
          <p:cNvSpPr>
            <a:spLocks noEditPoints="1" noChangeArrowheads="1"/>
          </p:cNvSpPr>
          <p:nvPr/>
        </p:nvSpPr>
        <p:spPr bwMode="auto">
          <a:xfrm>
            <a:off x="1989000" y="38481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Document"/>
          <p:cNvSpPr>
            <a:spLocks noEditPoints="1" noChangeArrowheads="1"/>
          </p:cNvSpPr>
          <p:nvPr/>
        </p:nvSpPr>
        <p:spPr bwMode="auto">
          <a:xfrm>
            <a:off x="2141400" y="44025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Document"/>
          <p:cNvSpPr>
            <a:spLocks noEditPoints="1" noChangeArrowheads="1"/>
          </p:cNvSpPr>
          <p:nvPr/>
        </p:nvSpPr>
        <p:spPr bwMode="auto">
          <a:xfrm>
            <a:off x="1950900" y="48978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03500" y="43053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03500" y="47244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03500" y="50292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03500" y="3695700"/>
            <a:ext cx="15240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703500" y="4419600"/>
            <a:ext cx="15240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03500" y="3962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3800" y="4191000"/>
            <a:ext cx="14859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03800" y="4610100"/>
            <a:ext cx="14859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7" name="Group 121"/>
          <p:cNvGrpSpPr/>
          <p:nvPr/>
        </p:nvGrpSpPr>
        <p:grpSpPr>
          <a:xfrm>
            <a:off x="4014300" y="2247900"/>
            <a:ext cx="756000" cy="571500"/>
            <a:chOff x="2971800" y="2819400"/>
            <a:chExt cx="756000" cy="571500"/>
          </a:xfrm>
        </p:grpSpPr>
        <p:sp>
          <p:nvSpPr>
            <p:cNvPr id="48" name="Rectangle 47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an 48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94125" y="194310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Master</a:t>
            </a:r>
            <a:endParaRPr lang="ko-KR" alt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50700" y="5071646"/>
            <a:ext cx="106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Input Files</a:t>
            </a:r>
            <a:endParaRPr lang="ko-KR" alt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18300" y="4957346"/>
            <a:ext cx="79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Output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40015" y="5524500"/>
            <a:ext cx="130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Map workers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922700" y="5219700"/>
            <a:ext cx="153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Reduce workers</a:t>
            </a:r>
            <a:endParaRPr lang="ko-KR" altLang="en-US" sz="1600" b="1" dirty="0"/>
          </a:p>
        </p:txBody>
      </p:sp>
      <p:sp>
        <p:nvSpPr>
          <p:cNvPr id="56" name="Document"/>
          <p:cNvSpPr>
            <a:spLocks noEditPoints="1" noChangeArrowheads="1"/>
          </p:cNvSpPr>
          <p:nvPr/>
        </p:nvSpPr>
        <p:spPr bwMode="auto">
          <a:xfrm>
            <a:off x="6561000" y="40977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Document"/>
          <p:cNvSpPr>
            <a:spLocks noEditPoints="1" noChangeArrowheads="1"/>
          </p:cNvSpPr>
          <p:nvPr/>
        </p:nvSpPr>
        <p:spPr bwMode="auto">
          <a:xfrm>
            <a:off x="6561000" y="46311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3855900" y="36576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55900" y="39624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55900" y="43434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55900" y="46101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55900" y="49149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55900" y="51816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903400" y="3810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2903400" y="4572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2903400" y="5334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5341800" y="42672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</a:t>
            </a:r>
            <a:endParaRPr lang="en-US" sz="1100" dirty="0"/>
          </a:p>
        </p:txBody>
      </p:sp>
      <p:grpSp>
        <p:nvGrpSpPr>
          <p:cNvPr id="68" name="Group 133"/>
          <p:cNvGrpSpPr/>
          <p:nvPr/>
        </p:nvGrpSpPr>
        <p:grpSpPr>
          <a:xfrm>
            <a:off x="5303700" y="4648200"/>
            <a:ext cx="756000" cy="571500"/>
            <a:chOff x="2971800" y="2819400"/>
            <a:chExt cx="756000" cy="571500"/>
          </a:xfrm>
        </p:grpSpPr>
        <p:sp>
          <p:nvSpPr>
            <p:cNvPr id="69" name="Rectangle 68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341800" y="49911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</a:t>
            </a:r>
            <a:endParaRPr lang="en-US" sz="1100" dirty="0"/>
          </a:p>
        </p:txBody>
      </p:sp>
      <p:grpSp>
        <p:nvGrpSpPr>
          <p:cNvPr id="73" name="Group 139"/>
          <p:cNvGrpSpPr/>
          <p:nvPr/>
        </p:nvGrpSpPr>
        <p:grpSpPr>
          <a:xfrm>
            <a:off x="8389800" y="4625340"/>
            <a:ext cx="190500" cy="251460"/>
            <a:chOff x="7772400" y="4732020"/>
            <a:chExt cx="190500" cy="251460"/>
          </a:xfrm>
        </p:grpSpPr>
        <p:sp>
          <p:nvSpPr>
            <p:cNvPr id="74" name="Document"/>
            <p:cNvSpPr>
              <a:spLocks noEditPoints="1" noChangeArrowheads="1"/>
            </p:cNvSpPr>
            <p:nvPr/>
          </p:nvSpPr>
          <p:spPr bwMode="auto">
            <a:xfrm>
              <a:off x="7834884" y="473202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Document"/>
            <p:cNvSpPr>
              <a:spLocks noEditPoints="1" noChangeArrowheads="1"/>
            </p:cNvSpPr>
            <p:nvPr/>
          </p:nvSpPr>
          <p:spPr bwMode="auto">
            <a:xfrm>
              <a:off x="7796784" y="476250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Document"/>
            <p:cNvSpPr>
              <a:spLocks noEditPoints="1" noChangeArrowheads="1"/>
            </p:cNvSpPr>
            <p:nvPr/>
          </p:nvSpPr>
          <p:spPr bwMode="auto">
            <a:xfrm>
              <a:off x="7772400" y="480060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1227000" y="2857500"/>
            <a:ext cx="1752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Input files sent to map </a:t>
            </a:r>
            <a:r>
              <a:rPr lang="en-US" sz="1600" i="1" dirty="0" smtClean="0">
                <a:solidFill>
                  <a:schemeClr val="tx1"/>
                </a:solidFill>
              </a:rPr>
              <a:t>tasks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56000" y="2971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Intermediate keys partitioned into reduce </a:t>
            </a:r>
            <a:r>
              <a:rPr lang="en-US" sz="1600" i="1" dirty="0" smtClean="0">
                <a:solidFill>
                  <a:srgbClr val="000000"/>
                </a:solidFill>
              </a:rPr>
              <a:t>tasks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9" name="Document"/>
          <p:cNvSpPr>
            <a:spLocks noEditPoints="1" noChangeArrowheads="1"/>
          </p:cNvSpPr>
          <p:nvPr/>
        </p:nvSpPr>
        <p:spPr bwMode="auto">
          <a:xfrm>
            <a:off x="892157" y="4025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Document"/>
          <p:cNvSpPr>
            <a:spLocks noEditPoints="1" noChangeArrowheads="1"/>
          </p:cNvSpPr>
          <p:nvPr/>
        </p:nvSpPr>
        <p:spPr bwMode="auto">
          <a:xfrm>
            <a:off x="892157" y="4406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Document"/>
          <p:cNvSpPr>
            <a:spLocks noEditPoints="1" noChangeArrowheads="1"/>
          </p:cNvSpPr>
          <p:nvPr/>
        </p:nvSpPr>
        <p:spPr bwMode="auto">
          <a:xfrm>
            <a:off x="892157" y="4766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master &amp; multiple workers</a:t>
            </a:r>
          </a:p>
          <a:p>
            <a:r>
              <a:rPr lang="en-US" dirty="0" smtClean="0"/>
              <a:t>Why one master?</a:t>
            </a:r>
          </a:p>
          <a:p>
            <a:pPr lvl="1"/>
            <a:r>
              <a:rPr lang="en-US" dirty="0" smtClean="0"/>
              <a:t>This design simplifies lots of things.</a:t>
            </a:r>
          </a:p>
          <a:p>
            <a:pPr lvl="1"/>
            <a:r>
              <a:rPr lang="en-US" dirty="0" smtClean="0"/>
              <a:t>Mainly used to handle meta data; it’s important to reduce the load of a single master.</a:t>
            </a:r>
          </a:p>
          <a:p>
            <a:pPr lvl="1"/>
            <a:r>
              <a:rPr lang="en-US" dirty="0" smtClean="0"/>
              <a:t>No need to deal with consistency issues</a:t>
            </a:r>
          </a:p>
          <a:p>
            <a:pPr lvl="1"/>
            <a:r>
              <a:rPr lang="en-US" dirty="0" smtClean="0"/>
              <a:t>Mostly fit in the memory </a:t>
            </a:r>
            <a:r>
              <a:rPr lang="en-US" dirty="0" smtClean="0">
                <a:sym typeface="Wingdings"/>
              </a:rPr>
              <a:t> very fast access</a:t>
            </a:r>
          </a:p>
          <a:p>
            <a:r>
              <a:rPr lang="en-US" dirty="0" smtClean="0">
                <a:sym typeface="Wingdings"/>
              </a:rPr>
              <a:t>Obvious problem: failure</a:t>
            </a:r>
          </a:p>
          <a:p>
            <a:r>
              <a:rPr lang="en-US" dirty="0" smtClean="0">
                <a:sym typeface="Wingdings"/>
              </a:rPr>
              <a:t>How would you use a lock service like Chubby?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coarse-grained lock service</a:t>
            </a:r>
          </a:p>
          <a:p>
            <a:pPr lvl="1"/>
            <a:r>
              <a:rPr lang="en-US" dirty="0"/>
              <a:t>Locks are supposed to be held for hours and days, not seconds.</a:t>
            </a:r>
          </a:p>
          <a:p>
            <a:pPr lvl="1"/>
            <a:r>
              <a:rPr lang="en-US" dirty="0"/>
              <a:t>In addition, it can store small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various purposes (e.g., the master election) for GFS, </a:t>
            </a:r>
            <a:r>
              <a:rPr lang="en-US" dirty="0" err="1" smtClean="0"/>
              <a:t>Bigtable</a:t>
            </a:r>
            <a:r>
              <a:rPr lang="en-US" dirty="0" smtClean="0"/>
              <a:t>, MapReduce</a:t>
            </a:r>
          </a:p>
          <a:p>
            <a:pPr lvl="1"/>
            <a:r>
              <a:rPr lang="en-US" dirty="0" smtClean="0"/>
              <a:t>Potential masters try to create a lock on Chubby</a:t>
            </a:r>
          </a:p>
          <a:p>
            <a:pPr lvl="1"/>
            <a:r>
              <a:rPr lang="en-US" dirty="0" smtClean="0"/>
              <a:t>The first one that gets the lock becomes the master</a:t>
            </a:r>
          </a:p>
          <a:p>
            <a:r>
              <a:rPr lang="en-US" dirty="0" smtClean="0"/>
              <a:t>Also used for storing small configuration data and access control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Chubby cell (an instance) has typically 5 replicas.</a:t>
            </a:r>
          </a:p>
          <a:p>
            <a:pPr lvl="1"/>
            <a:r>
              <a:rPr lang="en-US" dirty="0" smtClean="0"/>
              <a:t>But each cell still serves tens of thousands of clients</a:t>
            </a:r>
          </a:p>
          <a:p>
            <a:r>
              <a:rPr lang="en-US" dirty="0" smtClean="0"/>
              <a:t>Among 5 replicas, one master is elected.</a:t>
            </a:r>
          </a:p>
          <a:p>
            <a:pPr lvl="1"/>
            <a:r>
              <a:rPr lang="en-US" dirty="0" smtClean="0"/>
              <a:t>Any one replica can be the master.</a:t>
            </a:r>
          </a:p>
          <a:p>
            <a:pPr lvl="1"/>
            <a:r>
              <a:rPr lang="en-US" dirty="0" smtClean="0"/>
              <a:t>They decide who is the master via </a:t>
            </a:r>
            <a:r>
              <a:rPr lang="en-US" dirty="0" err="1" smtClean="0"/>
              <a:t>Paxos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master handles all requests.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Chubby System 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0" y="3505200"/>
            <a:ext cx="5080420" cy="30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interface</a:t>
            </a:r>
          </a:p>
          <a:p>
            <a:pPr lvl="1"/>
            <a:r>
              <a:rPr lang="en-US" dirty="0" smtClean="0"/>
              <a:t>From a client’s point of view, it’s almost like accessing a file system.</a:t>
            </a:r>
          </a:p>
          <a:p>
            <a:r>
              <a:rPr lang="en-US" dirty="0"/>
              <a:t>Typical name: 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/foo/wombat/pouch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(lock service) common to all Chubby names</a:t>
            </a:r>
          </a:p>
          <a:p>
            <a:pPr lvl="1"/>
            <a:r>
              <a:rPr lang="en-US" dirty="0"/>
              <a:t>foo is the name of the Chubby </a:t>
            </a:r>
            <a:r>
              <a:rPr lang="en-US" dirty="0" smtClean="0"/>
              <a:t>cell</a:t>
            </a:r>
            <a:endParaRPr lang="en-US" dirty="0"/>
          </a:p>
          <a:p>
            <a:pPr lvl="1"/>
            <a:r>
              <a:rPr lang="en-US" dirty="0"/>
              <a:t>/wombat/pouch interpreted within Chubby cell</a:t>
            </a:r>
          </a:p>
          <a:p>
            <a:r>
              <a:rPr lang="en-US" dirty="0"/>
              <a:t>Contains files and directories, </a:t>
            </a:r>
            <a:r>
              <a:rPr lang="en-US" dirty="0" smtClean="0"/>
              <a:t>called </a:t>
            </a:r>
            <a:r>
              <a:rPr lang="en-US" i="1" dirty="0" smtClean="0">
                <a:solidFill>
                  <a:srgbClr val="FF0000"/>
                </a:solidFill>
              </a:rPr>
              <a:t>nodes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Any node can be a </a:t>
            </a:r>
            <a:r>
              <a:rPr lang="en-US" dirty="0" smtClean="0"/>
              <a:t>reader-writer lock: reader (shared) mode &amp; writer (exclusive) mode</a:t>
            </a:r>
            <a:endParaRPr lang="en-US" dirty="0"/>
          </a:p>
          <a:p>
            <a:pPr lvl="1"/>
            <a:r>
              <a:rPr lang="en-US" dirty="0" smtClean="0"/>
              <a:t>Files can contain a small piece of information</a:t>
            </a:r>
          </a:p>
          <a:p>
            <a:pPr lvl="1"/>
            <a:r>
              <a:rPr lang="en-US" dirty="0" smtClean="0"/>
              <a:t>Just like a file system, each file is associated with some meta</a:t>
            </a:r>
            <a:r>
              <a:rPr lang="en-US" dirty="0"/>
              <a:t>-data, such as access control </a:t>
            </a:r>
            <a:r>
              <a:rPr lang="en-US" dirty="0" smtClean="0"/>
              <a:t>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9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is a consensus algorithm.</a:t>
            </a:r>
          </a:p>
          <a:p>
            <a:pPr lvl="1"/>
            <a:r>
              <a:rPr lang="en-US" dirty="0" smtClean="0"/>
              <a:t>Proposers?</a:t>
            </a:r>
          </a:p>
          <a:p>
            <a:pPr lvl="1"/>
            <a:r>
              <a:rPr lang="en-US" dirty="0" smtClean="0"/>
              <a:t>Acceptors?</a:t>
            </a:r>
          </a:p>
          <a:p>
            <a:pPr lvl="1"/>
            <a:r>
              <a:rPr lang="en-US" dirty="0" smtClean="0"/>
              <a:t>Learners?</a:t>
            </a:r>
          </a:p>
          <a:p>
            <a:r>
              <a:rPr lang="en-US" dirty="0" smtClean="0"/>
              <a:t>A proposer always makes sure that,</a:t>
            </a:r>
          </a:p>
          <a:p>
            <a:pPr lvl="1"/>
            <a:r>
              <a:rPr lang="en-US" dirty="0" smtClean="0"/>
              <a:t>If a value has been chosen, it always proposes the same value.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Prepare: “What’s the last proposed value?”</a:t>
            </a:r>
          </a:p>
          <a:p>
            <a:pPr lvl="1"/>
            <a:r>
              <a:rPr lang="en-US" dirty="0" smtClean="0"/>
              <a:t>Accept: “Accept my proposal.”</a:t>
            </a:r>
          </a:p>
          <a:p>
            <a:pPr lvl="1"/>
            <a:r>
              <a:rPr lang="en-US" dirty="0" smtClean="0"/>
              <a:t>Learn: “Let’s tell other guys about the consensus.”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Client-Chubby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(library) send </a:t>
            </a:r>
            <a:r>
              <a:rPr lang="en-US" i="1" dirty="0" err="1" smtClean="0">
                <a:solidFill>
                  <a:srgbClr val="FF0000"/>
                </a:solidFill>
              </a:rPr>
              <a:t>KeepAlive</a:t>
            </a:r>
            <a:r>
              <a:rPr lang="en-US" dirty="0" smtClean="0"/>
              <a:t> </a:t>
            </a:r>
            <a:r>
              <a:rPr lang="en-US" dirty="0"/>
              <a:t>messages</a:t>
            </a:r>
          </a:p>
          <a:p>
            <a:pPr lvl="1"/>
            <a:r>
              <a:rPr lang="en-US" dirty="0"/>
              <a:t>Periodic </a:t>
            </a:r>
            <a:r>
              <a:rPr lang="en-US" dirty="0" smtClean="0"/>
              <a:t>handshakes</a:t>
            </a:r>
          </a:p>
          <a:p>
            <a:pPr lvl="1"/>
            <a:r>
              <a:rPr lang="en-US" dirty="0" smtClean="0"/>
              <a:t>If Chubby doesn’t hear back from a client, it’s considered to be failed.</a:t>
            </a:r>
            <a:endParaRPr lang="en-US" dirty="0"/>
          </a:p>
          <a:p>
            <a:r>
              <a:rPr lang="en-US" dirty="0" smtClean="0"/>
              <a:t>Clients can subscribed to </a:t>
            </a:r>
            <a:r>
              <a:rPr lang="en-US" i="1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File contents </a:t>
            </a:r>
            <a:r>
              <a:rPr lang="en-US" dirty="0" smtClean="0"/>
              <a:t>modified, child </a:t>
            </a:r>
            <a:r>
              <a:rPr lang="en-US" dirty="0"/>
              <a:t>node added, removed, or </a:t>
            </a:r>
            <a:r>
              <a:rPr lang="en-US" dirty="0" smtClean="0"/>
              <a:t>modified, lock become invalid, etc.</a:t>
            </a:r>
          </a:p>
          <a:p>
            <a:r>
              <a:rPr lang="en-US" dirty="0" smtClean="0"/>
              <a:t>Clients </a:t>
            </a:r>
            <a:r>
              <a:rPr lang="en-US" i="1" dirty="0" smtClean="0">
                <a:solidFill>
                  <a:srgbClr val="FF0000"/>
                </a:solidFill>
              </a:rPr>
              <a:t>cache data</a:t>
            </a:r>
            <a:r>
              <a:rPr lang="en-US" dirty="0" smtClean="0"/>
              <a:t> (file &amp; meta data)</a:t>
            </a:r>
          </a:p>
          <a:p>
            <a:pPr lvl="1"/>
            <a:r>
              <a:rPr lang="en-US" dirty="0" smtClean="0"/>
              <a:t>If the cached data becomes stale, the Chubby master invalidates it.</a:t>
            </a:r>
          </a:p>
          <a:p>
            <a:r>
              <a:rPr lang="en-US" dirty="0" smtClean="0"/>
              <a:t>They Chubby master </a:t>
            </a:r>
            <a:r>
              <a:rPr lang="en-US" i="1" dirty="0">
                <a:solidFill>
                  <a:srgbClr val="FF0000"/>
                </a:solidFill>
              </a:rPr>
              <a:t>piggybacks events or cache invalidations on the </a:t>
            </a:r>
            <a:r>
              <a:rPr lang="en-US" i="1" dirty="0" err="1">
                <a:solidFill>
                  <a:srgbClr val="FF0000"/>
                </a:solidFill>
              </a:rPr>
              <a:t>KeepAlives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Ensures clients keep cache </a:t>
            </a:r>
            <a:r>
              <a:rPr lang="en-US" dirty="0" smtClean="0"/>
              <a:t>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5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lock has a </a:t>
            </a:r>
            <a:r>
              <a:rPr lang="en-US" i="1" dirty="0" smtClean="0">
                <a:solidFill>
                  <a:srgbClr val="FF0000"/>
                </a:solidFill>
              </a:rPr>
              <a:t>“sequencer” </a:t>
            </a:r>
            <a:r>
              <a:rPr lang="en-US" dirty="0" smtClean="0"/>
              <a:t>that is roughly a version number.</a:t>
            </a:r>
          </a:p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holding a lock L </a:t>
            </a:r>
            <a:r>
              <a:rPr lang="en-US" dirty="0" smtClean="0"/>
              <a:t>issues </a:t>
            </a:r>
            <a:r>
              <a:rPr lang="en-US" dirty="0"/>
              <a:t>a request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It then fails &amp; lock gets freed.</a:t>
            </a:r>
          </a:p>
          <a:p>
            <a:pPr lvl="1"/>
            <a:r>
              <a:rPr lang="en-US" dirty="0" smtClean="0"/>
              <a:t>Another process acquires </a:t>
            </a:r>
            <a:r>
              <a:rPr lang="en-US" dirty="0"/>
              <a:t>L and perform some action before R arrives at </a:t>
            </a:r>
            <a:r>
              <a:rPr lang="en-US" dirty="0" smtClean="0"/>
              <a:t>Chubby.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may be acted on </a:t>
            </a:r>
            <a:r>
              <a:rPr lang="en-US" dirty="0" smtClean="0"/>
              <a:t>without the </a:t>
            </a:r>
            <a:r>
              <a:rPr lang="en-US" dirty="0"/>
              <a:t>protection of L, and potentially on inconsistent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9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dirty="0"/>
              <a:t>(</a:t>
            </a:r>
            <a:r>
              <a:rPr lang="en-US" dirty="0" smtClean="0"/>
              <a:t>) &amp; close</a:t>
            </a:r>
            <a:r>
              <a:rPr lang="en-US" dirty="0"/>
              <a:t>()</a:t>
            </a:r>
          </a:p>
          <a:p>
            <a:r>
              <a:rPr lang="en-US" dirty="0" err="1"/>
              <a:t>GetContentsAndStat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Reads the whole </a:t>
            </a:r>
            <a:r>
              <a:rPr lang="en-US" dirty="0"/>
              <a:t>file and meta-data</a:t>
            </a:r>
          </a:p>
          <a:p>
            <a:r>
              <a:rPr lang="en-US" dirty="0" err="1"/>
              <a:t>SetContents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Writes to the file</a:t>
            </a:r>
            <a:endParaRPr lang="en-US" dirty="0"/>
          </a:p>
          <a:p>
            <a:r>
              <a:rPr lang="en-US" dirty="0"/>
              <a:t>Acquire(), </a:t>
            </a:r>
            <a:r>
              <a:rPr lang="en-US" dirty="0" err="1"/>
              <a:t>TryAcquire</a:t>
            </a:r>
            <a:r>
              <a:rPr lang="en-US" dirty="0"/>
              <a:t>(), Release(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Acquires and releases a lock associated with the file</a:t>
            </a:r>
            <a:endParaRPr lang="en-US" dirty="0"/>
          </a:p>
          <a:p>
            <a:r>
              <a:rPr lang="en-US" dirty="0" err="1"/>
              <a:t>GetSequencer</a:t>
            </a:r>
            <a:r>
              <a:rPr lang="en-US" dirty="0"/>
              <a:t>(), </a:t>
            </a:r>
            <a:r>
              <a:rPr lang="en-US" dirty="0" err="1"/>
              <a:t>SetSequencer</a:t>
            </a:r>
            <a:r>
              <a:rPr lang="en-US" dirty="0"/>
              <a:t>(), </a:t>
            </a:r>
            <a:r>
              <a:rPr lang="en-US" dirty="0" err="1"/>
              <a:t>CheckSequencer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9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Election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potential primaries open the lock file and attempt to acquire the </a:t>
            </a:r>
            <a:r>
              <a:rPr lang="en-US" dirty="0" smtClean="0"/>
              <a:t>lock.</a:t>
            </a:r>
            <a:endParaRPr lang="en-US" dirty="0"/>
          </a:p>
          <a:p>
            <a:r>
              <a:rPr lang="en-US" dirty="0"/>
              <a:t>One succeeds and becomes the primary, others become </a:t>
            </a:r>
            <a:r>
              <a:rPr lang="en-US" dirty="0" smtClean="0"/>
              <a:t>replicas.</a:t>
            </a:r>
            <a:endParaRPr lang="en-US" dirty="0"/>
          </a:p>
          <a:p>
            <a:r>
              <a:rPr lang="en-US" dirty="0"/>
              <a:t>Primary writes identity into the lock file with </a:t>
            </a:r>
            <a:r>
              <a:rPr lang="en-US" dirty="0" err="1"/>
              <a:t>SetContents</a:t>
            </a:r>
            <a:r>
              <a:rPr lang="en-US" dirty="0"/>
              <a:t>(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Clients and replicas read the lock file with </a:t>
            </a:r>
            <a:r>
              <a:rPr lang="en-US" dirty="0" err="1"/>
              <a:t>GetContentsAndStat</a:t>
            </a:r>
            <a:r>
              <a:rPr lang="en-US" dirty="0"/>
              <a:t>(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In response to a file-modification </a:t>
            </a:r>
            <a:r>
              <a:rPr lang="en-US" dirty="0" smtClean="0"/>
              <a:t>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1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snapshot of a Chubby cell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Few clients hold locks, and shared locks are </a:t>
            </a:r>
            <a:r>
              <a:rPr lang="en-US" dirty="0" smtClean="0"/>
              <a:t>rare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with locking being used for primary election and partitioning data among replicas.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us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1" y="1676400"/>
            <a:ext cx="4582682" cy="3406774"/>
          </a:xfrm>
          <a:prstGeom prst="rect">
            <a:avLst/>
          </a:prstGeom>
        </p:spPr>
      </p:pic>
      <p:pic>
        <p:nvPicPr>
          <p:cNvPr id="6" name="Picture 5" descr="usage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69" y="1524000"/>
            <a:ext cx="4047679" cy="3684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28600" y="3962400"/>
            <a:ext cx="46482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3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lock service</a:t>
            </a:r>
          </a:p>
          <a:p>
            <a:pPr lvl="1"/>
            <a:r>
              <a:rPr lang="en-US" dirty="0" smtClean="0"/>
              <a:t>Enables multiple </a:t>
            </a:r>
            <a:r>
              <a:rPr lang="en-US" smtClean="0"/>
              <a:t>clients </a:t>
            </a:r>
            <a:r>
              <a:rPr lang="en-US" smtClean="0"/>
              <a:t>to </a:t>
            </a:r>
            <a:r>
              <a:rPr lang="en-US" smtClean="0"/>
              <a:t>share </a:t>
            </a:r>
            <a:r>
              <a:rPr lang="en-US" dirty="0" smtClean="0"/>
              <a:t>a lock and coordinate</a:t>
            </a:r>
          </a:p>
          <a:p>
            <a:r>
              <a:rPr lang="en-US" dirty="0" smtClean="0"/>
              <a:t>A coarse-grained lock service</a:t>
            </a:r>
          </a:p>
          <a:p>
            <a:pPr lvl="1"/>
            <a:r>
              <a:rPr lang="en-US" dirty="0" smtClean="0"/>
              <a:t>Locks are supposed to be held for hours and days, not seconds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addition, it can store small files.</a:t>
            </a:r>
            <a:endParaRPr lang="en-US" dirty="0"/>
          </a:p>
          <a:p>
            <a:r>
              <a:rPr lang="en-US" dirty="0" smtClean="0"/>
              <a:t>Design target</a:t>
            </a:r>
          </a:p>
          <a:p>
            <a:pPr lvl="1"/>
            <a:r>
              <a:rPr lang="en-US" dirty="0" smtClean="0"/>
              <a:t>Low-rate locking/unlocking</a:t>
            </a:r>
          </a:p>
          <a:p>
            <a:pPr lvl="1"/>
            <a:r>
              <a:rPr lang="en-US" dirty="0" smtClean="0"/>
              <a:t>Low-volume information storage</a:t>
            </a:r>
          </a:p>
          <a:p>
            <a:r>
              <a:rPr lang="en-US" dirty="0" smtClean="0"/>
              <a:t>Why would you need something like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Infrastructure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 (GFS)</a:t>
            </a:r>
          </a:p>
          <a:p>
            <a:pPr lvl="1"/>
            <a:r>
              <a:rPr lang="en-US" dirty="0" smtClean="0"/>
              <a:t>Distributed file system</a:t>
            </a:r>
          </a:p>
          <a:p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Table-based storage</a:t>
            </a:r>
          </a:p>
          <a:p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Programming paradigm &amp; its execution framework</a:t>
            </a:r>
          </a:p>
          <a:p>
            <a:r>
              <a:rPr lang="en-US" dirty="0" smtClean="0"/>
              <a:t>These rely on Chubby.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Warning: the next few slides are intentionally shallow.</a:t>
            </a:r>
          </a:p>
          <a:p>
            <a:pPr lvl="1"/>
            <a:r>
              <a:rPr lang="en-US" dirty="0" smtClean="0"/>
              <a:t>The only purpose is to give some overview.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Friday</a:t>
            </a:r>
          </a:p>
          <a:p>
            <a:pPr lvl="1"/>
            <a:r>
              <a:rPr lang="en-US" dirty="0" smtClean="0"/>
              <a:t>Please go to the grad conference instead!</a:t>
            </a:r>
          </a:p>
          <a:p>
            <a:pPr lvl="1"/>
            <a:r>
              <a:rPr lang="en-US" dirty="0" smtClean="0"/>
              <a:t>Keynote Speaker: </a:t>
            </a:r>
            <a:r>
              <a:rPr lang="en-US" dirty="0" err="1" smtClean="0"/>
              <a:t>Emin</a:t>
            </a:r>
            <a:r>
              <a:rPr lang="en-US" dirty="0" smtClean="0"/>
              <a:t> Gun </a:t>
            </a:r>
            <a:r>
              <a:rPr lang="en-US" dirty="0" err="1" smtClean="0"/>
              <a:t>Sirer</a:t>
            </a:r>
            <a:r>
              <a:rPr lang="en-US" dirty="0" smtClean="0"/>
              <a:t> from Cornell (will talk about his new distributed storage called </a:t>
            </a:r>
            <a:r>
              <a:rPr lang="en-US" dirty="0" err="1" smtClean="0"/>
              <a:t>HyperDex</a:t>
            </a:r>
            <a:r>
              <a:rPr lang="en-US" dirty="0" smtClean="0"/>
              <a:t>---very relevant to the topics of this class!)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</a:t>
            </a:r>
            <a:r>
              <a:rPr lang="en-US" dirty="0" smtClean="0">
                <a:solidFill>
                  <a:srgbClr val="FF0000"/>
                </a:solidFill>
              </a:rPr>
              <a:t>59PM</a:t>
            </a:r>
          </a:p>
          <a:p>
            <a:r>
              <a:rPr lang="en-US" dirty="0" smtClean="0"/>
              <a:t>Project 3 will be released on Friday.</a:t>
            </a:r>
          </a:p>
          <a:p>
            <a:r>
              <a:rPr lang="en-US" dirty="0" smtClean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5/7 (Monday), 3</a:t>
            </a:r>
            <a:r>
              <a:rPr lang="en-US" dirty="0">
                <a:solidFill>
                  <a:srgbClr val="FF0000"/>
                </a:solidFill>
              </a:rPr>
              <a:t>:30PM - 6:30PM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Norton </a:t>
            </a:r>
            <a:r>
              <a:rPr lang="en-US" dirty="0">
                <a:solidFill>
                  <a:srgbClr val="FF0000"/>
                </a:solidFill>
              </a:rPr>
              <a:t>112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cluster file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Lots of storage </a:t>
            </a:r>
            <a:r>
              <a:rPr lang="en-US" dirty="0"/>
              <a:t>(~12 disks per machine)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Replication </a:t>
            </a:r>
            <a:r>
              <a:rPr lang="en-US" dirty="0">
                <a:solidFill>
                  <a:srgbClr val="660066"/>
                </a:solidFill>
              </a:rPr>
              <a:t>of files</a:t>
            </a:r>
            <a:r>
              <a:rPr lang="en-US" dirty="0"/>
              <a:t> to combat </a:t>
            </a:r>
            <a:r>
              <a:rPr lang="en-US" dirty="0" smtClean="0"/>
              <a:t>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1532537" y="3655060"/>
            <a:ext cx="1624421" cy="1221740"/>
            <a:chOff x="1485900" y="3619500"/>
            <a:chExt cx="1790700" cy="1409700"/>
          </a:xfrm>
        </p:grpSpPr>
        <p:grpSp>
          <p:nvGrpSpPr>
            <p:cNvPr id="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684937" y="3807460"/>
            <a:ext cx="1624421" cy="1221740"/>
            <a:chOff x="1485900" y="3619500"/>
            <a:chExt cx="1790700" cy="1409700"/>
          </a:xfrm>
        </p:grpSpPr>
        <p:grpSp>
          <p:nvGrpSpPr>
            <p:cNvPr id="1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3" name="Group 14"/>
          <p:cNvGrpSpPr/>
          <p:nvPr/>
        </p:nvGrpSpPr>
        <p:grpSpPr>
          <a:xfrm>
            <a:off x="1837337" y="3959860"/>
            <a:ext cx="1624421" cy="1221740"/>
            <a:chOff x="1485900" y="3619500"/>
            <a:chExt cx="1790700" cy="1409700"/>
          </a:xfrm>
        </p:grpSpPr>
        <p:grpSp>
          <p:nvGrpSpPr>
            <p:cNvPr id="24" name="Group 23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25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26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" name="Group 14"/>
          <p:cNvGrpSpPr/>
          <p:nvPr/>
        </p:nvGrpSpPr>
        <p:grpSpPr>
          <a:xfrm>
            <a:off x="1989737" y="4112260"/>
            <a:ext cx="1624421" cy="1221740"/>
            <a:chOff x="1485900" y="3619500"/>
            <a:chExt cx="1790700" cy="1409700"/>
          </a:xfrm>
        </p:grpSpPr>
        <p:grpSp>
          <p:nvGrpSpPr>
            <p:cNvPr id="33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34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35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1" name="Group 14"/>
          <p:cNvGrpSpPr/>
          <p:nvPr/>
        </p:nvGrpSpPr>
        <p:grpSpPr>
          <a:xfrm>
            <a:off x="2142137" y="4264660"/>
            <a:ext cx="1624421" cy="1221740"/>
            <a:chOff x="1485900" y="3619500"/>
            <a:chExt cx="1790700" cy="1409700"/>
          </a:xfrm>
        </p:grpSpPr>
        <p:grpSp>
          <p:nvGrpSpPr>
            <p:cNvPr id="42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43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44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Group 14"/>
          <p:cNvGrpSpPr/>
          <p:nvPr/>
        </p:nvGrpSpPr>
        <p:grpSpPr>
          <a:xfrm>
            <a:off x="2294537" y="4417060"/>
            <a:ext cx="1624421" cy="1221740"/>
            <a:chOff x="1485900" y="3619500"/>
            <a:chExt cx="1790700" cy="1409700"/>
          </a:xfrm>
        </p:grpSpPr>
        <p:grpSp>
          <p:nvGrpSpPr>
            <p:cNvPr id="51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Can 56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52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53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9" name="Group 14"/>
          <p:cNvGrpSpPr/>
          <p:nvPr/>
        </p:nvGrpSpPr>
        <p:grpSpPr>
          <a:xfrm>
            <a:off x="2446937" y="4569460"/>
            <a:ext cx="1624421" cy="1221740"/>
            <a:chOff x="1485900" y="3619500"/>
            <a:chExt cx="1790700" cy="1409700"/>
          </a:xfrm>
        </p:grpSpPr>
        <p:grpSp>
          <p:nvGrpSpPr>
            <p:cNvPr id="60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Can 65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61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62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8" name="Group 14"/>
          <p:cNvGrpSpPr/>
          <p:nvPr/>
        </p:nvGrpSpPr>
        <p:grpSpPr>
          <a:xfrm>
            <a:off x="2599337" y="4721860"/>
            <a:ext cx="1624421" cy="1221740"/>
            <a:chOff x="1485900" y="3619500"/>
            <a:chExt cx="1790700" cy="1409700"/>
          </a:xfrm>
        </p:grpSpPr>
        <p:grpSp>
          <p:nvGrpSpPr>
            <p:cNvPr id="69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Can 74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0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71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7" name="Group 14"/>
          <p:cNvGrpSpPr/>
          <p:nvPr/>
        </p:nvGrpSpPr>
        <p:grpSpPr>
          <a:xfrm>
            <a:off x="2751737" y="4874260"/>
            <a:ext cx="1624421" cy="1221740"/>
            <a:chOff x="1485900" y="3619500"/>
            <a:chExt cx="1790700" cy="1409700"/>
          </a:xfrm>
        </p:grpSpPr>
        <p:grpSp>
          <p:nvGrpSpPr>
            <p:cNvPr id="78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Can 83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9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0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6" name="Group 14"/>
          <p:cNvGrpSpPr/>
          <p:nvPr/>
        </p:nvGrpSpPr>
        <p:grpSpPr>
          <a:xfrm>
            <a:off x="2904137" y="5026660"/>
            <a:ext cx="1624421" cy="1221740"/>
            <a:chOff x="1485900" y="3619500"/>
            <a:chExt cx="1790700" cy="1409700"/>
          </a:xfrm>
        </p:grpSpPr>
        <p:grpSp>
          <p:nvGrpSpPr>
            <p:cNvPr id="87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Can 92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88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9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95" name="Group 14"/>
          <p:cNvGrpSpPr/>
          <p:nvPr/>
        </p:nvGrpSpPr>
        <p:grpSpPr>
          <a:xfrm>
            <a:off x="3056537" y="5179060"/>
            <a:ext cx="1624421" cy="1221740"/>
            <a:chOff x="1485900" y="3619500"/>
            <a:chExt cx="1790700" cy="1409700"/>
          </a:xfrm>
        </p:grpSpPr>
        <p:grpSp>
          <p:nvGrpSpPr>
            <p:cNvPr id="9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Can 10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9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9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4" name="Group 14"/>
          <p:cNvGrpSpPr/>
          <p:nvPr/>
        </p:nvGrpSpPr>
        <p:grpSpPr>
          <a:xfrm>
            <a:off x="4547779" y="3649354"/>
            <a:ext cx="1624421" cy="1221740"/>
            <a:chOff x="1485900" y="3619500"/>
            <a:chExt cx="1790700" cy="1409700"/>
          </a:xfrm>
        </p:grpSpPr>
        <p:grpSp>
          <p:nvGrpSpPr>
            <p:cNvPr id="10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Can 11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0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0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13" name="Group 14"/>
          <p:cNvGrpSpPr/>
          <p:nvPr/>
        </p:nvGrpSpPr>
        <p:grpSpPr>
          <a:xfrm>
            <a:off x="4700179" y="3801754"/>
            <a:ext cx="1624421" cy="1221740"/>
            <a:chOff x="1485900" y="3619500"/>
            <a:chExt cx="1790700" cy="1409700"/>
          </a:xfrm>
        </p:grpSpPr>
        <p:grpSp>
          <p:nvGrpSpPr>
            <p:cNvPr id="114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Can 119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15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16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22" name="Group 14"/>
          <p:cNvGrpSpPr/>
          <p:nvPr/>
        </p:nvGrpSpPr>
        <p:grpSpPr>
          <a:xfrm>
            <a:off x="4852579" y="3954154"/>
            <a:ext cx="1624421" cy="1221740"/>
            <a:chOff x="1485900" y="3619500"/>
            <a:chExt cx="1790700" cy="1409700"/>
          </a:xfrm>
        </p:grpSpPr>
        <p:grpSp>
          <p:nvGrpSpPr>
            <p:cNvPr id="123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24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25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1" name="Group 14"/>
          <p:cNvGrpSpPr/>
          <p:nvPr/>
        </p:nvGrpSpPr>
        <p:grpSpPr>
          <a:xfrm>
            <a:off x="5004979" y="4106554"/>
            <a:ext cx="1624421" cy="1221740"/>
            <a:chOff x="1485900" y="3619500"/>
            <a:chExt cx="1790700" cy="1409700"/>
          </a:xfrm>
        </p:grpSpPr>
        <p:grpSp>
          <p:nvGrpSpPr>
            <p:cNvPr id="132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Can 137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34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0" name="Group 14"/>
          <p:cNvGrpSpPr/>
          <p:nvPr/>
        </p:nvGrpSpPr>
        <p:grpSpPr>
          <a:xfrm>
            <a:off x="5157379" y="4258954"/>
            <a:ext cx="1624421" cy="1221740"/>
            <a:chOff x="1485900" y="3619500"/>
            <a:chExt cx="1790700" cy="1409700"/>
          </a:xfrm>
        </p:grpSpPr>
        <p:grpSp>
          <p:nvGrpSpPr>
            <p:cNvPr id="141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Can 146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42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43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9" name="Group 14"/>
          <p:cNvGrpSpPr/>
          <p:nvPr/>
        </p:nvGrpSpPr>
        <p:grpSpPr>
          <a:xfrm>
            <a:off x="5309779" y="4411354"/>
            <a:ext cx="1624421" cy="1221740"/>
            <a:chOff x="1485900" y="3619500"/>
            <a:chExt cx="1790700" cy="14097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Can 155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51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52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8" name="Group 14"/>
          <p:cNvGrpSpPr/>
          <p:nvPr/>
        </p:nvGrpSpPr>
        <p:grpSpPr>
          <a:xfrm>
            <a:off x="5462179" y="4563754"/>
            <a:ext cx="1624421" cy="1221740"/>
            <a:chOff x="1485900" y="3619500"/>
            <a:chExt cx="1790700" cy="1409700"/>
          </a:xfrm>
        </p:grpSpPr>
        <p:grpSp>
          <p:nvGrpSpPr>
            <p:cNvPr id="159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Can 164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0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61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7" name="Group 14"/>
          <p:cNvGrpSpPr/>
          <p:nvPr/>
        </p:nvGrpSpPr>
        <p:grpSpPr>
          <a:xfrm>
            <a:off x="5614579" y="4716154"/>
            <a:ext cx="1624421" cy="1221740"/>
            <a:chOff x="1485900" y="3619500"/>
            <a:chExt cx="1790700" cy="1409700"/>
          </a:xfrm>
        </p:grpSpPr>
        <p:grpSp>
          <p:nvGrpSpPr>
            <p:cNvPr id="168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Can 173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9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0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6" name="Group 14"/>
          <p:cNvGrpSpPr/>
          <p:nvPr/>
        </p:nvGrpSpPr>
        <p:grpSpPr>
          <a:xfrm>
            <a:off x="5766979" y="4868554"/>
            <a:ext cx="1624421" cy="1221740"/>
            <a:chOff x="1485900" y="3619500"/>
            <a:chExt cx="1790700" cy="1409700"/>
          </a:xfrm>
        </p:grpSpPr>
        <p:grpSp>
          <p:nvGrpSpPr>
            <p:cNvPr id="177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Can 182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78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9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85" name="Group 14"/>
          <p:cNvGrpSpPr/>
          <p:nvPr/>
        </p:nvGrpSpPr>
        <p:grpSpPr>
          <a:xfrm>
            <a:off x="5919379" y="5020954"/>
            <a:ext cx="1624421" cy="1221740"/>
            <a:chOff x="1485900" y="3619500"/>
            <a:chExt cx="1790700" cy="1409700"/>
          </a:xfrm>
        </p:grpSpPr>
        <p:grpSp>
          <p:nvGrpSpPr>
            <p:cNvPr id="18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Can 19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8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8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94" name="Group 14"/>
          <p:cNvGrpSpPr/>
          <p:nvPr/>
        </p:nvGrpSpPr>
        <p:grpSpPr>
          <a:xfrm>
            <a:off x="6071779" y="5173354"/>
            <a:ext cx="1624421" cy="1221740"/>
            <a:chOff x="1485900" y="3619500"/>
            <a:chExt cx="1790700" cy="1409700"/>
          </a:xfrm>
        </p:grpSpPr>
        <p:grpSp>
          <p:nvGrpSpPr>
            <p:cNvPr id="19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Can 20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9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9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4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divided into chunks</a:t>
            </a:r>
          </a:p>
          <a:p>
            <a:pPr lvl="1"/>
            <a:r>
              <a:rPr lang="en-US" dirty="0"/>
              <a:t>64MB/chunk</a:t>
            </a:r>
          </a:p>
          <a:p>
            <a:pPr lvl="1"/>
            <a:r>
              <a:rPr lang="en-US" dirty="0"/>
              <a:t>Distributed &amp; replicated over servers</a:t>
            </a:r>
          </a:p>
          <a:p>
            <a:r>
              <a:rPr lang="en-US" dirty="0" smtClean="0"/>
              <a:t>Two entities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One master</a:t>
            </a:r>
          </a:p>
          <a:p>
            <a:pPr lvl="1"/>
            <a:r>
              <a:rPr lang="en-US" dirty="0" smtClean="0"/>
              <a:t>Chunk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maintains </a:t>
            </a:r>
            <a:r>
              <a:rPr lang="en-US" dirty="0"/>
              <a:t>all file system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control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Filename </a:t>
            </a:r>
            <a:r>
              <a:rPr lang="en-US" dirty="0"/>
              <a:t>to chunks </a:t>
            </a:r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locations of </a:t>
            </a:r>
            <a:r>
              <a:rPr lang="en-US" dirty="0" smtClean="0"/>
              <a:t>chunks</a:t>
            </a:r>
          </a:p>
          <a:p>
            <a:r>
              <a:rPr lang="en-US" dirty="0" smtClean="0"/>
              <a:t>Master </a:t>
            </a:r>
            <a:r>
              <a:rPr lang="en-US" dirty="0"/>
              <a:t>replicates its data for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Master periodically </a:t>
            </a:r>
            <a:r>
              <a:rPr lang="en-US" dirty="0"/>
              <a:t>communicates with all </a:t>
            </a:r>
            <a:r>
              <a:rPr lang="en-US" dirty="0" smtClean="0"/>
              <a:t>chunk servers</a:t>
            </a:r>
          </a:p>
          <a:p>
            <a:pPr lvl="1"/>
            <a:r>
              <a:rPr lang="en-US" dirty="0" smtClean="0"/>
              <a:t>Via </a:t>
            </a:r>
            <a:r>
              <a:rPr lang="en-US" dirty="0"/>
              <a:t>heartbeat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get state and send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Chunk servers respond to read/write requests &amp; master’s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8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Table-based storage on top of GFS</a:t>
            </a:r>
          </a:p>
          <a:p>
            <a:r>
              <a:rPr lang="en-US" dirty="0" smtClean="0"/>
              <a:t>Main storage for a lot of Google services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Google Finance</a:t>
            </a:r>
          </a:p>
          <a:p>
            <a:pPr lvl="1"/>
            <a:r>
              <a:rPr lang="en-US" dirty="0" smtClean="0"/>
              <a:t>Personalized search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Earth &amp; Google </a:t>
            </a:r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Gives a large logical table view to the clients</a:t>
            </a:r>
          </a:p>
          <a:p>
            <a:pPr lvl="1"/>
            <a:r>
              <a:rPr lang="en-US" dirty="0" smtClean="0"/>
              <a:t>Logical tables are divided into </a:t>
            </a:r>
            <a:r>
              <a:rPr lang="en-US" i="1" dirty="0" smtClean="0">
                <a:solidFill>
                  <a:srgbClr val="FF0000"/>
                </a:solidFill>
              </a:rPr>
              <a:t>tablets</a:t>
            </a:r>
            <a:r>
              <a:rPr lang="en-US" dirty="0" smtClean="0"/>
              <a:t> and distributed over the </a:t>
            </a:r>
            <a:r>
              <a:rPr lang="en-US" dirty="0" err="1" smtClean="0"/>
              <a:t>Bigtable</a:t>
            </a:r>
            <a:r>
              <a:rPr lang="en-US" dirty="0" smtClean="0"/>
              <a:t> servers.</a:t>
            </a:r>
          </a:p>
          <a:p>
            <a:r>
              <a:rPr lang="en-US" dirty="0"/>
              <a:t>Three entities</a:t>
            </a:r>
          </a:p>
          <a:p>
            <a:pPr lvl="1"/>
            <a:r>
              <a:rPr lang="en-US" dirty="0"/>
              <a:t>Client library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One master</a:t>
            </a:r>
          </a:p>
          <a:p>
            <a:pPr lvl="1"/>
            <a:r>
              <a:rPr lang="en-US" dirty="0"/>
              <a:t>Tablet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31962</TotalTime>
  <Pages>12</Pages>
  <Words>1724</Words>
  <Application>Microsoft Macintosh PowerPoint</Application>
  <PresentationFormat>Letter Paper (8.5x11 in)</PresentationFormat>
  <Paragraphs>299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CS252-template</vt:lpstr>
      <vt:lpstr>Office Theme</vt:lpstr>
      <vt:lpstr>CSE 486/586 Distributed Systems Google Chubby Lock Service</vt:lpstr>
      <vt:lpstr>Recap</vt:lpstr>
      <vt:lpstr>Google Chubby</vt:lpstr>
      <vt:lpstr>Google Infrastructure Overview</vt:lpstr>
      <vt:lpstr>CSE 486/586 Administrivia</vt:lpstr>
      <vt:lpstr>Google File System</vt:lpstr>
      <vt:lpstr>Google File System</vt:lpstr>
      <vt:lpstr>Google File System</vt:lpstr>
      <vt:lpstr>Bigtable</vt:lpstr>
      <vt:lpstr>Bigtable</vt:lpstr>
      <vt:lpstr>MapReduce</vt:lpstr>
      <vt:lpstr>Map</vt:lpstr>
      <vt:lpstr>Shuffle</vt:lpstr>
      <vt:lpstr>Reduce</vt:lpstr>
      <vt:lpstr>MapReduce</vt:lpstr>
      <vt:lpstr>Common Theme</vt:lpstr>
      <vt:lpstr>Chubby</vt:lpstr>
      <vt:lpstr>Chubby Organization</vt:lpstr>
      <vt:lpstr>Client Interface</vt:lpstr>
      <vt:lpstr>Client-Chubby Interaction</vt:lpstr>
      <vt:lpstr>Client Lock Usage</vt:lpstr>
      <vt:lpstr>Client API</vt:lpstr>
      <vt:lpstr>Primary Election Example</vt:lpstr>
      <vt:lpstr>Chubby Usage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1570</cp:revision>
  <cp:lastPrinted>2012-04-09T17:49:57Z</cp:lastPrinted>
  <dcterms:created xsi:type="dcterms:W3CDTF">2012-03-21T04:48:11Z</dcterms:created>
  <dcterms:modified xsi:type="dcterms:W3CDTF">2012-04-11T19:53:39Z</dcterms:modified>
  <cp:category/>
</cp:coreProperties>
</file>