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660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58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Concurrency </a:t>
            </a:r>
            <a:r>
              <a:rPr lang="en-US" dirty="0" smtClean="0"/>
              <a:t>Control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deadline: 3/23 (Friday)</a:t>
            </a:r>
          </a:p>
          <a:p>
            <a:r>
              <a:rPr lang="en-US" dirty="0" smtClean="0"/>
              <a:t>Online survey for the course will be up online soon. Please participate!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we wanted to take care of (from the last lecture)</a:t>
            </a:r>
          </a:p>
          <a:p>
            <a:pPr lvl="1"/>
            <a:r>
              <a:rPr lang="en-US" dirty="0" smtClean="0"/>
              <a:t>Performance: interleaving of operations</a:t>
            </a:r>
          </a:p>
          <a:p>
            <a:pPr lvl="1"/>
            <a:r>
              <a:rPr lang="en-US" dirty="0" smtClean="0"/>
              <a:t>Failure: intentional (abort()), unintentional (e.g., process failure)</a:t>
            </a:r>
          </a:p>
          <a:p>
            <a:r>
              <a:rPr lang="en-US" dirty="0" smtClean="0"/>
              <a:t>Interleaving must satisfy serial equivalence</a:t>
            </a:r>
          </a:p>
          <a:p>
            <a:r>
              <a:rPr lang="en-US" dirty="0" smtClean="0"/>
              <a:t>What about failures?</a:t>
            </a:r>
          </a:p>
          <a:p>
            <a:pPr lvl="1"/>
            <a:r>
              <a:rPr lang="en-US" dirty="0" smtClean="0"/>
              <a:t>Should be able to rollback as if no transaction has happened.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4713" y="315912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5" y="315912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4713" y="571341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0850" y="57134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04125" y="57134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9600" y="2030413"/>
            <a:ext cx="7942263" cy="3621087"/>
            <a:chOff x="425" y="1091"/>
            <a:chExt cx="5420" cy="228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10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100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353" y="1876"/>
              <a:ext cx="347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056" y="2356"/>
              <a:ext cx="1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a.getBalance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056" y="2596"/>
              <a:ext cx="19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total+b.getBalance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4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$400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056" y="2740"/>
              <a:ext cx="196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total+c.getBalance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...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908" y="311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Executions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should </a:t>
            </a:r>
            <a:r>
              <a:rPr lang="en-US" i="1" dirty="0" smtClean="0">
                <a:solidFill>
                  <a:srgbClr val="FF0000"/>
                </a:solidFill>
              </a:rPr>
              <a:t>delay both their read and write operations </a:t>
            </a:r>
            <a:r>
              <a:rPr lang="en-US" dirty="0" smtClean="0"/>
              <a:t>on an object</a:t>
            </a:r>
          </a:p>
          <a:p>
            <a:pPr lvl="1"/>
            <a:r>
              <a:rPr lang="en-US" dirty="0" smtClean="0"/>
              <a:t>Until all transactions that previously wrote that object have either committed or aborted</a:t>
            </a:r>
          </a:p>
          <a:p>
            <a:r>
              <a:rPr lang="en-US" dirty="0" smtClean="0"/>
              <a:t>How do we implement serial equivalence &amp; strict executions? Many ways</a:t>
            </a:r>
          </a:p>
          <a:p>
            <a:r>
              <a:rPr lang="en-US" dirty="0" smtClean="0"/>
              <a:t>One example: optimistic concurrency control: optimistically perform a transaction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if it’s OK to commit then commit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if not, abort and retry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Dropbox</a:t>
            </a:r>
            <a:r>
              <a:rPr lang="en-US" dirty="0" smtClean="0"/>
              <a:t>, Google Docs, Wikipedia, Dynamo, etc.</a:t>
            </a:r>
          </a:p>
          <a:p>
            <a:r>
              <a:rPr lang="en-US" dirty="0" smtClean="0"/>
              <a:t>We’ll see how to do this with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8064500" cy="49276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 Exclusive Locks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4000" dirty="0" smtClean="0">
                <a:latin typeface="Arial" pitchFamily="-1" charset="0"/>
              </a:rPr>
              <a:t> </a:t>
            </a: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		Transaction T2</a:t>
            </a:r>
            <a:r>
              <a:rPr lang="en-US" sz="4000" u="sng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 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 balance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 = (balance*1.1) 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a.withdraw(balance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* 0.1) 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commit()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(balance*1.1) 				        			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c.withdraw(balance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					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commit()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9800" y="2654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54400" y="38735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19400" y="44323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97200" y="48387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24800" y="52070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C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404100" y="57150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1900" y="61214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50000" y="4165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72000" y="22860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22800" y="3022600"/>
            <a:ext cx="711200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WAIT on B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533900" y="4432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B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350000" y="35687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10000" y="467360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 locking</a:t>
            </a:r>
          </a:p>
          <a:p>
            <a:pPr lvl="1"/>
            <a:r>
              <a:rPr lang="en-US" dirty="0" smtClean="0"/>
              <a:t>To satisfy serial equivalence</a:t>
            </a:r>
          </a:p>
          <a:p>
            <a:pPr lvl="1"/>
            <a:r>
              <a:rPr lang="en-US" dirty="0" smtClean="0"/>
              <a:t>First phase (growing phase): new locks are acquired</a:t>
            </a:r>
          </a:p>
          <a:p>
            <a:pPr lvl="1"/>
            <a:r>
              <a:rPr lang="en-US" dirty="0" smtClean="0"/>
              <a:t>Second phase (shrinking phase): locks are only released</a:t>
            </a:r>
          </a:p>
          <a:p>
            <a:pPr lvl="1"/>
            <a:r>
              <a:rPr lang="en-US" dirty="0" smtClean="0"/>
              <a:t>A transaction is not allowed to acquire any new lock, once it has released any one lock</a:t>
            </a:r>
          </a:p>
          <a:p>
            <a:r>
              <a:rPr lang="en-US" dirty="0" smtClean="0"/>
              <a:t>Strict two phase locking</a:t>
            </a:r>
          </a:p>
          <a:p>
            <a:pPr lvl="1"/>
            <a:r>
              <a:rPr lang="en-US" dirty="0" smtClean="0"/>
              <a:t>To handle abort() (failures)</a:t>
            </a:r>
          </a:p>
          <a:p>
            <a:pPr lvl="1"/>
            <a:r>
              <a:rPr lang="en-US" dirty="0" smtClean="0"/>
              <a:t>Locks are only released at the end of the transaction, either at commit() or abort()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Non-exclusive locks: break a lock into a read lock and a write lock</a:t>
            </a:r>
          </a:p>
          <a:p>
            <a:r>
              <a:rPr lang="en-US" dirty="0" smtClean="0"/>
              <a:t>Allows more concurrency</a:t>
            </a:r>
          </a:p>
          <a:p>
            <a:pPr lvl="1"/>
            <a:r>
              <a:rPr lang="en-US" dirty="0" smtClean="0"/>
              <a:t>Read locks can be shared (no harm to share)</a:t>
            </a:r>
          </a:p>
          <a:p>
            <a:pPr lvl="1"/>
            <a:r>
              <a:rPr lang="en-US" dirty="0" smtClean="0"/>
              <a:t>Write locks should be exclusive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 smtClean="0">
                <a:latin typeface="Arial" pitchFamily="-1" charset="0"/>
              </a:rPr>
              <a:t>non-exclusive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 smtClean="0">
                <a:latin typeface="Arial" pitchFamily="-1" charset="0"/>
              </a:rPr>
              <a:t>lock compatibility</a:t>
            </a:r>
          </a:p>
          <a:p>
            <a:pPr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      set		read		write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none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read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write	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  <a:r>
              <a:rPr lang="en-US" dirty="0" smtClean="0">
                <a:solidFill>
                  <a:schemeClr val="accent2"/>
                </a:solidFill>
                <a:latin typeface="Arial" pitchFamily="-1" charset="0"/>
              </a:rPr>
              <a:t>	</a:t>
            </a:r>
            <a:r>
              <a:rPr lang="en-US" dirty="0" smtClean="0">
                <a:latin typeface="Arial" pitchFamily="-1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80000"/>
              </a:lnSpc>
              <a:buClr>
                <a:schemeClr val="hlink"/>
              </a:buClr>
              <a:buFont typeface="Symbol" pitchFamily="-1" charset="2"/>
              <a:buChar char="§"/>
            </a:pPr>
            <a:endParaRPr lang="en-US" dirty="0" smtClean="0">
              <a:latin typeface="Arial" pitchFamily="-1" charset="0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read lock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promoted</a:t>
            </a:r>
            <a:r>
              <a:rPr lang="en-US" dirty="0" smtClean="0">
                <a:latin typeface="Arial" pitchFamily="-1" charset="0"/>
              </a:rPr>
              <a:t> to a write lock when the transaction needs write access to the same object.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read lock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shared</a:t>
            </a:r>
            <a:r>
              <a:rPr lang="en-US" dirty="0" smtClean="0">
                <a:latin typeface="Arial" pitchFamily="-1" charset="0"/>
              </a:rPr>
              <a:t> with other transactions’ read </a:t>
            </a:r>
            <a:r>
              <a:rPr lang="en-US" dirty="0" err="1" smtClean="0">
                <a:latin typeface="Arial" pitchFamily="-1" charset="0"/>
              </a:rPr>
              <a:t>lock(s</a:t>
            </a:r>
            <a:r>
              <a:rPr lang="en-US" dirty="0" smtClean="0">
                <a:latin typeface="Arial" pitchFamily="-1" charset="0"/>
              </a:rPr>
              <a:t>) cannot be promoted.  Transaction waits for other read locks to be released.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Cannot demote a write lock to read lock during transaction – violates the 2P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977900" y="2413000"/>
            <a:ext cx="63373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52500" y="3733800"/>
            <a:ext cx="645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384800" y="2235200"/>
            <a:ext cx="0" cy="149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556000" y="1905000"/>
            <a:ext cx="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Non-Exclusive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8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 smtClean="0">
                <a:latin typeface="Arial" pitchFamily="-1" charset="0"/>
              </a:rPr>
              <a:t> </a:t>
            </a:r>
            <a:r>
              <a:rPr lang="en-US" sz="2800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  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Commit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985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03838" y="5114925"/>
            <a:ext cx="2959100" cy="296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Promote lock on 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2PL: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800" dirty="0" smtClean="0">
                <a:latin typeface="Arial" pitchFamily="-1" charset="0"/>
              </a:rPr>
              <a:t> What happens in the example below?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800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  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=balance*1.1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985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5292725"/>
            <a:ext cx="3357562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5375" y="5681663"/>
            <a:ext cx="44450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Transactions?</a:t>
            </a:r>
          </a:p>
          <a:p>
            <a:pPr lvl="1"/>
            <a:r>
              <a:rPr lang="en-US" dirty="0" smtClean="0"/>
              <a:t>Abstraction for </a:t>
            </a:r>
            <a:r>
              <a:rPr lang="en-US" dirty="0" smtClean="0">
                <a:solidFill>
                  <a:srgbClr val="FF0000"/>
                </a:solidFill>
              </a:rPr>
              <a:t>grouping multiple operations into one</a:t>
            </a:r>
          </a:p>
          <a:p>
            <a:r>
              <a:rPr lang="en-US" dirty="0" smtClean="0"/>
              <a:t>Transaction primitives?</a:t>
            </a:r>
          </a:p>
          <a:p>
            <a:pPr lvl="1"/>
            <a:r>
              <a:rPr lang="en-US" dirty="0" smtClean="0"/>
              <a:t>begin(), commit(), abort()</a:t>
            </a:r>
          </a:p>
          <a:p>
            <a:r>
              <a:rPr lang="en-US" dirty="0" smtClean="0"/>
              <a:t>ACID?</a:t>
            </a:r>
          </a:p>
          <a:p>
            <a:pPr lvl="1"/>
            <a:r>
              <a:rPr lang="en-US" dirty="0" smtClean="0"/>
              <a:t>Atomicity, Consistency, Isolation, Durability</a:t>
            </a:r>
          </a:p>
          <a:p>
            <a:r>
              <a:rPr lang="en-US" dirty="0" smtClean="0"/>
              <a:t>Serial equivalence?</a:t>
            </a:r>
          </a:p>
          <a:p>
            <a:pPr lvl="1"/>
            <a:r>
              <a:rPr lang="en-US" dirty="0" smtClean="0"/>
              <a:t>“…as if these transactions had been performed sequentially (in some order)”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 smtClean="0"/>
              <a:t>Non-sharable resources (locked objects)</a:t>
            </a:r>
          </a:p>
          <a:p>
            <a:pPr lvl="1"/>
            <a:r>
              <a:rPr lang="en-US" dirty="0" smtClean="0"/>
              <a:t>No lock preemption</a:t>
            </a:r>
          </a:p>
          <a:p>
            <a:pPr lvl="1"/>
            <a:r>
              <a:rPr lang="en-US" dirty="0" smtClean="0"/>
              <a:t>Hold &amp; wait or circular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59200" y="3063875"/>
            <a:ext cx="45974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6300" y="3063875"/>
            <a:ext cx="27686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16000" y="36734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8500" y="4156075"/>
            <a:ext cx="317500" cy="381000"/>
            <a:chOff x="1000" y="2232"/>
            <a:chExt cx="200" cy="24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81200" y="3203575"/>
            <a:ext cx="317500" cy="381000"/>
            <a:chOff x="1000" y="2232"/>
            <a:chExt cx="200" cy="24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97200" y="36988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15" name="AutoShape 14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1461294" y="38393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6" name="AutoShape 15"/>
          <p:cNvCxnSpPr>
            <a:cxnSpLocks noChangeShapeType="1"/>
            <a:endCxn id="7" idx="0"/>
          </p:cNvCxnSpPr>
          <p:nvPr/>
        </p:nvCxnSpPr>
        <p:spPr bwMode="auto">
          <a:xfrm rot="16200000" flipH="1" flipV="1">
            <a:off x="1447006" y="3139282"/>
            <a:ext cx="280987" cy="787400"/>
          </a:xfrm>
          <a:prstGeom prst="curvedConnector3">
            <a:avLst>
              <a:gd name="adj1" fmla="val -452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7" name="AutoShape 16"/>
          <p:cNvCxnSpPr>
            <a:cxnSpLocks noChangeShapeType="1"/>
            <a:stCxn id="14" idx="0"/>
          </p:cNvCxnSpPr>
          <p:nvPr/>
        </p:nvCxnSpPr>
        <p:spPr bwMode="auto">
          <a:xfrm rot="5400000" flipH="1">
            <a:off x="2613819" y="3105944"/>
            <a:ext cx="277812" cy="908050"/>
          </a:xfrm>
          <a:prstGeom prst="curvedConnector3">
            <a:avLst>
              <a:gd name="adj1" fmla="val 88569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8" name="AutoShape 17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2625725" y="3792538"/>
            <a:ext cx="241300" cy="920750"/>
          </a:xfrm>
          <a:prstGeom prst="curvedConnector3">
            <a:avLst>
              <a:gd name="adj1" fmla="val 526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86000" y="3190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033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00300" y="4333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03300" y="42830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943100" y="35591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30400" y="39020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860800" y="36861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813300" y="4168775"/>
            <a:ext cx="317500" cy="381000"/>
            <a:chOff x="1000" y="2232"/>
            <a:chExt cx="200" cy="24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826000" y="3216275"/>
            <a:ext cx="317500" cy="381000"/>
            <a:chOff x="1000" y="2232"/>
            <a:chExt cx="200" cy="24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778500" y="41560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33" name="AutoShape 32"/>
          <p:cNvCxnSpPr>
            <a:cxnSpLocks noChangeShapeType="1"/>
            <a:stCxn id="25" idx="2"/>
          </p:cNvCxnSpPr>
          <p:nvPr/>
        </p:nvCxnSpPr>
        <p:spPr bwMode="auto">
          <a:xfrm rot="16200000" flipH="1">
            <a:off x="4306094" y="38520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4" name="AutoShape 33"/>
          <p:cNvCxnSpPr>
            <a:cxnSpLocks noChangeShapeType="1"/>
            <a:endCxn id="25" idx="0"/>
          </p:cNvCxnSpPr>
          <p:nvPr/>
        </p:nvCxnSpPr>
        <p:spPr bwMode="auto">
          <a:xfrm rot="16200000" flipH="1" flipV="1">
            <a:off x="4291806" y="3151982"/>
            <a:ext cx="280987" cy="787400"/>
          </a:xfrm>
          <a:prstGeom prst="curvedConnector3">
            <a:avLst>
              <a:gd name="adj1" fmla="val 1864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0165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8481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016500" y="43846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848100" y="4295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787900" y="35718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775200" y="39147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810500" y="36226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V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91200" y="3165475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W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731000" y="40925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118100" y="4371975"/>
            <a:ext cx="660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130800" y="341947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819900" y="31654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cxnSp>
        <p:nvCxnSpPr>
          <p:cNvPr id="47" name="AutoShape 46"/>
          <p:cNvCxnSpPr>
            <a:cxnSpLocks noChangeShapeType="1"/>
            <a:stCxn id="43" idx="3"/>
            <a:endCxn id="41" idx="2"/>
          </p:cNvCxnSpPr>
          <p:nvPr/>
        </p:nvCxnSpPr>
        <p:spPr bwMode="auto">
          <a:xfrm flipV="1">
            <a:off x="7251700" y="4056063"/>
            <a:ext cx="768350" cy="2476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197600" y="4384675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AutoShape 48"/>
          <p:cNvCxnSpPr>
            <a:cxnSpLocks noChangeShapeType="1"/>
            <a:stCxn id="41" idx="0"/>
            <a:endCxn id="46" idx="3"/>
          </p:cNvCxnSpPr>
          <p:nvPr/>
        </p:nvCxnSpPr>
        <p:spPr bwMode="auto">
          <a:xfrm rot="5400000" flipH="1">
            <a:off x="7557294" y="3159919"/>
            <a:ext cx="246062" cy="6794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6210300" y="3355975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6172200" y="435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4295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248400" y="308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302500" y="4308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384300" y="47529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Hold &amp; Wait</a:t>
            </a:r>
            <a:endParaRPr lang="en-US" sz="180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991100" y="47656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Circular Wait</a:t>
            </a: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all locks at once</a:t>
            </a:r>
          </a:p>
          <a:p>
            <a:r>
              <a:rPr lang="en-US" dirty="0" smtClean="0"/>
              <a:t>Acquiring locks in a predefined order</a:t>
            </a:r>
          </a:p>
          <a:p>
            <a:r>
              <a:rPr lang="en-US" dirty="0" smtClean="0"/>
              <a:t>Not always practical:</a:t>
            </a:r>
          </a:p>
          <a:p>
            <a:pPr lvl="1"/>
            <a:r>
              <a:rPr lang="en-US" dirty="0" smtClean="0"/>
              <a:t>Transactions might not know which locks they will need in the future</a:t>
            </a:r>
          </a:p>
          <a:p>
            <a:r>
              <a:rPr lang="en-US" dirty="0" smtClean="0"/>
              <a:t>One strategy: timeout</a:t>
            </a:r>
          </a:p>
          <a:p>
            <a:pPr lvl="1"/>
            <a:r>
              <a:rPr lang="en-US" dirty="0" smtClean="0"/>
              <a:t>If we design each transaction to be short and fast, then we can abort() after some period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need to provide ACID</a:t>
            </a:r>
          </a:p>
          <a:p>
            <a:r>
              <a:rPr lang="en-US" dirty="0" smtClean="0"/>
              <a:t>Serial equivalence defines correctness of executing concurrent transactions</a:t>
            </a:r>
          </a:p>
          <a:p>
            <a:r>
              <a:rPr lang="en-US" dirty="0" smtClean="0"/>
              <a:t>It is handled by ordering conflicting operations</a:t>
            </a:r>
          </a:p>
          <a:p>
            <a:r>
              <a:rPr lang="en-US" dirty="0" smtClean="0"/>
              <a:t>Handling abort() (failures) correctly requires strict executions</a:t>
            </a:r>
          </a:p>
          <a:p>
            <a:r>
              <a:rPr lang="en-US" dirty="0" smtClean="0"/>
              <a:t>This can be implemented by strict 2PL.</a:t>
            </a:r>
          </a:p>
          <a:p>
            <a:r>
              <a:rPr lang="en-US" dirty="0" smtClean="0"/>
              <a:t>For increased concurrency, we can use non-exclusive locks.</a:t>
            </a:r>
          </a:p>
          <a:p>
            <a:r>
              <a:rPr lang="en-US" dirty="0" smtClean="0"/>
              <a:t>Next: </a:t>
            </a:r>
            <a:r>
              <a:rPr lang="en-US" smtClean="0"/>
              <a:t>distributed transactions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Control: Providing “Correct”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How do we provide serial equivalence?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Hint: think about reads &amp; writes and how to order them in concurrent transactions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4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b="1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       	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                                                           balance = </a:t>
            </a:r>
            <a:r>
              <a:rPr lang="en-US" sz="1600" b="1" dirty="0" err="1" smtClean="0">
                <a:solidFill>
                  <a:schemeClr val="hlink"/>
                </a:solidFill>
              </a:rPr>
              <a:t>b.getBalance</a:t>
            </a:r>
            <a:r>
              <a:rPr lang="en-US" sz="1600" b="1" dirty="0" smtClean="0">
                <a:solidFill>
                  <a:schemeClr val="hlink"/>
                </a:solidFill>
              </a:rPr>
              <a:t>()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				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b.setBalance(balance</a:t>
            </a:r>
            <a:r>
              <a:rPr lang="en-US" sz="1600" b="1" dirty="0" smtClean="0">
                <a:solidFill>
                  <a:schemeClr val="hlink"/>
                </a:solidFill>
              </a:rPr>
              <a:t>*1.1)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a.withdraw(balance</a:t>
            </a:r>
            <a:r>
              <a:rPr lang="en-US" sz="1600" b="1" dirty="0" smtClean="0">
                <a:solidFill>
                  <a:srgbClr val="0000FF"/>
                </a:solidFill>
              </a:rPr>
              <a:t>* 0.1)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c.withdraw(balance</a:t>
            </a:r>
            <a:r>
              <a:rPr lang="en-US" sz="1600" b="1" dirty="0" smtClean="0">
                <a:solidFill>
                  <a:schemeClr val="hlink"/>
                </a:solidFill>
              </a:rPr>
              <a:t>*0.1)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5306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692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705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791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803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346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5067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5080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4008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36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356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334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838574"/>
            <a:ext cx="2530475" cy="63094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== T1 (complete) followed</a:t>
            </a:r>
          </a:p>
          <a:p>
            <a:r>
              <a:rPr lang="en-US" b="1" dirty="0">
                <a:solidFill>
                  <a:srgbClr val="0000FF"/>
                </a:solidFill>
              </a:rPr>
              <a:t>	by T2 (complete)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Insight for serial equivalence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Outcomes of write operations in one transaction to all shared objects should be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either consistently visible to the other transaction</a:t>
            </a:r>
            <a:r>
              <a:rPr lang="en-US" dirty="0" smtClean="0">
                <a:latin typeface="Arial" pitchFamily="-1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or the other way round</a:t>
            </a:r>
            <a:r>
              <a:rPr lang="en-US" dirty="0" smtClean="0">
                <a:latin typeface="Arial" pitchFamily="-1" charset="0"/>
              </a:rPr>
              <a:t>.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The effect of an operation refers 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800" dirty="0" smtClean="0">
                <a:latin typeface="Arial" pitchFamily="-1" charset="0"/>
              </a:rPr>
              <a:t>The value of an object set by a write operation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800" dirty="0" smtClean="0">
                <a:latin typeface="Arial" pitchFamily="-1" charset="0"/>
              </a:rPr>
              <a:t>The result returned by a read operation.</a:t>
            </a:r>
            <a:endParaRPr lang="en-US" sz="1800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Two </a:t>
            </a:r>
            <a:r>
              <a:rPr lang="en-US" sz="2000" u="sng" dirty="0" smtClean="0">
                <a:latin typeface="Arial" pitchFamily="-1" charset="0"/>
              </a:rPr>
              <a:t>operations</a:t>
            </a:r>
            <a:r>
              <a:rPr lang="en-US" sz="2000" dirty="0" smtClean="0">
                <a:latin typeface="Arial" pitchFamily="-1" charset="0"/>
              </a:rPr>
              <a:t> are said to be </a:t>
            </a:r>
            <a:r>
              <a:rPr lang="en-US" sz="2000" u="sng" dirty="0" smtClean="0">
                <a:latin typeface="Arial" pitchFamily="-1" charset="0"/>
              </a:rPr>
              <a:t>in conflict</a:t>
            </a:r>
            <a:r>
              <a:rPr lang="en-US" sz="2000" dirty="0" smtClean="0">
                <a:latin typeface="Arial" pitchFamily="-1" charset="0"/>
              </a:rPr>
              <a:t>, if their </a:t>
            </a:r>
            <a:r>
              <a:rPr lang="en-US" sz="2000" i="1" dirty="0" smtClean="0">
                <a:solidFill>
                  <a:srgbClr val="0000FF"/>
                </a:solidFill>
                <a:latin typeface="Arial" pitchFamily="-1" charset="0"/>
              </a:rPr>
              <a:t>combined effect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depends on the 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order</a:t>
            </a:r>
            <a:r>
              <a:rPr lang="en-US" sz="2000" dirty="0" smtClean="0">
                <a:latin typeface="Arial" pitchFamily="-1" charset="0"/>
              </a:rPr>
              <a:t> they are executed, e.g., read-write, write-read, write-write (all on same variables). NOT read-read, not on different variables.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i="1" dirty="0" smtClean="0">
                <a:latin typeface="Arial" pitchFamily="-1" charset="0"/>
              </a:rPr>
              <a:t>Two </a:t>
            </a:r>
            <a:r>
              <a:rPr lang="en-US" sz="2000" i="1" u="sng" dirty="0" smtClean="0">
                <a:latin typeface="Arial" pitchFamily="-1" charset="0"/>
              </a:rPr>
              <a:t>transactions</a:t>
            </a:r>
            <a:r>
              <a:rPr lang="en-US" sz="2000" i="1" dirty="0" smtClean="0">
                <a:latin typeface="Arial" pitchFamily="-1" charset="0"/>
              </a:rPr>
              <a:t> are </a:t>
            </a:r>
            <a:r>
              <a:rPr lang="en-US" sz="2000" i="1" dirty="0" smtClean="0">
                <a:solidFill>
                  <a:srgbClr val="0000FF"/>
                </a:solidFill>
                <a:latin typeface="Arial" pitchFamily="-1" charset="0"/>
              </a:rPr>
              <a:t>serially equivalent </a:t>
            </a:r>
            <a:r>
              <a:rPr lang="en-US" sz="2000" i="1" dirty="0" smtClean="0">
                <a:latin typeface="Arial" pitchFamily="-1" charset="0"/>
              </a:rPr>
              <a:t>if and only if </a:t>
            </a:r>
            <a:r>
              <a:rPr lang="en-US" sz="2000" i="1" dirty="0" smtClean="0">
                <a:solidFill>
                  <a:srgbClr val="FF0000"/>
                </a:solidFill>
                <a:latin typeface="Arial" pitchFamily="-1" charset="0"/>
              </a:rPr>
              <a:t>all pairs of conflicting operations</a:t>
            </a:r>
            <a:r>
              <a:rPr lang="en-US" sz="2000" i="1" dirty="0" smtClean="0">
                <a:latin typeface="Arial" pitchFamily="-1" charset="0"/>
              </a:rPr>
              <a:t> (pair containing one operation from each transaction) </a:t>
            </a:r>
            <a:r>
              <a:rPr lang="en-US" sz="2000" i="1" dirty="0" smtClean="0">
                <a:solidFill>
                  <a:srgbClr val="FF0000"/>
                </a:solidFill>
                <a:latin typeface="Arial" pitchFamily="-1" charset="0"/>
              </a:rPr>
              <a:t>are executed in the same order </a:t>
            </a:r>
            <a:r>
              <a:rPr lang="en-US" sz="2000" i="1" dirty="0" smtClean="0">
                <a:latin typeface="Arial" pitchFamily="-1" charset="0"/>
              </a:rPr>
              <a:t>(transaction order) for </a:t>
            </a:r>
            <a:r>
              <a:rPr lang="en-US" sz="2000" i="1" dirty="0" smtClean="0">
                <a:solidFill>
                  <a:srgbClr val="FF0000"/>
                </a:solidFill>
                <a:latin typeface="Arial" pitchFamily="-1" charset="0"/>
              </a:rPr>
              <a:t>all objects (data) they both access</a:t>
            </a:r>
            <a:r>
              <a:rPr lang="en-US" sz="2000" i="1" dirty="0" smtClean="0">
                <a:latin typeface="Arial" pitchFamily="-1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17500" y="1720850"/>
            <a:ext cx="8547100" cy="3524250"/>
            <a:chOff x="341" y="1117"/>
            <a:chExt cx="5545" cy="20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50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Operations of different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81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transactions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37" y="1174"/>
              <a:ext cx="53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Conflict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31" y="1174"/>
              <a:ext cx="4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Reason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84" y="1639"/>
              <a:ext cx="3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296" y="1639"/>
              <a:ext cx="30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41" y="1639"/>
              <a:ext cx="2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601" y="1639"/>
              <a:ext cx="201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610" y="1639"/>
              <a:ext cx="3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902" y="1639"/>
              <a:ext cx="72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01" y="1854"/>
              <a:ext cx="308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does not depend on the order in which they are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601" y="2068"/>
              <a:ext cx="5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executed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4" y="2283"/>
              <a:ext cx="3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96" y="2283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941" y="2283"/>
              <a:ext cx="25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601" y="2283"/>
              <a:ext cx="153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150" y="2283"/>
              <a:ext cx="30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441" y="2283"/>
              <a:ext cx="43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and a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887" y="2283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224" y="2283"/>
              <a:ext cx="66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601" y="2498"/>
              <a:ext cx="257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116" y="2498"/>
              <a:ext cx="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4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96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41" y="2712"/>
              <a:ext cx="25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601" y="2712"/>
              <a:ext cx="201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610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948" y="2712"/>
              <a:ext cx="7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601" y="2927"/>
              <a:ext cx="257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16" y="2927"/>
              <a:ext cx="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An interleaving of the operations of 2 or more transactions is said to be 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serially equivalent </a:t>
            </a:r>
            <a:r>
              <a:rPr lang="en-US" sz="2000" dirty="0" smtClean="0">
                <a:latin typeface="Arial" pitchFamily="-1" charset="0"/>
              </a:rPr>
              <a:t>if the combined effect is the same as if these transactions had been performed sequentially (in some order).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 smtClean="0">
                <a:latin typeface="Arial" pitchFamily="-1" charset="0"/>
              </a:rPr>
              <a:t>   </a:t>
            </a: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            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 = (balance*1.1)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			       	   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                                                           balance =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bg2"/>
                </a:solidFill>
                <a:latin typeface="Arial" pitchFamily="-1" charset="0"/>
              </a:rPr>
              <a:t>				       	  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b.setBalance(balance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*1.1)</a:t>
            </a:r>
            <a:endParaRPr lang="en-US" sz="16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a.withdraw(balance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				        	  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c.withdraw(balance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 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1600" dirty="0" smtClean="0">
              <a:solidFill>
                <a:schemeClr val="hlink"/>
              </a:solidFill>
              <a:latin typeface="Arial" pitchFamily="-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1877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3495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3622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3495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3495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4483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4610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1308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47244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47371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0579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0259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0132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118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788658"/>
            <a:ext cx="2534556" cy="630942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== T1 (complete) followed</a:t>
            </a:r>
          </a:p>
          <a:p>
            <a:r>
              <a:rPr lang="en-US" sz="1400" b="1" dirty="0"/>
              <a:t>	by T2 (complete)</a:t>
            </a: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3279775" y="4137025"/>
            <a:ext cx="914400" cy="696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3271838" y="3636963"/>
            <a:ext cx="914400" cy="1176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308350" y="4064000"/>
            <a:ext cx="900113" cy="465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2608263" y="6086475"/>
            <a:ext cx="2579687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Pairs of Conflicting Operations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 flipH="1">
            <a:off x="3279775" y="4572000"/>
            <a:ext cx="436563" cy="1538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a.write(20)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       				       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y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b.write(30)</a:t>
            </a: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b.write(x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z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			        </a:t>
            </a:r>
          </a:p>
          <a:p>
            <a:pPr marL="63500" indent="-63500"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a.write(20)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       				       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z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b.write(x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y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b.write(30)	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736600" y="3632200"/>
            <a:ext cx="6096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746500" y="1219200"/>
            <a:ext cx="0" cy="480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749300" y="3860800"/>
            <a:ext cx="6096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5016500" y="3314700"/>
            <a:ext cx="1397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6870700" y="4203700"/>
            <a:ext cx="1498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Serially </a:t>
            </a:r>
            <a:r>
              <a:rPr lang="en-US" sz="2000" dirty="0">
                <a:solidFill>
                  <a:schemeClr val="tx1"/>
                </a:solidFill>
              </a:rPr>
              <a:t>equivalent interleaving of </a:t>
            </a:r>
            <a:r>
              <a:rPr lang="en-US" sz="2000" dirty="0" smtClean="0">
                <a:solidFill>
                  <a:schemeClr val="tx1"/>
                </a:solidFill>
              </a:rPr>
              <a:t>operations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2844800" y="1598612"/>
            <a:ext cx="5562600" cy="1739901"/>
            <a:chOff x="1792" y="848"/>
            <a:chExt cx="3504" cy="1096"/>
          </a:xfrm>
        </p:grpSpPr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2312" y="1248"/>
              <a:ext cx="8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Conflicting Ops.</a:t>
              </a: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1792" y="848"/>
              <a:ext cx="3504" cy="1096"/>
              <a:chOff x="1792" y="848"/>
              <a:chExt cx="3504" cy="1096"/>
            </a:xfrm>
          </p:grpSpPr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4352" y="848"/>
                <a:ext cx="944" cy="10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solidFill>
                      <a:schemeClr val="tx1"/>
                    </a:solidFill>
                  </a:rPr>
                  <a:t>Non-</a:t>
                </a:r>
                <a:r>
                  <a:rPr lang="en-US" sz="2000">
                    <a:solidFill>
                      <a:schemeClr val="tx1"/>
                    </a:solidFill>
                  </a:rPr>
                  <a:t>serially equivalent interleaving of operations</a:t>
                </a:r>
              </a:p>
            </p:txBody>
          </p: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792" y="1153"/>
                <a:ext cx="1448" cy="787"/>
                <a:chOff x="1792" y="1153"/>
                <a:chExt cx="1448" cy="787"/>
              </a:xfrm>
            </p:grpSpPr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1832" y="1153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6" name="AutoShape 30"/>
                <p:cNvCxnSpPr>
                  <a:cxnSpLocks noChangeShapeType="1"/>
                  <a:stCxn id="15" idx="5"/>
                  <a:endCxn id="8" idx="1"/>
                </p:cNvCxnSpPr>
                <p:nvPr/>
              </p:nvCxnSpPr>
              <p:spPr bwMode="auto">
                <a:xfrm rot="16200000" flipH="1">
                  <a:off x="2180" y="948"/>
                  <a:ext cx="719" cy="1266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</p:spPr>
            </p:cxnSp>
            <p:sp>
              <p:nvSpPr>
                <p:cNvPr id="17" name="Oval 31"/>
                <p:cNvSpPr>
                  <a:spLocks noChangeArrowheads="1"/>
                </p:cNvSpPr>
                <p:nvPr/>
              </p:nvSpPr>
              <p:spPr bwMode="auto">
                <a:xfrm>
                  <a:off x="3152" y="1496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32"/>
                <p:cNvSpPr>
                  <a:spLocks noChangeArrowheads="1"/>
                </p:cNvSpPr>
                <p:nvPr/>
              </p:nvSpPr>
              <p:spPr bwMode="auto">
                <a:xfrm>
                  <a:off x="1792" y="1736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9" name="AutoShape 33"/>
                <p:cNvCxnSpPr>
                  <a:cxnSpLocks noChangeShapeType="1"/>
                  <a:endCxn id="18" idx="6"/>
                </p:cNvCxnSpPr>
                <p:nvPr/>
              </p:nvCxnSpPr>
              <p:spPr bwMode="auto">
                <a:xfrm flipH="1">
                  <a:off x="1880" y="1432"/>
                  <a:ext cx="1352" cy="344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</p:spPr>
            </p:cxnSp>
            <p:sp>
              <p:nvSpPr>
                <p:cNvPr id="20" name="Oval 36"/>
                <p:cNvSpPr>
                  <a:spLocks noChangeArrowheads="1"/>
                </p:cNvSpPr>
                <p:nvPr/>
              </p:nvSpPr>
              <p:spPr bwMode="auto">
                <a:xfrm>
                  <a:off x="3152" y="1312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37"/>
                <p:cNvSpPr>
                  <a:spLocks noChangeShapeType="1"/>
                </p:cNvSpPr>
                <p:nvPr/>
              </p:nvSpPr>
              <p:spPr bwMode="auto">
                <a:xfrm>
                  <a:off x="3200" y="1384"/>
                  <a:ext cx="0" cy="11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5016500" y="2489200"/>
            <a:ext cx="38100" cy="2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the last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31800" y="2079625"/>
            <a:ext cx="8342313" cy="3773488"/>
            <a:chOff x="295" y="1158"/>
            <a:chExt cx="5476" cy="225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" y="1181"/>
              <a:ext cx="90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73" y="1181"/>
              <a:ext cx="1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83" y="1181"/>
              <a:ext cx="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30" y="1181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4" y="1405"/>
              <a:ext cx="111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44" y="1626"/>
              <a:ext cx="9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54" y="1181"/>
              <a:ext cx="9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53" y="1181"/>
              <a:ext cx="14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995" y="1177"/>
              <a:ext cx="5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54" y="1497"/>
              <a:ext cx="154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95" y="1158"/>
              <a:ext cx="24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04" y="115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820" y="1158"/>
              <a:ext cx="295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804" y="1174"/>
              <a:ext cx="1" cy="6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44" y="1954"/>
              <a:ext cx="116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43" y="1971"/>
              <a:ext cx="3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5" y="1836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20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236" y="1836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804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820" y="1836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109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124" y="1836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220" y="1852"/>
              <a:ext cx="16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04" y="1852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954" y="2222"/>
              <a:ext cx="148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a.getBalance()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132" y="2231"/>
              <a:ext cx="3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04" y="2120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954" y="2491"/>
              <a:ext cx="190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total+b.getBalance()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32" y="2499"/>
              <a:ext cx="3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804" y="2389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954" y="2759"/>
              <a:ext cx="18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total+c.getBalance()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804" y="26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44" y="3027"/>
              <a:ext cx="9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243" y="3044"/>
              <a:ext cx="3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804" y="2925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95" y="3414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220" y="3193"/>
              <a:ext cx="16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220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236" y="3414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804" y="3193"/>
              <a:ext cx="1" cy="20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804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820" y="3414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109" y="3193"/>
              <a:ext cx="15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109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5124" y="3414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3005" y="3066"/>
              <a:ext cx="47" cy="151"/>
              <a:chOff x="517" y="1652"/>
              <a:chExt cx="47" cy="151"/>
            </a:xfrm>
          </p:grpSpPr>
          <p:sp>
            <p:nvSpPr>
              <p:cNvPr id="53" name="Oval 51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52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1266825" y="6011863"/>
            <a:ext cx="4830763" cy="3127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Both withdraw and deposit contain a write operation</a:t>
            </a: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2476500" y="3771900"/>
            <a:ext cx="18161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H="1">
            <a:off x="2247900" y="4525963"/>
            <a:ext cx="2151063" cy="833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Serially-Equivalent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4713" y="282257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5" y="28225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4713" y="53768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0850" y="537686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04125" y="53768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9600" y="1693863"/>
            <a:ext cx="7942263" cy="3621087"/>
            <a:chOff x="425" y="1091"/>
            <a:chExt cx="5420" cy="228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10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100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353" y="1848"/>
              <a:ext cx="347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056" y="2410"/>
              <a:ext cx="1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a.getBalance()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056" y="2616"/>
              <a:ext cx="19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total+b.getBalance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4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$400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056" y="2760"/>
              <a:ext cx="196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total+c.getBalance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...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908" y="3106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25110</TotalTime>
  <Pages>12</Pages>
  <Words>1854</Words>
  <Application>Microsoft Macintosh PowerPoint</Application>
  <PresentationFormat>Letter Paper (8.5x11 in)</PresentationFormat>
  <Paragraphs>374</Paragraphs>
  <Slides>23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CS252-template</vt:lpstr>
      <vt:lpstr>Office Theme</vt:lpstr>
      <vt:lpstr>CSE 486/586 Distributed Systems Concurrency Control --- 1</vt:lpstr>
      <vt:lpstr>Recap: Transactions</vt:lpstr>
      <vt:lpstr>Concurrency Control: Providing “Correct” Interleaving</vt:lpstr>
      <vt:lpstr>Conflicting Operations</vt:lpstr>
      <vt:lpstr>Conflict Rules</vt:lpstr>
      <vt:lpstr>Example of Conflicting Operations</vt:lpstr>
      <vt:lpstr>Another Example</vt:lpstr>
      <vt:lpstr>Inconsistent Retrievals Problem</vt:lpstr>
      <vt:lpstr>Serially-Equivalent Ordering</vt:lpstr>
      <vt:lpstr>CSE 486/586 Administrivia</vt:lpstr>
      <vt:lpstr>Implementing Transactions</vt:lpstr>
      <vt:lpstr>Handling Abort()</vt:lpstr>
      <vt:lpstr>Strict Executions of Transactions</vt:lpstr>
      <vt:lpstr>Using Exclusive Locks</vt:lpstr>
      <vt:lpstr>Using Exclusive Locks</vt:lpstr>
      <vt:lpstr>Going Beyond Exclusive Locks</vt:lpstr>
      <vt:lpstr>Non-Exclusive Locks</vt:lpstr>
      <vt:lpstr>Example: Non-Exclusive Locks</vt:lpstr>
      <vt:lpstr>2PL: a Problem</vt:lpstr>
      <vt:lpstr>Deadlock Conditions</vt:lpstr>
      <vt:lpstr>Preventing Deadlocks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1032</cp:revision>
  <cp:lastPrinted>2012-03-07T18:13:20Z</cp:lastPrinted>
  <dcterms:created xsi:type="dcterms:W3CDTF">2012-03-09T16:28:07Z</dcterms:created>
  <dcterms:modified xsi:type="dcterms:W3CDTF">2012-03-09T16:30:07Z</dcterms:modified>
  <cp:category/>
</cp:coreProperties>
</file>