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7"/>
  </p:notesMasterIdLst>
  <p:handoutMasterIdLst>
    <p:handoutMasterId r:id="rId28"/>
  </p:handoutMasterIdLst>
  <p:sldIdLst>
    <p:sldId id="322" r:id="rId3"/>
    <p:sldId id="688" r:id="rId4"/>
    <p:sldId id="711" r:id="rId5"/>
    <p:sldId id="700" r:id="rId6"/>
    <p:sldId id="701" r:id="rId7"/>
    <p:sldId id="706" r:id="rId8"/>
    <p:sldId id="707" r:id="rId9"/>
    <p:sldId id="708" r:id="rId10"/>
    <p:sldId id="709" r:id="rId11"/>
    <p:sldId id="702" r:id="rId12"/>
    <p:sldId id="703" r:id="rId13"/>
    <p:sldId id="704" r:id="rId14"/>
    <p:sldId id="705" r:id="rId15"/>
    <p:sldId id="669" r:id="rId16"/>
    <p:sldId id="689" r:id="rId17"/>
    <p:sldId id="690" r:id="rId18"/>
    <p:sldId id="691" r:id="rId19"/>
    <p:sldId id="692" r:id="rId20"/>
    <p:sldId id="693" r:id="rId21"/>
    <p:sldId id="697" r:id="rId22"/>
    <p:sldId id="698" r:id="rId23"/>
    <p:sldId id="710" r:id="rId24"/>
    <p:sldId id="687" r:id="rId25"/>
    <p:sldId id="584" r:id="rId26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9" autoAdjust="0"/>
    <p:restoredTop sz="80102" autoAdjust="0"/>
  </p:normalViewPr>
  <p:slideViewPr>
    <p:cSldViewPr>
      <p:cViewPr varScale="1">
        <p:scale>
          <a:sx n="97" d="100"/>
          <a:sy n="97" d="100"/>
        </p:scale>
        <p:origin x="-9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Concurrency Control --- 2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2PL: 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sz="2800" dirty="0" smtClean="0">
                <a:latin typeface="Arial" pitchFamily="-1" charset="0"/>
              </a:rPr>
              <a:t> What happens in the example below?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800" dirty="0" smtClean="0">
                <a:solidFill>
                  <a:srgbClr val="0000FF"/>
                </a:solidFill>
                <a:latin typeface="Arial" pitchFamily="-1" charset="0"/>
              </a:rPr>
              <a:t> </a:t>
            </a:r>
            <a:r>
              <a:rPr lang="en-US" sz="2800" u="sng" dirty="0" smtClean="0">
                <a:solidFill>
                  <a:srgbClr val="0000FF"/>
                </a:solidFill>
                <a:latin typeface="Arial" pitchFamily="-1" charset="0"/>
              </a:rPr>
              <a:t>Transaction T1     </a:t>
            </a:r>
            <a:r>
              <a:rPr lang="en-US" sz="2800" u="sng" dirty="0" smtClean="0">
                <a:solidFill>
                  <a:schemeClr val="hlink"/>
                </a:solidFill>
                <a:latin typeface="Arial" pitchFamily="-1" charset="0"/>
              </a:rPr>
              <a:t>		Transaction T2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endParaRPr lang="en-US" dirty="0" smtClean="0">
              <a:solidFill>
                <a:schemeClr val="bg2"/>
              </a:solidFill>
              <a:latin typeface="Arial" pitchFamily="-1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Arial" pitchFamily="-1" charset="0"/>
              </a:rPr>
              <a:t>OpenTransaction</a:t>
            </a:r>
            <a:r>
              <a:rPr lang="en-US" sz="2000" dirty="0" smtClean="0">
                <a:solidFill>
                  <a:srgbClr val="0000FF"/>
                </a:solidFill>
                <a:latin typeface="Arial" pitchFamily="-1" charset="0"/>
              </a:rPr>
              <a:t>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smtClean="0">
                <a:solidFill>
                  <a:srgbClr val="0000FF"/>
                </a:solidFill>
                <a:latin typeface="Arial" pitchFamily="-1" charset="0"/>
              </a:rPr>
              <a:t>balance = </a:t>
            </a:r>
            <a:r>
              <a:rPr lang="en-US" sz="2000" dirty="0" err="1" smtClean="0">
                <a:solidFill>
                  <a:srgbClr val="0000FF"/>
                </a:solidFill>
                <a:latin typeface="Arial" pitchFamily="-1" charset="0"/>
              </a:rPr>
              <a:t>b.getBalance</a:t>
            </a:r>
            <a:r>
              <a:rPr lang="en-US" sz="2000" dirty="0" smtClean="0">
                <a:solidFill>
                  <a:srgbClr val="0000FF"/>
                </a:solidFill>
                <a:latin typeface="Arial" pitchFamily="-1" charset="0"/>
              </a:rPr>
              <a:t>()</a:t>
            </a: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	        </a:t>
            </a:r>
            <a:r>
              <a:rPr lang="en-US" sz="2000" dirty="0" err="1" smtClean="0">
                <a:solidFill>
                  <a:schemeClr val="hlink"/>
                </a:solidFill>
                <a:latin typeface="Arial" pitchFamily="-1" charset="0"/>
              </a:rPr>
              <a:t>OpenTransaction</a:t>
            </a: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					        balance = </a:t>
            </a:r>
            <a:r>
              <a:rPr lang="en-US" sz="2000" dirty="0" err="1" smtClean="0">
                <a:solidFill>
                  <a:schemeClr val="hlink"/>
                </a:solidFill>
                <a:latin typeface="Arial" pitchFamily="-1" charset="0"/>
              </a:rPr>
              <a:t>b.getBalance</a:t>
            </a: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					      </a:t>
            </a:r>
            <a:r>
              <a:rPr lang="en-US" sz="2000" dirty="0" err="1" smtClean="0">
                <a:solidFill>
                  <a:schemeClr val="hlink"/>
                </a:solidFill>
                <a:latin typeface="Arial" pitchFamily="-1" charset="0"/>
              </a:rPr>
              <a:t>b.setBalance</a:t>
            </a: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 =balance*1.1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endParaRPr lang="en-US" sz="2000" dirty="0" smtClean="0">
              <a:solidFill>
                <a:schemeClr val="bg2"/>
              </a:solidFill>
              <a:latin typeface="Arial" pitchFamily="-1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Arial" pitchFamily="-1" charset="0"/>
              </a:rPr>
              <a:t>b.setBalance</a:t>
            </a:r>
            <a:r>
              <a:rPr lang="en-US" sz="2000" dirty="0" smtClean="0">
                <a:solidFill>
                  <a:srgbClr val="0000FF"/>
                </a:solidFill>
                <a:latin typeface="Arial" pitchFamily="-1" charset="0"/>
              </a:rPr>
              <a:t>=balance*1.1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smtClean="0">
                <a:solidFill>
                  <a:schemeClr val="bg2"/>
                </a:solidFill>
                <a:latin typeface="Arial" pitchFamily="-1" charset="0"/>
              </a:rPr>
              <a:t>						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768725" y="3074988"/>
            <a:ext cx="9017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R-Lock B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65888" y="5689600"/>
            <a:ext cx="4445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711700" y="1879600"/>
            <a:ext cx="0" cy="4318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988300" y="3251200"/>
            <a:ext cx="927100" cy="5847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R-Lock B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292724" y="4327525"/>
            <a:ext cx="3394076" cy="3385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Cannot Promote lock on B, Wait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295400" y="5292725"/>
            <a:ext cx="3357562" cy="346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Cannot Promote lock on B, Wait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365375" y="5681663"/>
            <a:ext cx="444500" cy="4206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tx1"/>
                </a:solidFill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Necessary conditions</a:t>
            </a:r>
          </a:p>
          <a:p>
            <a:pPr lvl="1"/>
            <a:r>
              <a:rPr lang="en-US" dirty="0" smtClean="0"/>
              <a:t>Non-sharable resources (locked objects)</a:t>
            </a:r>
          </a:p>
          <a:p>
            <a:pPr lvl="1"/>
            <a:r>
              <a:rPr lang="en-US" dirty="0" smtClean="0"/>
              <a:t>No lock preemption</a:t>
            </a:r>
          </a:p>
          <a:p>
            <a:pPr lvl="1"/>
            <a:r>
              <a:rPr lang="en-US" dirty="0" smtClean="0"/>
              <a:t>Hold &amp; wait or circular wait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59200" y="3063875"/>
            <a:ext cx="4597400" cy="2032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76300" y="3063875"/>
            <a:ext cx="2768600" cy="2032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16000" y="3673475"/>
            <a:ext cx="3556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T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968500" y="4156075"/>
            <a:ext cx="317500" cy="381000"/>
            <a:chOff x="1000" y="2232"/>
            <a:chExt cx="200" cy="240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000" y="2232"/>
              <a:ext cx="176" cy="240"/>
            </a:xfrm>
            <a:prstGeom prst="ellipse">
              <a:avLst/>
            </a:prstGeom>
            <a:solidFill>
              <a:srgbClr val="038A6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000" y="2360"/>
              <a:ext cx="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981200" y="3203575"/>
            <a:ext cx="317500" cy="381000"/>
            <a:chOff x="1000" y="2232"/>
            <a:chExt cx="200" cy="240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000" y="2232"/>
              <a:ext cx="176" cy="240"/>
            </a:xfrm>
            <a:prstGeom prst="ellipse">
              <a:avLst/>
            </a:prstGeom>
            <a:solidFill>
              <a:srgbClr val="038A6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000" y="2360"/>
              <a:ext cx="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997200" y="3698875"/>
            <a:ext cx="4191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U</a:t>
            </a:r>
          </a:p>
        </p:txBody>
      </p:sp>
      <p:cxnSp>
        <p:nvCxnSpPr>
          <p:cNvPr id="15" name="AutoShape 14"/>
          <p:cNvCxnSpPr>
            <a:cxnSpLocks noChangeShapeType="1"/>
            <a:stCxn id="7" idx="2"/>
          </p:cNvCxnSpPr>
          <p:nvPr/>
        </p:nvCxnSpPr>
        <p:spPr bwMode="auto">
          <a:xfrm rot="16200000" flipH="1">
            <a:off x="1461294" y="3839369"/>
            <a:ext cx="239712" cy="774700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16" name="AutoShape 15"/>
          <p:cNvCxnSpPr>
            <a:cxnSpLocks noChangeShapeType="1"/>
            <a:endCxn id="7" idx="0"/>
          </p:cNvCxnSpPr>
          <p:nvPr/>
        </p:nvCxnSpPr>
        <p:spPr bwMode="auto">
          <a:xfrm rot="16200000" flipH="1" flipV="1">
            <a:off x="1447006" y="3139282"/>
            <a:ext cx="280987" cy="787400"/>
          </a:xfrm>
          <a:prstGeom prst="curvedConnector3">
            <a:avLst>
              <a:gd name="adj1" fmla="val -4523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17" name="AutoShape 16"/>
          <p:cNvCxnSpPr>
            <a:cxnSpLocks noChangeShapeType="1"/>
            <a:stCxn id="14" idx="0"/>
          </p:cNvCxnSpPr>
          <p:nvPr/>
        </p:nvCxnSpPr>
        <p:spPr bwMode="auto">
          <a:xfrm rot="5400000" flipH="1">
            <a:off x="2613819" y="3105944"/>
            <a:ext cx="277812" cy="908050"/>
          </a:xfrm>
          <a:prstGeom prst="curvedConnector3">
            <a:avLst>
              <a:gd name="adj1" fmla="val 88569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18" name="AutoShape 17"/>
          <p:cNvCxnSpPr>
            <a:cxnSpLocks noChangeShapeType="1"/>
            <a:endCxn id="14" idx="2"/>
          </p:cNvCxnSpPr>
          <p:nvPr/>
        </p:nvCxnSpPr>
        <p:spPr bwMode="auto">
          <a:xfrm rot="5400000" flipH="1" flipV="1">
            <a:off x="2625725" y="3792538"/>
            <a:ext cx="241300" cy="920750"/>
          </a:xfrm>
          <a:prstGeom prst="curvedConnector3">
            <a:avLst>
              <a:gd name="adj1" fmla="val 5264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286000" y="31908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Wait for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003300" y="31527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Held by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2400300" y="43338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Held by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003300" y="42830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Wait for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1943100" y="3559175"/>
            <a:ext cx="3429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1930400" y="3902075"/>
            <a:ext cx="3429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B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3860800" y="3686175"/>
            <a:ext cx="3556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T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4813300" y="4168775"/>
            <a:ext cx="317500" cy="381000"/>
            <a:chOff x="1000" y="2232"/>
            <a:chExt cx="200" cy="240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1000" y="2232"/>
              <a:ext cx="176" cy="240"/>
            </a:xfrm>
            <a:prstGeom prst="ellipse">
              <a:avLst/>
            </a:prstGeom>
            <a:solidFill>
              <a:srgbClr val="038A6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1000" y="2360"/>
              <a:ext cx="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4826000" y="3216275"/>
            <a:ext cx="317500" cy="381000"/>
            <a:chOff x="1000" y="2232"/>
            <a:chExt cx="200" cy="240"/>
          </a:xfrm>
        </p:grpSpPr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000" y="2232"/>
              <a:ext cx="176" cy="240"/>
            </a:xfrm>
            <a:prstGeom prst="ellipse">
              <a:avLst/>
            </a:prstGeom>
            <a:solidFill>
              <a:srgbClr val="038A6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1000" y="2360"/>
              <a:ext cx="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5778500" y="4156075"/>
            <a:ext cx="4191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U</a:t>
            </a:r>
          </a:p>
        </p:txBody>
      </p:sp>
      <p:cxnSp>
        <p:nvCxnSpPr>
          <p:cNvPr id="33" name="AutoShape 32"/>
          <p:cNvCxnSpPr>
            <a:cxnSpLocks noChangeShapeType="1"/>
            <a:stCxn id="25" idx="2"/>
          </p:cNvCxnSpPr>
          <p:nvPr/>
        </p:nvCxnSpPr>
        <p:spPr bwMode="auto">
          <a:xfrm rot="16200000" flipH="1">
            <a:off x="4306094" y="3852069"/>
            <a:ext cx="239712" cy="774700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34" name="AutoShape 33"/>
          <p:cNvCxnSpPr>
            <a:cxnSpLocks noChangeShapeType="1"/>
            <a:endCxn id="25" idx="0"/>
          </p:cNvCxnSpPr>
          <p:nvPr/>
        </p:nvCxnSpPr>
        <p:spPr bwMode="auto">
          <a:xfrm rot="16200000" flipH="1" flipV="1">
            <a:off x="4291806" y="3151982"/>
            <a:ext cx="280987" cy="787400"/>
          </a:xfrm>
          <a:prstGeom prst="curvedConnector3">
            <a:avLst>
              <a:gd name="adj1" fmla="val 18644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016500" y="31527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Wait for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3848100" y="31654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Held by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5016500" y="43846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Held by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848100" y="42957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Wait for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4787900" y="3571875"/>
            <a:ext cx="3429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4775200" y="3914775"/>
            <a:ext cx="3429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B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7810500" y="3622675"/>
            <a:ext cx="4191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V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5791200" y="3165475"/>
            <a:ext cx="4064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W</a:t>
            </a: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6731000" y="4092575"/>
            <a:ext cx="520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...</a:t>
            </a:r>
            <a:endParaRPr lang="en-US" sz="2400"/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>
            <a:off x="5118100" y="4371975"/>
            <a:ext cx="660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 flipH="1">
            <a:off x="5130800" y="3419475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6819900" y="3165475"/>
            <a:ext cx="520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...</a:t>
            </a:r>
            <a:endParaRPr lang="en-US" sz="2400"/>
          </a:p>
        </p:txBody>
      </p:sp>
      <p:cxnSp>
        <p:nvCxnSpPr>
          <p:cNvPr id="47" name="AutoShape 46"/>
          <p:cNvCxnSpPr>
            <a:cxnSpLocks noChangeShapeType="1"/>
            <a:stCxn id="43" idx="3"/>
            <a:endCxn id="41" idx="2"/>
          </p:cNvCxnSpPr>
          <p:nvPr/>
        </p:nvCxnSpPr>
        <p:spPr bwMode="auto">
          <a:xfrm flipV="1">
            <a:off x="7251700" y="4056063"/>
            <a:ext cx="768350" cy="247650"/>
          </a:xfrm>
          <a:prstGeom prst="curvedConnector2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</p:spPr>
      </p:cxn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6197600" y="4384675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9" name="AutoShape 48"/>
          <p:cNvCxnSpPr>
            <a:cxnSpLocks noChangeShapeType="1"/>
            <a:stCxn id="41" idx="0"/>
            <a:endCxn id="46" idx="3"/>
          </p:cNvCxnSpPr>
          <p:nvPr/>
        </p:nvCxnSpPr>
        <p:spPr bwMode="auto">
          <a:xfrm rot="5400000" flipH="1">
            <a:off x="7557294" y="3159919"/>
            <a:ext cx="246062" cy="679450"/>
          </a:xfrm>
          <a:prstGeom prst="curvedConnector2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</p:spPr>
      </p:cxnSp>
      <p:sp>
        <p:nvSpPr>
          <p:cNvPr id="50" name="Line 49"/>
          <p:cNvSpPr>
            <a:spLocks noChangeShapeType="1"/>
          </p:cNvSpPr>
          <p:nvPr/>
        </p:nvSpPr>
        <p:spPr bwMode="auto">
          <a:xfrm flipH="1">
            <a:off x="6210300" y="3355975"/>
            <a:ext cx="508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6172200" y="43592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Wait for</a:t>
            </a:r>
          </a:p>
        </p:txBody>
      </p:sp>
      <p:sp>
        <p:nvSpPr>
          <p:cNvPr id="52" name="Text Box 51"/>
          <p:cNvSpPr txBox="1">
            <a:spLocks noChangeArrowheads="1"/>
          </p:cNvSpPr>
          <p:nvPr/>
        </p:nvSpPr>
        <p:spPr bwMode="auto">
          <a:xfrm>
            <a:off x="7429500" y="31654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Wait for</a:t>
            </a:r>
          </a:p>
        </p:txBody>
      </p:sp>
      <p:sp>
        <p:nvSpPr>
          <p:cNvPr id="53" name="Text Box 52"/>
          <p:cNvSpPr txBox="1">
            <a:spLocks noChangeArrowheads="1"/>
          </p:cNvSpPr>
          <p:nvPr/>
        </p:nvSpPr>
        <p:spPr bwMode="auto">
          <a:xfrm>
            <a:off x="6248400" y="30892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Held by</a:t>
            </a:r>
          </a:p>
        </p:txBody>
      </p:sp>
      <p:sp>
        <p:nvSpPr>
          <p:cNvPr id="54" name="Text Box 53"/>
          <p:cNvSpPr txBox="1">
            <a:spLocks noChangeArrowheads="1"/>
          </p:cNvSpPr>
          <p:nvPr/>
        </p:nvSpPr>
        <p:spPr bwMode="auto">
          <a:xfrm>
            <a:off x="7302500" y="4308475"/>
            <a:ext cx="927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Held by</a:t>
            </a:r>
          </a:p>
        </p:txBody>
      </p:sp>
      <p:sp>
        <p:nvSpPr>
          <p:cNvPr id="55" name="Text Box 54"/>
          <p:cNvSpPr txBox="1">
            <a:spLocks noChangeArrowheads="1"/>
          </p:cNvSpPr>
          <p:nvPr/>
        </p:nvSpPr>
        <p:spPr bwMode="auto">
          <a:xfrm>
            <a:off x="1384300" y="4752975"/>
            <a:ext cx="17272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Hold &amp; Wait</a:t>
            </a:r>
            <a:endParaRPr lang="en-US" sz="1800"/>
          </a:p>
        </p:txBody>
      </p:sp>
      <p:sp>
        <p:nvSpPr>
          <p:cNvPr id="56" name="Text Box 55"/>
          <p:cNvSpPr txBox="1">
            <a:spLocks noChangeArrowheads="1"/>
          </p:cNvSpPr>
          <p:nvPr/>
        </p:nvSpPr>
        <p:spPr bwMode="auto">
          <a:xfrm>
            <a:off x="4991100" y="4765675"/>
            <a:ext cx="17272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Circular Wait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Acquiring all locks at once</a:t>
            </a:r>
          </a:p>
          <a:p>
            <a:r>
              <a:rPr lang="en-US" dirty="0" smtClean="0"/>
              <a:t>Acquiring locks in a predefined order</a:t>
            </a:r>
          </a:p>
          <a:p>
            <a:r>
              <a:rPr lang="en-US" dirty="0" smtClean="0"/>
              <a:t>Not always practical:</a:t>
            </a:r>
          </a:p>
          <a:p>
            <a:pPr lvl="1"/>
            <a:r>
              <a:rPr lang="en-US" dirty="0" smtClean="0"/>
              <a:t>Transactions might not know which locks they will need in the future</a:t>
            </a:r>
          </a:p>
          <a:p>
            <a:r>
              <a:rPr lang="en-US" dirty="0" smtClean="0"/>
              <a:t>One strategy: timeout</a:t>
            </a:r>
          </a:p>
          <a:p>
            <a:pPr lvl="1"/>
            <a:r>
              <a:rPr lang="en-US" dirty="0" smtClean="0"/>
              <a:t>If we design each transaction to be short and fast, then we can abort() after some period of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1 deadline: 3/23 (Friday)</a:t>
            </a:r>
          </a:p>
          <a:p>
            <a:r>
              <a:rPr lang="en-US" dirty="0" smtClean="0"/>
              <a:t>Online survey for the course will be up online soon. Please participate!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/>
              <a:t>Transactions that invokes operations at multiple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1054100" y="2882900"/>
            <a:ext cx="787400" cy="774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2667000" y="2108200"/>
            <a:ext cx="787400" cy="774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2692400" y="3378200"/>
            <a:ext cx="787400" cy="774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2705100" y="4610100"/>
            <a:ext cx="787400" cy="1003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895600" y="23241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2882900" y="25146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959100" y="35560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2946400" y="37465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2946400" y="46609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>
            <a:off x="2933700" y="48514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2971800" y="51689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2959100" y="53594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5" name="AutoShape 16"/>
          <p:cNvCxnSpPr>
            <a:cxnSpLocks noChangeShapeType="1"/>
            <a:stCxn id="39" idx="0"/>
            <a:endCxn id="27" idx="2"/>
          </p:cNvCxnSpPr>
          <p:nvPr/>
        </p:nvCxnSpPr>
        <p:spPr bwMode="auto">
          <a:xfrm rot="16200000">
            <a:off x="1889125" y="2079625"/>
            <a:ext cx="571500" cy="14414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36" name="AutoShape 17"/>
          <p:cNvCxnSpPr>
            <a:cxnSpLocks noChangeShapeType="1"/>
            <a:stCxn id="39" idx="3"/>
            <a:endCxn id="30" idx="0"/>
          </p:cNvCxnSpPr>
          <p:nvPr/>
        </p:nvCxnSpPr>
        <p:spPr bwMode="auto">
          <a:xfrm>
            <a:off x="1612900" y="3249613"/>
            <a:ext cx="1333500" cy="48260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37" name="AutoShape 18"/>
          <p:cNvCxnSpPr>
            <a:cxnSpLocks noChangeShapeType="1"/>
            <a:stCxn id="39" idx="2"/>
            <a:endCxn id="31" idx="2"/>
          </p:cNvCxnSpPr>
          <p:nvPr/>
        </p:nvCxnSpPr>
        <p:spPr bwMode="auto">
          <a:xfrm rot="16200000" flipH="1">
            <a:off x="1480344" y="3385344"/>
            <a:ext cx="1439862" cy="14922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38" name="AutoShape 19"/>
          <p:cNvCxnSpPr>
            <a:cxnSpLocks noChangeShapeType="1"/>
            <a:stCxn id="39" idx="2"/>
            <a:endCxn id="33" idx="2"/>
          </p:cNvCxnSpPr>
          <p:nvPr/>
        </p:nvCxnSpPr>
        <p:spPr bwMode="auto">
          <a:xfrm rot="16200000" flipH="1">
            <a:off x="1239044" y="3626644"/>
            <a:ext cx="1947862" cy="15176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sp>
        <p:nvSpPr>
          <p:cNvPr id="39" name="Text Box 20"/>
          <p:cNvSpPr txBox="1">
            <a:spLocks noChangeArrowheads="1"/>
          </p:cNvSpPr>
          <p:nvPr/>
        </p:nvSpPr>
        <p:spPr bwMode="auto">
          <a:xfrm>
            <a:off x="1295400" y="3086100"/>
            <a:ext cx="317500" cy="325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3162300" y="2413000"/>
            <a:ext cx="2667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</a:t>
            </a:r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2641600" y="391160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42" name="Text Box 23"/>
          <p:cNvSpPr txBox="1">
            <a:spLocks noChangeArrowheads="1"/>
          </p:cNvSpPr>
          <p:nvPr/>
        </p:nvSpPr>
        <p:spPr bwMode="auto">
          <a:xfrm>
            <a:off x="2667000" y="537210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43" name="Text Box 24"/>
          <p:cNvSpPr txBox="1">
            <a:spLocks noChangeArrowheads="1"/>
          </p:cNvSpPr>
          <p:nvPr/>
        </p:nvSpPr>
        <p:spPr bwMode="auto">
          <a:xfrm>
            <a:off x="3200400" y="3619500"/>
            <a:ext cx="292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B</a:t>
            </a: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3213100" y="471170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</a:t>
            </a:r>
          </a:p>
        </p:txBody>
      </p:sp>
      <p:sp>
        <p:nvSpPr>
          <p:cNvPr id="45" name="Text Box 26"/>
          <p:cNvSpPr txBox="1">
            <a:spLocks noChangeArrowheads="1"/>
          </p:cNvSpPr>
          <p:nvPr/>
        </p:nvSpPr>
        <p:spPr bwMode="auto">
          <a:xfrm>
            <a:off x="3225800" y="5219700"/>
            <a:ext cx="3429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D</a:t>
            </a:r>
          </a:p>
        </p:txBody>
      </p:sp>
      <p:sp>
        <p:nvSpPr>
          <p:cNvPr id="46" name="Rectangle 27"/>
          <p:cNvSpPr>
            <a:spLocks noChangeArrowheads="1"/>
          </p:cNvSpPr>
          <p:nvPr/>
        </p:nvSpPr>
        <p:spPr bwMode="auto">
          <a:xfrm>
            <a:off x="4318000" y="3276600"/>
            <a:ext cx="787400" cy="774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4394200" y="3505200"/>
            <a:ext cx="317500" cy="325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5524500" y="2540000"/>
            <a:ext cx="914400" cy="774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49" name="Text Box 30"/>
          <p:cNvSpPr txBox="1">
            <a:spLocks noChangeArrowheads="1"/>
          </p:cNvSpPr>
          <p:nvPr/>
        </p:nvSpPr>
        <p:spPr bwMode="auto">
          <a:xfrm>
            <a:off x="5219700" y="2743200"/>
            <a:ext cx="4191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50" name="Rectangle 31"/>
          <p:cNvSpPr>
            <a:spLocks noChangeArrowheads="1"/>
          </p:cNvSpPr>
          <p:nvPr/>
        </p:nvSpPr>
        <p:spPr bwMode="auto">
          <a:xfrm>
            <a:off x="5486400" y="3860800"/>
            <a:ext cx="952500" cy="86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51" name="Rectangle 32"/>
          <p:cNvSpPr>
            <a:spLocks noChangeArrowheads="1"/>
          </p:cNvSpPr>
          <p:nvPr/>
        </p:nvSpPr>
        <p:spPr bwMode="auto">
          <a:xfrm>
            <a:off x="6870700" y="2146300"/>
            <a:ext cx="1041400" cy="774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52" name="Rectangle 33"/>
          <p:cNvSpPr>
            <a:spLocks noChangeArrowheads="1"/>
          </p:cNvSpPr>
          <p:nvPr/>
        </p:nvSpPr>
        <p:spPr bwMode="auto">
          <a:xfrm>
            <a:off x="7035800" y="3289300"/>
            <a:ext cx="1092200" cy="939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53" name="Rectangle 34"/>
          <p:cNvSpPr>
            <a:spLocks noChangeArrowheads="1"/>
          </p:cNvSpPr>
          <p:nvPr/>
        </p:nvSpPr>
        <p:spPr bwMode="auto">
          <a:xfrm>
            <a:off x="6896100" y="4533900"/>
            <a:ext cx="990600" cy="914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54" name="Text Box 35"/>
          <p:cNvSpPr txBox="1">
            <a:spLocks noChangeArrowheads="1"/>
          </p:cNvSpPr>
          <p:nvPr/>
        </p:nvSpPr>
        <p:spPr bwMode="auto">
          <a:xfrm>
            <a:off x="5270500" y="4152900"/>
            <a:ext cx="4191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55" name="Text Box 36"/>
          <p:cNvSpPr txBox="1">
            <a:spLocks noChangeArrowheads="1"/>
          </p:cNvSpPr>
          <p:nvPr/>
        </p:nvSpPr>
        <p:spPr bwMode="auto">
          <a:xfrm>
            <a:off x="6578600" y="2273300"/>
            <a:ext cx="482600" cy="269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tx1"/>
                </a:solidFill>
              </a:rPr>
              <a:t>T11</a:t>
            </a:r>
          </a:p>
        </p:txBody>
      </p:sp>
      <p:sp>
        <p:nvSpPr>
          <p:cNvPr id="56" name="Text Box 37"/>
          <p:cNvSpPr txBox="1">
            <a:spLocks noChangeArrowheads="1"/>
          </p:cNvSpPr>
          <p:nvPr/>
        </p:nvSpPr>
        <p:spPr bwMode="auto">
          <a:xfrm>
            <a:off x="6769100" y="3390900"/>
            <a:ext cx="482600" cy="269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tx1"/>
                </a:solidFill>
              </a:rPr>
              <a:t>T12</a:t>
            </a: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auto">
          <a:xfrm>
            <a:off x="6769100" y="3835400"/>
            <a:ext cx="482600" cy="269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tx1"/>
                </a:solidFill>
              </a:rPr>
              <a:t>T21</a:t>
            </a:r>
          </a:p>
        </p:txBody>
      </p:sp>
      <p:sp>
        <p:nvSpPr>
          <p:cNvPr id="58" name="Text Box 39"/>
          <p:cNvSpPr txBox="1">
            <a:spLocks noChangeArrowheads="1"/>
          </p:cNvSpPr>
          <p:nvPr/>
        </p:nvSpPr>
        <p:spPr bwMode="auto">
          <a:xfrm>
            <a:off x="6553200" y="4876800"/>
            <a:ext cx="482600" cy="269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tx1"/>
                </a:solidFill>
              </a:rPr>
              <a:t>T22</a:t>
            </a:r>
          </a:p>
        </p:txBody>
      </p:sp>
      <p:sp>
        <p:nvSpPr>
          <p:cNvPr id="59" name="Oval 40"/>
          <p:cNvSpPr>
            <a:spLocks noChangeArrowheads="1"/>
          </p:cNvSpPr>
          <p:nvPr/>
        </p:nvSpPr>
        <p:spPr bwMode="auto">
          <a:xfrm>
            <a:off x="7378700" y="22987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41"/>
          <p:cNvSpPr>
            <a:spLocks noChangeShapeType="1"/>
          </p:cNvSpPr>
          <p:nvPr/>
        </p:nvSpPr>
        <p:spPr bwMode="auto">
          <a:xfrm>
            <a:off x="7366000" y="24892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Text Box 42"/>
          <p:cNvSpPr txBox="1">
            <a:spLocks noChangeArrowheads="1"/>
          </p:cNvSpPr>
          <p:nvPr/>
        </p:nvSpPr>
        <p:spPr bwMode="auto">
          <a:xfrm>
            <a:off x="7645400" y="234950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</a:t>
            </a:r>
          </a:p>
        </p:txBody>
      </p:sp>
      <p:sp>
        <p:nvSpPr>
          <p:cNvPr id="62" name="Oval 43"/>
          <p:cNvSpPr>
            <a:spLocks noChangeArrowheads="1"/>
          </p:cNvSpPr>
          <p:nvPr/>
        </p:nvSpPr>
        <p:spPr bwMode="auto">
          <a:xfrm>
            <a:off x="7569200" y="33401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44"/>
          <p:cNvSpPr>
            <a:spLocks noChangeShapeType="1"/>
          </p:cNvSpPr>
          <p:nvPr/>
        </p:nvSpPr>
        <p:spPr bwMode="auto">
          <a:xfrm>
            <a:off x="7556500" y="35306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Text Box 45"/>
          <p:cNvSpPr txBox="1">
            <a:spLocks noChangeArrowheads="1"/>
          </p:cNvSpPr>
          <p:nvPr/>
        </p:nvSpPr>
        <p:spPr bwMode="auto">
          <a:xfrm>
            <a:off x="7835900" y="3390900"/>
            <a:ext cx="3175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B</a:t>
            </a:r>
          </a:p>
        </p:txBody>
      </p:sp>
      <p:sp>
        <p:nvSpPr>
          <p:cNvPr id="65" name="Oval 46"/>
          <p:cNvSpPr>
            <a:spLocks noChangeArrowheads="1"/>
          </p:cNvSpPr>
          <p:nvPr/>
        </p:nvSpPr>
        <p:spPr bwMode="auto">
          <a:xfrm>
            <a:off x="7569200" y="37846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Line 47"/>
          <p:cNvSpPr>
            <a:spLocks noChangeShapeType="1"/>
          </p:cNvSpPr>
          <p:nvPr/>
        </p:nvSpPr>
        <p:spPr bwMode="auto">
          <a:xfrm>
            <a:off x="7556500" y="39751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Text Box 48"/>
          <p:cNvSpPr txBox="1">
            <a:spLocks noChangeArrowheads="1"/>
          </p:cNvSpPr>
          <p:nvPr/>
        </p:nvSpPr>
        <p:spPr bwMode="auto">
          <a:xfrm>
            <a:off x="7835900" y="3835400"/>
            <a:ext cx="3048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</a:t>
            </a:r>
          </a:p>
        </p:txBody>
      </p:sp>
      <p:sp>
        <p:nvSpPr>
          <p:cNvPr id="68" name="Oval 49"/>
          <p:cNvSpPr>
            <a:spLocks noChangeArrowheads="1"/>
          </p:cNvSpPr>
          <p:nvPr/>
        </p:nvSpPr>
        <p:spPr bwMode="auto">
          <a:xfrm>
            <a:off x="7327900" y="45720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Line 50"/>
          <p:cNvSpPr>
            <a:spLocks noChangeShapeType="1"/>
          </p:cNvSpPr>
          <p:nvPr/>
        </p:nvSpPr>
        <p:spPr bwMode="auto">
          <a:xfrm>
            <a:off x="7315200" y="47625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Text Box 51"/>
          <p:cNvSpPr txBox="1">
            <a:spLocks noChangeArrowheads="1"/>
          </p:cNvSpPr>
          <p:nvPr/>
        </p:nvSpPr>
        <p:spPr bwMode="auto">
          <a:xfrm>
            <a:off x="7594600" y="4622800"/>
            <a:ext cx="3175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D</a:t>
            </a:r>
          </a:p>
        </p:txBody>
      </p:sp>
      <p:sp>
        <p:nvSpPr>
          <p:cNvPr id="71" name="Oval 52"/>
          <p:cNvSpPr>
            <a:spLocks noChangeArrowheads="1"/>
          </p:cNvSpPr>
          <p:nvPr/>
        </p:nvSpPr>
        <p:spPr bwMode="auto">
          <a:xfrm>
            <a:off x="7327900" y="50165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Line 53"/>
          <p:cNvSpPr>
            <a:spLocks noChangeShapeType="1"/>
          </p:cNvSpPr>
          <p:nvPr/>
        </p:nvSpPr>
        <p:spPr bwMode="auto">
          <a:xfrm>
            <a:off x="7315200" y="52070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Text Box 54"/>
          <p:cNvSpPr txBox="1">
            <a:spLocks noChangeArrowheads="1"/>
          </p:cNvSpPr>
          <p:nvPr/>
        </p:nvSpPr>
        <p:spPr bwMode="auto">
          <a:xfrm>
            <a:off x="7594600" y="5067300"/>
            <a:ext cx="3048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F</a:t>
            </a:r>
          </a:p>
        </p:txBody>
      </p:sp>
      <p:sp>
        <p:nvSpPr>
          <p:cNvPr id="74" name="Oval 55"/>
          <p:cNvSpPr>
            <a:spLocks noChangeArrowheads="1"/>
          </p:cNvSpPr>
          <p:nvPr/>
        </p:nvSpPr>
        <p:spPr bwMode="auto">
          <a:xfrm>
            <a:off x="5918200" y="27178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Text Box 56"/>
          <p:cNvSpPr txBox="1">
            <a:spLocks noChangeArrowheads="1"/>
          </p:cNvSpPr>
          <p:nvPr/>
        </p:nvSpPr>
        <p:spPr bwMode="auto">
          <a:xfrm>
            <a:off x="6172200" y="276860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H</a:t>
            </a:r>
          </a:p>
        </p:txBody>
      </p:sp>
      <p:sp>
        <p:nvSpPr>
          <p:cNvPr id="76" name="Line 57"/>
          <p:cNvSpPr>
            <a:spLocks noChangeShapeType="1"/>
          </p:cNvSpPr>
          <p:nvPr/>
        </p:nvSpPr>
        <p:spPr bwMode="auto">
          <a:xfrm>
            <a:off x="5918200" y="29083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Oval 58"/>
          <p:cNvSpPr>
            <a:spLocks noChangeArrowheads="1"/>
          </p:cNvSpPr>
          <p:nvPr/>
        </p:nvSpPr>
        <p:spPr bwMode="auto">
          <a:xfrm>
            <a:off x="5905500" y="42037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Text Box 59"/>
          <p:cNvSpPr txBox="1">
            <a:spLocks noChangeArrowheads="1"/>
          </p:cNvSpPr>
          <p:nvPr/>
        </p:nvSpPr>
        <p:spPr bwMode="auto">
          <a:xfrm>
            <a:off x="6159500" y="425450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K</a:t>
            </a:r>
          </a:p>
        </p:txBody>
      </p:sp>
      <p:sp>
        <p:nvSpPr>
          <p:cNvPr id="79" name="Line 60"/>
          <p:cNvSpPr>
            <a:spLocks noChangeShapeType="1"/>
          </p:cNvSpPr>
          <p:nvPr/>
        </p:nvSpPr>
        <p:spPr bwMode="auto">
          <a:xfrm>
            <a:off x="5905500" y="43942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0" name="AutoShape 61"/>
          <p:cNvCxnSpPr>
            <a:cxnSpLocks noChangeShapeType="1"/>
            <a:stCxn id="54" idx="2"/>
            <a:endCxn id="58" idx="1"/>
          </p:cNvCxnSpPr>
          <p:nvPr/>
        </p:nvCxnSpPr>
        <p:spPr bwMode="auto">
          <a:xfrm rot="16200000" flipH="1">
            <a:off x="5735637" y="4194176"/>
            <a:ext cx="561975" cy="10731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81" name="AutoShape 62"/>
          <p:cNvCxnSpPr>
            <a:cxnSpLocks noChangeShapeType="1"/>
            <a:stCxn id="49" idx="0"/>
            <a:endCxn id="55" idx="1"/>
          </p:cNvCxnSpPr>
          <p:nvPr/>
        </p:nvCxnSpPr>
        <p:spPr bwMode="auto">
          <a:xfrm rot="16200000">
            <a:off x="5836444" y="2001044"/>
            <a:ext cx="334962" cy="11493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sp>
        <p:nvSpPr>
          <p:cNvPr id="82" name="Line 63"/>
          <p:cNvSpPr>
            <a:spLocks noChangeShapeType="1"/>
          </p:cNvSpPr>
          <p:nvPr/>
        </p:nvSpPr>
        <p:spPr bwMode="auto">
          <a:xfrm>
            <a:off x="5638800" y="2895600"/>
            <a:ext cx="279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Line 64"/>
          <p:cNvSpPr>
            <a:spLocks noChangeShapeType="1"/>
          </p:cNvSpPr>
          <p:nvPr/>
        </p:nvSpPr>
        <p:spPr bwMode="auto">
          <a:xfrm flipV="1">
            <a:off x="4559300" y="2882900"/>
            <a:ext cx="0" cy="622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65"/>
          <p:cNvSpPr>
            <a:spLocks noChangeShapeType="1"/>
          </p:cNvSpPr>
          <p:nvPr/>
        </p:nvSpPr>
        <p:spPr bwMode="auto">
          <a:xfrm>
            <a:off x="4559300" y="2870200"/>
            <a:ext cx="660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66"/>
          <p:cNvSpPr>
            <a:spLocks noChangeShapeType="1"/>
          </p:cNvSpPr>
          <p:nvPr/>
        </p:nvSpPr>
        <p:spPr bwMode="auto">
          <a:xfrm flipV="1">
            <a:off x="4559300" y="38354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67"/>
          <p:cNvSpPr>
            <a:spLocks noChangeShapeType="1"/>
          </p:cNvSpPr>
          <p:nvPr/>
        </p:nvSpPr>
        <p:spPr bwMode="auto">
          <a:xfrm>
            <a:off x="4584700" y="4279900"/>
            <a:ext cx="660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7" name="AutoShape 68"/>
          <p:cNvCxnSpPr>
            <a:cxnSpLocks noChangeShapeType="1"/>
            <a:stCxn id="49" idx="2"/>
            <a:endCxn id="56" idx="1"/>
          </p:cNvCxnSpPr>
          <p:nvPr/>
        </p:nvCxnSpPr>
        <p:spPr bwMode="auto">
          <a:xfrm rot="16200000" flipH="1">
            <a:off x="5856287" y="2613026"/>
            <a:ext cx="485775" cy="13398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88" name="AutoShape 69"/>
          <p:cNvCxnSpPr>
            <a:cxnSpLocks noChangeShapeType="1"/>
            <a:stCxn id="54" idx="0"/>
            <a:endCxn id="57" idx="1"/>
          </p:cNvCxnSpPr>
          <p:nvPr/>
        </p:nvCxnSpPr>
        <p:spPr bwMode="auto">
          <a:xfrm rot="16200000">
            <a:off x="6033294" y="3417094"/>
            <a:ext cx="182562" cy="12890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sp>
        <p:nvSpPr>
          <p:cNvPr id="89" name="Line 70"/>
          <p:cNvSpPr>
            <a:spLocks noChangeShapeType="1"/>
          </p:cNvSpPr>
          <p:nvPr/>
        </p:nvSpPr>
        <p:spPr bwMode="auto">
          <a:xfrm>
            <a:off x="5676900" y="4330700"/>
            <a:ext cx="266700" cy="63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Line 71"/>
          <p:cNvSpPr>
            <a:spLocks noChangeShapeType="1"/>
          </p:cNvSpPr>
          <p:nvPr/>
        </p:nvSpPr>
        <p:spPr bwMode="auto">
          <a:xfrm>
            <a:off x="7048500" y="2400300"/>
            <a:ext cx="342900" cy="88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72"/>
          <p:cNvSpPr>
            <a:spLocks noChangeShapeType="1"/>
          </p:cNvSpPr>
          <p:nvPr/>
        </p:nvSpPr>
        <p:spPr bwMode="auto">
          <a:xfrm>
            <a:off x="7251700" y="3543300"/>
            <a:ext cx="317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73"/>
          <p:cNvSpPr>
            <a:spLocks noChangeShapeType="1"/>
          </p:cNvSpPr>
          <p:nvPr/>
        </p:nvSpPr>
        <p:spPr bwMode="auto">
          <a:xfrm>
            <a:off x="7251700" y="3975100"/>
            <a:ext cx="330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Line 74"/>
          <p:cNvSpPr>
            <a:spLocks noChangeShapeType="1"/>
          </p:cNvSpPr>
          <p:nvPr/>
        </p:nvSpPr>
        <p:spPr bwMode="auto">
          <a:xfrm flipV="1">
            <a:off x="7048500" y="4762500"/>
            <a:ext cx="27940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Line 75"/>
          <p:cNvSpPr>
            <a:spLocks noChangeShapeType="1"/>
          </p:cNvSpPr>
          <p:nvPr/>
        </p:nvSpPr>
        <p:spPr bwMode="auto">
          <a:xfrm>
            <a:off x="7048500" y="5003800"/>
            <a:ext cx="279400" cy="215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Text Box 76"/>
          <p:cNvSpPr txBox="1">
            <a:spLocks noChangeArrowheads="1"/>
          </p:cNvSpPr>
          <p:nvPr/>
        </p:nvSpPr>
        <p:spPr bwMode="auto">
          <a:xfrm>
            <a:off x="1460500" y="5765800"/>
            <a:ext cx="32766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Flat Distributed Transaction</a:t>
            </a:r>
          </a:p>
        </p:txBody>
      </p:sp>
      <p:sp>
        <p:nvSpPr>
          <p:cNvPr id="96" name="Text Box 77"/>
          <p:cNvSpPr txBox="1">
            <a:spLocks noChangeArrowheads="1"/>
          </p:cNvSpPr>
          <p:nvPr/>
        </p:nvSpPr>
        <p:spPr bwMode="auto">
          <a:xfrm>
            <a:off x="4927600" y="5753100"/>
            <a:ext cx="32766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Nested Distributed Transaction</a:t>
            </a:r>
          </a:p>
        </p:txBody>
      </p:sp>
      <p:sp>
        <p:nvSpPr>
          <p:cNvPr id="97" name="Text Box 78"/>
          <p:cNvSpPr txBox="1">
            <a:spLocks noChangeArrowheads="1"/>
          </p:cNvSpPr>
          <p:nvPr/>
        </p:nvSpPr>
        <p:spPr bwMode="auto">
          <a:xfrm>
            <a:off x="2654300" y="257810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Coordinator and 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Coordinator</a:t>
            </a:r>
          </a:p>
          <a:p>
            <a:pPr lvl="1"/>
            <a:r>
              <a:rPr lang="en-US" dirty="0" smtClean="0"/>
              <a:t>In charge of begin, commit, and abort</a:t>
            </a:r>
          </a:p>
          <a:p>
            <a:r>
              <a:rPr lang="en-US" dirty="0" smtClean="0"/>
              <a:t>Participants</a:t>
            </a:r>
          </a:p>
          <a:p>
            <a:pPr lvl="1"/>
            <a:r>
              <a:rPr lang="en-US" dirty="0" smtClean="0"/>
              <a:t>Server processes that handle local operations</a:t>
            </a:r>
            <a:endParaRPr lang="en-US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495800" y="1905000"/>
            <a:ext cx="3810000" cy="4216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48200" y="3505200"/>
            <a:ext cx="787400" cy="774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80200" y="2171700"/>
            <a:ext cx="889000" cy="939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18300" y="3378200"/>
            <a:ext cx="876300" cy="1003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718300" y="4699000"/>
            <a:ext cx="889000" cy="1320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086600" y="26416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7073900" y="28321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7112000" y="38862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7099300" y="40767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7061200" y="50546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7048500" y="52451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086600" y="5562600"/>
            <a:ext cx="279400" cy="3810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7073900" y="5753100"/>
            <a:ext cx="2921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9" name="AutoShape 18"/>
          <p:cNvCxnSpPr>
            <a:cxnSpLocks noChangeShapeType="1"/>
            <a:stCxn id="22" idx="0"/>
            <a:endCxn id="11" idx="2"/>
          </p:cNvCxnSpPr>
          <p:nvPr/>
        </p:nvCxnSpPr>
        <p:spPr bwMode="auto">
          <a:xfrm rot="16200000">
            <a:off x="5629275" y="2251075"/>
            <a:ext cx="876300" cy="20383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20" name="AutoShape 19"/>
          <p:cNvCxnSpPr>
            <a:cxnSpLocks noChangeShapeType="1"/>
            <a:stCxn id="22" idx="2"/>
            <a:endCxn id="15" idx="2"/>
          </p:cNvCxnSpPr>
          <p:nvPr/>
        </p:nvCxnSpPr>
        <p:spPr bwMode="auto">
          <a:xfrm rot="16200000" flipH="1">
            <a:off x="5449094" y="3632994"/>
            <a:ext cx="1211262" cy="20129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21" name="AutoShape 20"/>
          <p:cNvCxnSpPr>
            <a:cxnSpLocks noChangeShapeType="1"/>
            <a:stCxn id="22" idx="2"/>
            <a:endCxn id="17" idx="2"/>
          </p:cNvCxnSpPr>
          <p:nvPr/>
        </p:nvCxnSpPr>
        <p:spPr bwMode="auto">
          <a:xfrm rot="16200000" flipH="1">
            <a:off x="5207794" y="3874294"/>
            <a:ext cx="1719262" cy="20383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889500" y="3708400"/>
            <a:ext cx="317500" cy="325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7353300" y="2730500"/>
            <a:ext cx="2667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756400" y="414020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6807200" y="580390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353300" y="3949700"/>
            <a:ext cx="292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B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7327900" y="510540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7340600" y="5613400"/>
            <a:ext cx="3429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D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6769100" y="285750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5194300" y="3924300"/>
            <a:ext cx="1955800" cy="152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638800" y="2247900"/>
            <a:ext cx="279400" cy="3810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5626100" y="2438400"/>
            <a:ext cx="2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6896100" y="2247900"/>
            <a:ext cx="279400" cy="3810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6883400" y="2438400"/>
            <a:ext cx="2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6858000" y="3429000"/>
            <a:ext cx="279400" cy="3810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6845300" y="3619500"/>
            <a:ext cx="2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6807200" y="4749800"/>
            <a:ext cx="279400" cy="3810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6794500" y="4940300"/>
            <a:ext cx="2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H="1">
            <a:off x="5918200" y="2425700"/>
            <a:ext cx="9779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 flipH="1" flipV="1">
            <a:off x="5930900" y="2451100"/>
            <a:ext cx="914400" cy="1168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 flipH="1" flipV="1">
            <a:off x="5918200" y="2540000"/>
            <a:ext cx="901700" cy="2400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6083300" y="2133600"/>
            <a:ext cx="6223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join</a:t>
            </a: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6337300" y="3111500"/>
            <a:ext cx="6223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join</a:t>
            </a: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6007100" y="3581400"/>
            <a:ext cx="6223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join</a:t>
            </a:r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4559300" y="2552284"/>
            <a:ext cx="139700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tx1"/>
                </a:solidFill>
              </a:rPr>
              <a:t>Coordinator</a:t>
            </a:r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7099300" y="2209800"/>
            <a:ext cx="1308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Participant</a:t>
            </a: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7073900" y="3441700"/>
            <a:ext cx="1308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Participant</a:t>
            </a: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7023100" y="4737100"/>
            <a:ext cx="1308100" cy="28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Participant</a:t>
            </a:r>
          </a:p>
        </p:txBody>
      </p:sp>
      <p:sp>
        <p:nvSpPr>
          <p:cNvPr id="80" name="Text Box 79"/>
          <p:cNvSpPr txBox="1">
            <a:spLocks noChangeArrowheads="1"/>
          </p:cNvSpPr>
          <p:nvPr/>
        </p:nvSpPr>
        <p:spPr bwMode="auto">
          <a:xfrm>
            <a:off x="5029200" y="6235700"/>
            <a:ext cx="290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Coordinator &amp; Participants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Distributed Transactions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7546-6874-DF43-9D9F-828C20612237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341313" y="1371600"/>
            <a:ext cx="8316912" cy="4716463"/>
            <a:chOff x="233" y="864"/>
            <a:chExt cx="5675" cy="2971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535" y="1385"/>
              <a:ext cx="935" cy="1041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848" y="1825"/>
              <a:ext cx="304" cy="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2546" y="864"/>
              <a:ext cx="153" cy="214"/>
            </a:xfrm>
            <a:prstGeom prst="roundRect">
              <a:avLst>
                <a:gd name="adj" fmla="val 42481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2546" y="864"/>
              <a:ext cx="169" cy="230"/>
            </a:xfrm>
            <a:prstGeom prst="roundRect">
              <a:avLst>
                <a:gd name="adj" fmla="val 38463"/>
              </a:avLst>
            </a:prstGeom>
            <a:noFill/>
            <a:ln w="34925">
              <a:solidFill>
                <a:srgbClr val="FFDC9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561" y="864"/>
              <a:ext cx="138" cy="1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561" y="864"/>
              <a:ext cx="154" cy="122"/>
            </a:xfrm>
            <a:prstGeom prst="rect">
              <a:avLst/>
            </a:prstGeom>
            <a:noFill/>
            <a:ln w="34925">
              <a:solidFill>
                <a:srgbClr val="FFFF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2546" y="864"/>
              <a:ext cx="169" cy="230"/>
            </a:xfrm>
            <a:prstGeom prst="roundRect">
              <a:avLst>
                <a:gd name="adj" fmla="val 38463"/>
              </a:avLst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2546" y="971"/>
              <a:ext cx="15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093" y="1905"/>
              <a:ext cx="934" cy="904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093" y="2916"/>
              <a:ext cx="934" cy="904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4093" y="925"/>
              <a:ext cx="934" cy="888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AutoShape 15"/>
            <p:cNvSpPr>
              <a:spLocks noChangeArrowheads="1"/>
            </p:cNvSpPr>
            <p:nvPr/>
          </p:nvSpPr>
          <p:spPr bwMode="auto">
            <a:xfrm>
              <a:off x="4154" y="1140"/>
              <a:ext cx="138" cy="199"/>
            </a:xfrm>
            <a:prstGeom prst="roundRect">
              <a:avLst>
                <a:gd name="adj" fmla="val 47102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4154" y="1140"/>
              <a:ext cx="153" cy="214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4154" y="1247"/>
              <a:ext cx="138" cy="107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4154" y="1247"/>
              <a:ext cx="153" cy="122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4154" y="1140"/>
              <a:ext cx="153" cy="214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4154" y="1247"/>
              <a:ext cx="13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4736" y="1170"/>
              <a:ext cx="138" cy="199"/>
            </a:xfrm>
            <a:prstGeom prst="roundRect">
              <a:avLst>
                <a:gd name="adj" fmla="val 47102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AutoShape 22"/>
            <p:cNvSpPr>
              <a:spLocks noChangeArrowheads="1"/>
            </p:cNvSpPr>
            <p:nvPr/>
          </p:nvSpPr>
          <p:spPr bwMode="auto">
            <a:xfrm>
              <a:off x="4736" y="1170"/>
              <a:ext cx="153" cy="215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4736" y="1277"/>
              <a:ext cx="138" cy="108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4736" y="1277"/>
              <a:ext cx="153" cy="123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AutoShape 25"/>
            <p:cNvSpPr>
              <a:spLocks noChangeArrowheads="1"/>
            </p:cNvSpPr>
            <p:nvPr/>
          </p:nvSpPr>
          <p:spPr bwMode="auto">
            <a:xfrm>
              <a:off x="4736" y="1170"/>
              <a:ext cx="153" cy="215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4736" y="1277"/>
              <a:ext cx="13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AutoShape 27"/>
            <p:cNvSpPr>
              <a:spLocks noChangeArrowheads="1"/>
            </p:cNvSpPr>
            <p:nvPr/>
          </p:nvSpPr>
          <p:spPr bwMode="auto">
            <a:xfrm>
              <a:off x="4154" y="2104"/>
              <a:ext cx="138" cy="200"/>
            </a:xfrm>
            <a:prstGeom prst="roundRect">
              <a:avLst>
                <a:gd name="adj" fmla="val 47102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AutoShape 28"/>
            <p:cNvSpPr>
              <a:spLocks noChangeArrowheads="1"/>
            </p:cNvSpPr>
            <p:nvPr/>
          </p:nvSpPr>
          <p:spPr bwMode="auto">
            <a:xfrm>
              <a:off x="4154" y="2104"/>
              <a:ext cx="153" cy="215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154" y="2212"/>
              <a:ext cx="138" cy="92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4154" y="2212"/>
              <a:ext cx="153" cy="107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AutoShape 31"/>
            <p:cNvSpPr>
              <a:spLocks noChangeArrowheads="1"/>
            </p:cNvSpPr>
            <p:nvPr/>
          </p:nvSpPr>
          <p:spPr bwMode="auto">
            <a:xfrm>
              <a:off x="4154" y="2104"/>
              <a:ext cx="153" cy="215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4154" y="2196"/>
              <a:ext cx="13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AutoShape 33"/>
            <p:cNvSpPr>
              <a:spLocks noChangeArrowheads="1"/>
            </p:cNvSpPr>
            <p:nvPr/>
          </p:nvSpPr>
          <p:spPr bwMode="auto">
            <a:xfrm>
              <a:off x="4752" y="2227"/>
              <a:ext cx="137" cy="214"/>
            </a:xfrm>
            <a:prstGeom prst="roundRect">
              <a:avLst>
                <a:gd name="adj" fmla="val 47444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AutoShape 34"/>
            <p:cNvSpPr>
              <a:spLocks noChangeArrowheads="1"/>
            </p:cNvSpPr>
            <p:nvPr/>
          </p:nvSpPr>
          <p:spPr bwMode="auto">
            <a:xfrm>
              <a:off x="4752" y="2227"/>
              <a:ext cx="153" cy="230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4752" y="2349"/>
              <a:ext cx="137" cy="92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4752" y="2349"/>
              <a:ext cx="153" cy="108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AutoShape 37"/>
            <p:cNvSpPr>
              <a:spLocks noChangeArrowheads="1"/>
            </p:cNvSpPr>
            <p:nvPr/>
          </p:nvSpPr>
          <p:spPr bwMode="auto">
            <a:xfrm>
              <a:off x="4752" y="2227"/>
              <a:ext cx="153" cy="230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4752" y="2334"/>
              <a:ext cx="137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AutoShape 39"/>
            <p:cNvSpPr>
              <a:spLocks noChangeArrowheads="1"/>
            </p:cNvSpPr>
            <p:nvPr/>
          </p:nvSpPr>
          <p:spPr bwMode="auto">
            <a:xfrm>
              <a:off x="4154" y="3069"/>
              <a:ext cx="138" cy="199"/>
            </a:xfrm>
            <a:prstGeom prst="roundRect">
              <a:avLst>
                <a:gd name="adj" fmla="val 47102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AutoShape 40"/>
            <p:cNvSpPr>
              <a:spLocks noChangeArrowheads="1"/>
            </p:cNvSpPr>
            <p:nvPr/>
          </p:nvSpPr>
          <p:spPr bwMode="auto">
            <a:xfrm>
              <a:off x="4154" y="3069"/>
              <a:ext cx="153" cy="215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4154" y="3176"/>
              <a:ext cx="138" cy="92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4154" y="3176"/>
              <a:ext cx="153" cy="108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AutoShape 43"/>
            <p:cNvSpPr>
              <a:spLocks noChangeArrowheads="1"/>
            </p:cNvSpPr>
            <p:nvPr/>
          </p:nvSpPr>
          <p:spPr bwMode="auto">
            <a:xfrm>
              <a:off x="4154" y="3069"/>
              <a:ext cx="153" cy="215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4154" y="3161"/>
              <a:ext cx="13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AutoShape 45"/>
            <p:cNvSpPr>
              <a:spLocks noChangeArrowheads="1"/>
            </p:cNvSpPr>
            <p:nvPr/>
          </p:nvSpPr>
          <p:spPr bwMode="auto">
            <a:xfrm>
              <a:off x="4736" y="3069"/>
              <a:ext cx="138" cy="215"/>
            </a:xfrm>
            <a:prstGeom prst="roundRect">
              <a:avLst>
                <a:gd name="adj" fmla="val 47102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AutoShape 46"/>
            <p:cNvSpPr>
              <a:spLocks noChangeArrowheads="1"/>
            </p:cNvSpPr>
            <p:nvPr/>
          </p:nvSpPr>
          <p:spPr bwMode="auto">
            <a:xfrm>
              <a:off x="4736" y="3069"/>
              <a:ext cx="153" cy="230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4736" y="3192"/>
              <a:ext cx="138" cy="92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4736" y="3192"/>
              <a:ext cx="153" cy="107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AutoShape 49"/>
            <p:cNvSpPr>
              <a:spLocks noChangeArrowheads="1"/>
            </p:cNvSpPr>
            <p:nvPr/>
          </p:nvSpPr>
          <p:spPr bwMode="auto">
            <a:xfrm>
              <a:off x="4736" y="3069"/>
              <a:ext cx="153" cy="230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50"/>
            <p:cNvSpPr>
              <a:spLocks noChangeShapeType="1"/>
            </p:cNvSpPr>
            <p:nvPr/>
          </p:nvSpPr>
          <p:spPr bwMode="auto">
            <a:xfrm>
              <a:off x="4736" y="3176"/>
              <a:ext cx="13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AutoShape 51"/>
            <p:cNvSpPr>
              <a:spLocks noChangeArrowheads="1"/>
            </p:cNvSpPr>
            <p:nvPr/>
          </p:nvSpPr>
          <p:spPr bwMode="auto">
            <a:xfrm>
              <a:off x="4721" y="3376"/>
              <a:ext cx="138" cy="214"/>
            </a:xfrm>
            <a:prstGeom prst="roundRect">
              <a:avLst>
                <a:gd name="adj" fmla="val 47102"/>
              </a:avLst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AutoShape 52"/>
            <p:cNvSpPr>
              <a:spLocks noChangeArrowheads="1"/>
            </p:cNvSpPr>
            <p:nvPr/>
          </p:nvSpPr>
          <p:spPr bwMode="auto">
            <a:xfrm>
              <a:off x="4721" y="3376"/>
              <a:ext cx="153" cy="229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4736" y="3498"/>
              <a:ext cx="123" cy="92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4736" y="3498"/>
              <a:ext cx="138" cy="107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AutoShape 55"/>
            <p:cNvSpPr>
              <a:spLocks noChangeArrowheads="1"/>
            </p:cNvSpPr>
            <p:nvPr/>
          </p:nvSpPr>
          <p:spPr bwMode="auto">
            <a:xfrm>
              <a:off x="4721" y="3376"/>
              <a:ext cx="153" cy="229"/>
            </a:xfrm>
            <a:prstGeom prst="roundRect">
              <a:avLst>
                <a:gd name="adj" fmla="val 42481"/>
              </a:avLst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56"/>
            <p:cNvSpPr>
              <a:spLocks noChangeShapeType="1"/>
            </p:cNvSpPr>
            <p:nvPr/>
          </p:nvSpPr>
          <p:spPr bwMode="auto">
            <a:xfrm>
              <a:off x="4721" y="3483"/>
              <a:ext cx="13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7"/>
            <p:cNvSpPr>
              <a:spLocks noChangeArrowheads="1"/>
            </p:cNvSpPr>
            <p:nvPr/>
          </p:nvSpPr>
          <p:spPr bwMode="auto">
            <a:xfrm>
              <a:off x="3282" y="1331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.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62" name="Rectangle 58"/>
            <p:cNvSpPr>
              <a:spLocks noChangeArrowheads="1"/>
            </p:cNvSpPr>
            <p:nvPr/>
          </p:nvSpPr>
          <p:spPr bwMode="auto">
            <a:xfrm>
              <a:off x="3282" y="1331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.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4446" y="3674"/>
              <a:ext cx="52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BranchZ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64" name="Rectangle 60"/>
            <p:cNvSpPr>
              <a:spLocks noChangeArrowheads="1"/>
            </p:cNvSpPr>
            <p:nvPr/>
          </p:nvSpPr>
          <p:spPr bwMode="auto">
            <a:xfrm>
              <a:off x="4430" y="1652"/>
              <a:ext cx="53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BranchX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65" name="Rectangle 61"/>
            <p:cNvSpPr>
              <a:spLocks noChangeArrowheads="1"/>
            </p:cNvSpPr>
            <p:nvPr/>
          </p:nvSpPr>
          <p:spPr bwMode="auto">
            <a:xfrm>
              <a:off x="4137" y="1959"/>
              <a:ext cx="59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participant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4113" y="2939"/>
              <a:ext cx="59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participant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67" name="Rectangle 63"/>
            <p:cNvSpPr>
              <a:spLocks noChangeArrowheads="1"/>
            </p:cNvSpPr>
            <p:nvPr/>
          </p:nvSpPr>
          <p:spPr bwMode="auto">
            <a:xfrm>
              <a:off x="4507" y="3214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C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68" name="Rectangle 64"/>
            <p:cNvSpPr>
              <a:spLocks noChangeArrowheads="1"/>
            </p:cNvSpPr>
            <p:nvPr/>
          </p:nvSpPr>
          <p:spPr bwMode="auto">
            <a:xfrm>
              <a:off x="4507" y="3444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D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69" name="Rectangle 65"/>
            <p:cNvSpPr>
              <a:spLocks noChangeArrowheads="1"/>
            </p:cNvSpPr>
            <p:nvPr/>
          </p:nvSpPr>
          <p:spPr bwMode="auto">
            <a:xfrm>
              <a:off x="1639" y="2280"/>
              <a:ext cx="32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Client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70" name="Rectangle 66"/>
            <p:cNvSpPr>
              <a:spLocks noChangeArrowheads="1"/>
            </p:cNvSpPr>
            <p:nvPr/>
          </p:nvSpPr>
          <p:spPr bwMode="auto">
            <a:xfrm>
              <a:off x="4430" y="2648"/>
              <a:ext cx="53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BranchY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71" name="Rectangle 67"/>
            <p:cNvSpPr>
              <a:spLocks noChangeArrowheads="1"/>
            </p:cNvSpPr>
            <p:nvPr/>
          </p:nvSpPr>
          <p:spPr bwMode="auto">
            <a:xfrm>
              <a:off x="4507" y="2311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B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72" name="Rectangle 68"/>
            <p:cNvSpPr>
              <a:spLocks noChangeArrowheads="1"/>
            </p:cNvSpPr>
            <p:nvPr/>
          </p:nvSpPr>
          <p:spPr bwMode="auto">
            <a:xfrm>
              <a:off x="4507" y="1254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A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73" name="Rectangle 69"/>
            <p:cNvSpPr>
              <a:spLocks noChangeArrowheads="1"/>
            </p:cNvSpPr>
            <p:nvPr/>
          </p:nvSpPr>
          <p:spPr bwMode="auto">
            <a:xfrm>
              <a:off x="4107" y="994"/>
              <a:ext cx="59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participant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74" name="Freeform 70"/>
            <p:cNvSpPr>
              <a:spLocks/>
            </p:cNvSpPr>
            <p:nvPr/>
          </p:nvSpPr>
          <p:spPr bwMode="auto">
            <a:xfrm>
              <a:off x="2699" y="941"/>
              <a:ext cx="62" cy="61"/>
            </a:xfrm>
            <a:custGeom>
              <a:avLst/>
              <a:gdLst>
                <a:gd name="T0" fmla="*/ 62 w 62"/>
                <a:gd name="T1" fmla="*/ 30 h 61"/>
                <a:gd name="T2" fmla="*/ 46 w 62"/>
                <a:gd name="T3" fmla="*/ 61 h 61"/>
                <a:gd name="T4" fmla="*/ 0 w 62"/>
                <a:gd name="T5" fmla="*/ 15 h 61"/>
                <a:gd name="T6" fmla="*/ 62 w 62"/>
                <a:gd name="T7" fmla="*/ 0 h 61"/>
                <a:gd name="T8" fmla="*/ 62 w 62"/>
                <a:gd name="T9" fmla="*/ 30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61"/>
                <a:gd name="T17" fmla="*/ 62 w 62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61">
                  <a:moveTo>
                    <a:pt x="62" y="30"/>
                  </a:moveTo>
                  <a:lnTo>
                    <a:pt x="46" y="61"/>
                  </a:lnTo>
                  <a:lnTo>
                    <a:pt x="0" y="15"/>
                  </a:lnTo>
                  <a:lnTo>
                    <a:pt x="62" y="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000000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71"/>
            <p:cNvSpPr>
              <a:spLocks noChangeShapeType="1"/>
            </p:cNvSpPr>
            <p:nvPr/>
          </p:nvSpPr>
          <p:spPr bwMode="auto">
            <a:xfrm flipH="1" flipV="1">
              <a:off x="2761" y="971"/>
              <a:ext cx="1393" cy="26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2"/>
            <p:cNvSpPr>
              <a:spLocks/>
            </p:cNvSpPr>
            <p:nvPr/>
          </p:nvSpPr>
          <p:spPr bwMode="auto">
            <a:xfrm>
              <a:off x="2699" y="1048"/>
              <a:ext cx="62" cy="61"/>
            </a:xfrm>
            <a:custGeom>
              <a:avLst/>
              <a:gdLst>
                <a:gd name="T0" fmla="*/ 46 w 62"/>
                <a:gd name="T1" fmla="*/ 30 h 61"/>
                <a:gd name="T2" fmla="*/ 16 w 62"/>
                <a:gd name="T3" fmla="*/ 61 h 61"/>
                <a:gd name="T4" fmla="*/ 0 w 62"/>
                <a:gd name="T5" fmla="*/ 0 h 61"/>
                <a:gd name="T6" fmla="*/ 62 w 62"/>
                <a:gd name="T7" fmla="*/ 0 h 61"/>
                <a:gd name="T8" fmla="*/ 46 w 62"/>
                <a:gd name="T9" fmla="*/ 30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61"/>
                <a:gd name="T17" fmla="*/ 62 w 62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61">
                  <a:moveTo>
                    <a:pt x="46" y="30"/>
                  </a:moveTo>
                  <a:lnTo>
                    <a:pt x="16" y="61"/>
                  </a:lnTo>
                  <a:lnTo>
                    <a:pt x="0" y="0"/>
                  </a:lnTo>
                  <a:lnTo>
                    <a:pt x="62" y="0"/>
                  </a:lnTo>
                  <a:lnTo>
                    <a:pt x="46" y="30"/>
                  </a:lnTo>
                  <a:close/>
                </a:path>
              </a:pathLst>
            </a:custGeom>
            <a:solidFill>
              <a:srgbClr val="000000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73"/>
            <p:cNvSpPr>
              <a:spLocks noChangeShapeType="1"/>
            </p:cNvSpPr>
            <p:nvPr/>
          </p:nvSpPr>
          <p:spPr bwMode="auto">
            <a:xfrm flipH="1" flipV="1">
              <a:off x="2745" y="1078"/>
              <a:ext cx="1409" cy="113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4"/>
            <p:cNvSpPr>
              <a:spLocks/>
            </p:cNvSpPr>
            <p:nvPr/>
          </p:nvSpPr>
          <p:spPr bwMode="auto">
            <a:xfrm>
              <a:off x="2638" y="1078"/>
              <a:ext cx="61" cy="62"/>
            </a:xfrm>
            <a:custGeom>
              <a:avLst/>
              <a:gdLst>
                <a:gd name="T0" fmla="*/ 31 w 61"/>
                <a:gd name="T1" fmla="*/ 46 h 62"/>
                <a:gd name="T2" fmla="*/ 0 w 61"/>
                <a:gd name="T3" fmla="*/ 62 h 62"/>
                <a:gd name="T4" fmla="*/ 0 w 61"/>
                <a:gd name="T5" fmla="*/ 0 h 62"/>
                <a:gd name="T6" fmla="*/ 61 w 61"/>
                <a:gd name="T7" fmla="*/ 31 h 62"/>
                <a:gd name="T8" fmla="*/ 31 w 61"/>
                <a:gd name="T9" fmla="*/ 46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62"/>
                <a:gd name="T17" fmla="*/ 61 w 61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62">
                  <a:moveTo>
                    <a:pt x="31" y="46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61" y="31"/>
                  </a:lnTo>
                  <a:lnTo>
                    <a:pt x="31" y="46"/>
                  </a:lnTo>
                  <a:close/>
                </a:path>
              </a:pathLst>
            </a:custGeom>
            <a:solidFill>
              <a:srgbClr val="000000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75"/>
            <p:cNvSpPr>
              <a:spLocks noChangeShapeType="1"/>
            </p:cNvSpPr>
            <p:nvPr/>
          </p:nvSpPr>
          <p:spPr bwMode="auto">
            <a:xfrm flipH="1" flipV="1">
              <a:off x="2669" y="1124"/>
              <a:ext cx="1470" cy="2037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6"/>
            <p:cNvSpPr>
              <a:spLocks noChangeArrowheads="1"/>
            </p:cNvSpPr>
            <p:nvPr/>
          </p:nvSpPr>
          <p:spPr bwMode="auto">
            <a:xfrm>
              <a:off x="3291" y="948"/>
              <a:ext cx="3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dirty="0">
                  <a:solidFill>
                    <a:srgbClr val="000000"/>
                  </a:solidFill>
                  <a:latin typeface="Arial" pitchFamily="-1" charset="0"/>
                </a:rPr>
                <a:t>    </a:t>
              </a:r>
              <a:r>
                <a:rPr lang="en-GB" sz="1600" i="1" dirty="0">
                  <a:solidFill>
                    <a:srgbClr val="000000"/>
                  </a:solidFill>
                  <a:latin typeface="Arial" pitchFamily="-1" charset="0"/>
                </a:rPr>
                <a:t>join</a:t>
              </a:r>
              <a:endParaRPr lang="en-GB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81" name="Rectangle 77"/>
            <p:cNvSpPr>
              <a:spLocks noChangeArrowheads="1"/>
            </p:cNvSpPr>
            <p:nvPr/>
          </p:nvSpPr>
          <p:spPr bwMode="auto">
            <a:xfrm>
              <a:off x="3282" y="1464"/>
              <a:ext cx="3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dirty="0">
                  <a:solidFill>
                    <a:srgbClr val="000000"/>
                  </a:solidFill>
                  <a:latin typeface="Arial" pitchFamily="-1" charset="0"/>
                </a:rPr>
                <a:t>    </a:t>
              </a:r>
              <a:r>
                <a:rPr lang="en-GB" sz="1600" i="1" dirty="0">
                  <a:solidFill>
                    <a:srgbClr val="000000"/>
                  </a:solidFill>
                  <a:latin typeface="Arial" pitchFamily="-1" charset="0"/>
                </a:rPr>
                <a:t>join</a:t>
              </a:r>
              <a:endParaRPr lang="en-GB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82" name="Rectangle 78"/>
            <p:cNvSpPr>
              <a:spLocks noChangeArrowheads="1"/>
            </p:cNvSpPr>
            <p:nvPr/>
          </p:nvSpPr>
          <p:spPr bwMode="auto">
            <a:xfrm>
              <a:off x="3470" y="2709"/>
              <a:ext cx="3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dirty="0">
                  <a:solidFill>
                    <a:srgbClr val="000000"/>
                  </a:solidFill>
                  <a:latin typeface="Arial" pitchFamily="-1" charset="0"/>
                </a:rPr>
                <a:t>    </a:t>
              </a:r>
              <a:r>
                <a:rPr lang="en-GB" sz="1600" i="1" dirty="0">
                  <a:solidFill>
                    <a:srgbClr val="000000"/>
                  </a:solidFill>
                  <a:latin typeface="Arial" pitchFamily="-1" charset="0"/>
                </a:rPr>
                <a:t>join</a:t>
              </a:r>
              <a:endParaRPr lang="en-GB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83" name="Rectangle 79"/>
            <p:cNvSpPr>
              <a:spLocks noChangeArrowheads="1"/>
            </p:cNvSpPr>
            <p:nvPr/>
          </p:nvSpPr>
          <p:spPr bwMode="auto">
            <a:xfrm>
              <a:off x="1968" y="1882"/>
              <a:ext cx="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84" name="Rectangle 80"/>
            <p:cNvSpPr>
              <a:spLocks noChangeArrowheads="1"/>
            </p:cNvSpPr>
            <p:nvPr/>
          </p:nvSpPr>
          <p:spPr bwMode="auto">
            <a:xfrm>
              <a:off x="4888" y="1254"/>
              <a:ext cx="102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pitchFamily="-1" charset="0"/>
                </a:rPr>
                <a:t>      a.withdraw(4);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85" name="Rectangle 81"/>
            <p:cNvSpPr>
              <a:spLocks noChangeArrowheads="1"/>
            </p:cNvSpPr>
            <p:nvPr/>
          </p:nvSpPr>
          <p:spPr bwMode="auto">
            <a:xfrm>
              <a:off x="4921" y="3153"/>
              <a:ext cx="92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pitchFamily="-1" charset="0"/>
                </a:rPr>
                <a:t>      c.deposit(4);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86" name="Rectangle 82"/>
            <p:cNvSpPr>
              <a:spLocks noChangeArrowheads="1"/>
            </p:cNvSpPr>
            <p:nvPr/>
          </p:nvSpPr>
          <p:spPr bwMode="auto">
            <a:xfrm>
              <a:off x="4888" y="2311"/>
              <a:ext cx="102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pitchFamily="-1" charset="0"/>
                </a:rPr>
                <a:t>      b.withdraw(3);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87" name="Rectangle 83"/>
            <p:cNvSpPr>
              <a:spLocks noChangeArrowheads="1"/>
            </p:cNvSpPr>
            <p:nvPr/>
          </p:nvSpPr>
          <p:spPr bwMode="auto">
            <a:xfrm>
              <a:off x="4877" y="3459"/>
              <a:ext cx="9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pitchFamily="-1" charset="0"/>
                </a:rPr>
                <a:t>      d.deposit(3);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88" name="Freeform 84"/>
            <p:cNvSpPr>
              <a:spLocks/>
            </p:cNvSpPr>
            <p:nvPr/>
          </p:nvSpPr>
          <p:spPr bwMode="auto">
            <a:xfrm>
              <a:off x="2822" y="2058"/>
              <a:ext cx="76" cy="62"/>
            </a:xfrm>
            <a:custGeom>
              <a:avLst/>
              <a:gdLst>
                <a:gd name="T0" fmla="*/ 15 w 76"/>
                <a:gd name="T1" fmla="*/ 31 h 62"/>
                <a:gd name="T2" fmla="*/ 15 w 76"/>
                <a:gd name="T3" fmla="*/ 0 h 62"/>
                <a:gd name="T4" fmla="*/ 76 w 76"/>
                <a:gd name="T5" fmla="*/ 46 h 62"/>
                <a:gd name="T6" fmla="*/ 0 w 76"/>
                <a:gd name="T7" fmla="*/ 62 h 62"/>
                <a:gd name="T8" fmla="*/ 15 w 76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"/>
                <a:gd name="T16" fmla="*/ 0 h 62"/>
                <a:gd name="T17" fmla="*/ 76 w 76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" h="62">
                  <a:moveTo>
                    <a:pt x="15" y="31"/>
                  </a:moveTo>
                  <a:lnTo>
                    <a:pt x="15" y="0"/>
                  </a:lnTo>
                  <a:lnTo>
                    <a:pt x="76" y="46"/>
                  </a:lnTo>
                  <a:lnTo>
                    <a:pt x="0" y="62"/>
                  </a:lnTo>
                  <a:lnTo>
                    <a:pt x="15" y="31"/>
                  </a:lnTo>
                  <a:close/>
                </a:path>
              </a:pathLst>
            </a:custGeom>
            <a:solidFill>
              <a:srgbClr val="000000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85"/>
            <p:cNvSpPr>
              <a:spLocks noChangeShapeType="1"/>
            </p:cNvSpPr>
            <p:nvPr/>
          </p:nvSpPr>
          <p:spPr bwMode="auto">
            <a:xfrm>
              <a:off x="2179" y="1936"/>
              <a:ext cx="643" cy="153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6"/>
            <p:cNvSpPr>
              <a:spLocks/>
            </p:cNvSpPr>
            <p:nvPr/>
          </p:nvSpPr>
          <p:spPr bwMode="auto">
            <a:xfrm>
              <a:off x="2485" y="986"/>
              <a:ext cx="61" cy="62"/>
            </a:xfrm>
            <a:custGeom>
              <a:avLst/>
              <a:gdLst>
                <a:gd name="T0" fmla="*/ 30 w 61"/>
                <a:gd name="T1" fmla="*/ 46 h 62"/>
                <a:gd name="T2" fmla="*/ 0 w 61"/>
                <a:gd name="T3" fmla="*/ 16 h 62"/>
                <a:gd name="T4" fmla="*/ 61 w 61"/>
                <a:gd name="T5" fmla="*/ 0 h 62"/>
                <a:gd name="T6" fmla="*/ 46 w 61"/>
                <a:gd name="T7" fmla="*/ 62 h 62"/>
                <a:gd name="T8" fmla="*/ 30 w 61"/>
                <a:gd name="T9" fmla="*/ 46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62"/>
                <a:gd name="T17" fmla="*/ 61 w 61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62">
                  <a:moveTo>
                    <a:pt x="30" y="46"/>
                  </a:moveTo>
                  <a:lnTo>
                    <a:pt x="0" y="16"/>
                  </a:lnTo>
                  <a:lnTo>
                    <a:pt x="61" y="0"/>
                  </a:lnTo>
                  <a:lnTo>
                    <a:pt x="46" y="62"/>
                  </a:lnTo>
                  <a:lnTo>
                    <a:pt x="30" y="46"/>
                  </a:lnTo>
                  <a:close/>
                </a:path>
              </a:pathLst>
            </a:custGeom>
            <a:solidFill>
              <a:srgbClr val="000000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87"/>
            <p:cNvSpPr>
              <a:spLocks noChangeShapeType="1"/>
            </p:cNvSpPr>
            <p:nvPr/>
          </p:nvSpPr>
          <p:spPr bwMode="auto">
            <a:xfrm flipV="1">
              <a:off x="1995" y="1032"/>
              <a:ext cx="505" cy="75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8"/>
            <p:cNvSpPr>
              <a:spLocks noChangeArrowheads="1"/>
            </p:cNvSpPr>
            <p:nvPr/>
          </p:nvSpPr>
          <p:spPr bwMode="auto">
            <a:xfrm>
              <a:off x="1358" y="960"/>
              <a:ext cx="103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pitchFamily="-1" charset="0"/>
                </a:rPr>
                <a:t>openTransaction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93" name="Rectangle 89"/>
            <p:cNvSpPr>
              <a:spLocks noChangeArrowheads="1"/>
            </p:cNvSpPr>
            <p:nvPr/>
          </p:nvSpPr>
          <p:spPr bwMode="auto">
            <a:xfrm>
              <a:off x="2297" y="2188"/>
              <a:ext cx="11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Arial" pitchFamily="-1" charset="0"/>
                </a:rPr>
                <a:t>      b.withdraw(T, 3);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94" name="Rectangle 90"/>
            <p:cNvSpPr>
              <a:spLocks noChangeArrowheads="1"/>
            </p:cNvSpPr>
            <p:nvPr/>
          </p:nvSpPr>
          <p:spPr bwMode="auto">
            <a:xfrm>
              <a:off x="1292" y="1089"/>
              <a:ext cx="11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chemeClr val="tx1"/>
                  </a:solidFill>
                  <a:latin typeface="Arial" pitchFamily="-1" charset="0"/>
                </a:rPr>
                <a:t>closeTransaction</a:t>
              </a:r>
              <a:endParaRPr lang="en-GB">
                <a:solidFill>
                  <a:schemeClr val="tx1"/>
                </a:solidFill>
                <a:latin typeface="Arial" pitchFamily="-1" charset="0"/>
              </a:endParaRPr>
            </a:p>
          </p:txBody>
        </p:sp>
        <p:sp>
          <p:nvSpPr>
            <p:cNvPr id="95" name="Rectangle 91"/>
            <p:cNvSpPr>
              <a:spLocks noChangeArrowheads="1"/>
            </p:cNvSpPr>
            <p:nvPr/>
          </p:nvSpPr>
          <p:spPr bwMode="auto">
            <a:xfrm>
              <a:off x="396" y="2592"/>
              <a:ext cx="209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 i="1">
                  <a:solidFill>
                    <a:srgbClr val="000000"/>
                  </a:solidFill>
                  <a:latin typeface="Arial" pitchFamily="-1" charset="0"/>
                </a:rPr>
                <a:t>T </a:t>
              </a: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= 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96" name="Rectangle 92"/>
            <p:cNvSpPr>
              <a:spLocks noChangeArrowheads="1"/>
            </p:cNvSpPr>
            <p:nvPr/>
          </p:nvSpPr>
          <p:spPr bwMode="auto">
            <a:xfrm>
              <a:off x="605" y="2592"/>
              <a:ext cx="97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 i="1">
                  <a:solidFill>
                    <a:srgbClr val="000000"/>
                  </a:solidFill>
                  <a:latin typeface="Arial" pitchFamily="-1" charset="0"/>
                </a:rPr>
                <a:t>openTransaction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97" name="Rectangle 93"/>
            <p:cNvSpPr>
              <a:spLocks noChangeArrowheads="1"/>
            </p:cNvSpPr>
            <p:nvPr/>
          </p:nvSpPr>
          <p:spPr bwMode="auto">
            <a:xfrm>
              <a:off x="439" y="2742"/>
              <a:ext cx="95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 i="1">
                  <a:solidFill>
                    <a:srgbClr val="000000"/>
                  </a:solidFill>
                  <a:latin typeface="Arial" pitchFamily="-1" charset="0"/>
                </a:rPr>
                <a:t>      a.withdraw(4);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98" name="Rectangle 94"/>
            <p:cNvSpPr>
              <a:spLocks noChangeArrowheads="1"/>
            </p:cNvSpPr>
            <p:nvPr/>
          </p:nvSpPr>
          <p:spPr bwMode="auto">
            <a:xfrm>
              <a:off x="439" y="2906"/>
              <a:ext cx="859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 i="1">
                  <a:solidFill>
                    <a:srgbClr val="000000"/>
                  </a:solidFill>
                  <a:latin typeface="Arial" pitchFamily="-1" charset="0"/>
                </a:rPr>
                <a:t>      c.deposit(4);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99" name="Rectangle 95"/>
            <p:cNvSpPr>
              <a:spLocks noChangeArrowheads="1"/>
            </p:cNvSpPr>
            <p:nvPr/>
          </p:nvSpPr>
          <p:spPr bwMode="auto">
            <a:xfrm>
              <a:off x="439" y="3040"/>
              <a:ext cx="95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 i="1">
                  <a:solidFill>
                    <a:srgbClr val="000000"/>
                  </a:solidFill>
                  <a:latin typeface="Arial" pitchFamily="-1" charset="0"/>
                </a:rPr>
                <a:t>      b.withdraw(3);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00" name="Rectangle 96"/>
            <p:cNvSpPr>
              <a:spLocks noChangeArrowheads="1"/>
            </p:cNvSpPr>
            <p:nvPr/>
          </p:nvSpPr>
          <p:spPr bwMode="auto">
            <a:xfrm>
              <a:off x="439" y="3175"/>
              <a:ext cx="86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 i="1">
                  <a:solidFill>
                    <a:srgbClr val="000000"/>
                  </a:solidFill>
                  <a:latin typeface="Arial" pitchFamily="-1" charset="0"/>
                </a:rPr>
                <a:t>      d.deposit(3);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01" name="Rectangle 97"/>
            <p:cNvSpPr>
              <a:spLocks noChangeArrowheads="1"/>
            </p:cNvSpPr>
            <p:nvPr/>
          </p:nvSpPr>
          <p:spPr bwMode="auto">
            <a:xfrm>
              <a:off x="364" y="3324"/>
              <a:ext cx="1199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      </a:t>
              </a:r>
              <a:r>
                <a:rPr lang="en-GB" sz="1500" i="1">
                  <a:solidFill>
                    <a:srgbClr val="000000"/>
                  </a:solidFill>
                  <a:latin typeface="Arial" pitchFamily="-1" charset="0"/>
                </a:rPr>
                <a:t>closeTransaction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02" name="Rectangle 98"/>
            <p:cNvSpPr>
              <a:spLocks noChangeArrowheads="1"/>
            </p:cNvSpPr>
            <p:nvPr/>
          </p:nvSpPr>
          <p:spPr bwMode="auto">
            <a:xfrm>
              <a:off x="233" y="3547"/>
              <a:ext cx="37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dirty="0">
                  <a:solidFill>
                    <a:schemeClr val="tx1"/>
                  </a:solidFill>
                  <a:latin typeface="Times" pitchFamily="-1" charset="0"/>
                </a:rPr>
                <a:t> </a:t>
              </a:r>
              <a:r>
                <a:rPr lang="en-GB" sz="1600" dirty="0">
                  <a:solidFill>
                    <a:schemeClr val="tx1"/>
                  </a:solidFill>
                  <a:latin typeface="Arial" pitchFamily="-1" charset="0"/>
                </a:rPr>
                <a:t>Note: the coordinator is in one of the servers, e.g. </a:t>
              </a:r>
              <a:r>
                <a:rPr lang="en-GB" sz="1600" dirty="0" err="1">
                  <a:solidFill>
                    <a:schemeClr val="tx1"/>
                  </a:solidFill>
                  <a:latin typeface="Arial" pitchFamily="-1" charset="0"/>
                </a:rPr>
                <a:t>BranchX</a:t>
              </a:r>
              <a:endParaRPr lang="en-GB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Commit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Atomicity principle requires that either all the distributed operations of a transaction complete, or all abort.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At some stage, client executes </a:t>
            </a:r>
            <a:r>
              <a:rPr lang="en-US" dirty="0" err="1" smtClean="0">
                <a:latin typeface="Arial" pitchFamily="-1" charset="0"/>
              </a:rPr>
              <a:t>closeTransaction</a:t>
            </a:r>
            <a:r>
              <a:rPr lang="en-US" dirty="0" smtClean="0">
                <a:latin typeface="Arial" pitchFamily="-1" charset="0"/>
              </a:rPr>
              <a:t>(). Now, atomicity requires that either </a:t>
            </a:r>
            <a:r>
              <a:rPr lang="en-US" i="1" dirty="0" smtClean="0">
                <a:latin typeface="Arial" pitchFamily="-1" charset="0"/>
              </a:rPr>
              <a:t>all</a:t>
            </a:r>
            <a:r>
              <a:rPr lang="en-US" dirty="0" smtClean="0">
                <a:latin typeface="Arial" pitchFamily="-1" charset="0"/>
              </a:rPr>
              <a:t> participants (remember these are on the server side) and the coordinator commit or </a:t>
            </a:r>
            <a:r>
              <a:rPr lang="en-US" i="1" dirty="0" smtClean="0">
                <a:latin typeface="Arial" pitchFamily="-1" charset="0"/>
              </a:rPr>
              <a:t>all </a:t>
            </a:r>
            <a:r>
              <a:rPr lang="en-US" dirty="0" smtClean="0">
                <a:latin typeface="Arial" pitchFamily="-1" charset="0"/>
              </a:rPr>
              <a:t>abort.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What problem statement is this?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Consensus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Failure model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Arbitrary message delay &amp; loss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Crash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-recovery 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with persistent storage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We need to ensure </a:t>
            </a:r>
            <a:r>
              <a:rPr lang="en-US" i="1" dirty="0" smtClean="0">
                <a:latin typeface="Arial" pitchFamily="-1" charset="0"/>
              </a:rPr>
              <a:t>safety </a:t>
            </a:r>
            <a:r>
              <a:rPr lang="en-US" dirty="0" smtClean="0">
                <a:latin typeface="Arial" pitchFamily="-1" charset="0"/>
              </a:rPr>
              <a:t>in real-life implementation.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Never have some agreeing to commit, and others agreeing to abort.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First cut: </a:t>
            </a:r>
            <a:r>
              <a:rPr lang="en-US" i="1" u="sng" dirty="0" smtClean="0">
                <a:latin typeface="Arial" pitchFamily="-1" charset="0"/>
              </a:rPr>
              <a:t>one-phase commit</a:t>
            </a:r>
            <a:r>
              <a:rPr lang="en-US" i="1" dirty="0" smtClean="0">
                <a:latin typeface="Arial" pitchFamily="-1" charset="0"/>
              </a:rPr>
              <a:t> </a:t>
            </a:r>
            <a:r>
              <a:rPr lang="en-US" dirty="0" smtClean="0">
                <a:latin typeface="Arial" pitchFamily="-1" charset="0"/>
              </a:rPr>
              <a:t>protocol. The 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coordinator communicates either commit or abort,</a:t>
            </a:r>
            <a:r>
              <a:rPr lang="en-US" dirty="0" smtClean="0">
                <a:latin typeface="Arial" pitchFamily="-1" charset="0"/>
              </a:rPr>
              <a:t> to all participants until all acknowledge</a:t>
            </a:r>
            <a:r>
              <a:rPr lang="en-US" dirty="0" smtClean="0">
                <a:latin typeface="Arial" pitchFamily="-1" charset="0"/>
              </a:rPr>
              <a:t>.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What can go wrong?</a:t>
            </a:r>
            <a:endParaRPr lang="en-US" dirty="0" smtClean="0">
              <a:latin typeface="Arial" pitchFamily="-1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Doesn’t work when a participant crashes before receiving this message and abort is necessary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Does not allow participant to abort the transaction, e.g., under deadlock.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5814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First phase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Coordinator collects </a:t>
            </a:r>
            <a:r>
              <a:rPr lang="en-US" i="1" dirty="0" smtClean="0">
                <a:solidFill>
                  <a:srgbClr val="FF0000"/>
                </a:solidFill>
                <a:latin typeface="Arial" pitchFamily="-1" charset="0"/>
              </a:rPr>
              <a:t>a vote</a:t>
            </a:r>
            <a:r>
              <a:rPr lang="en-US" dirty="0" smtClean="0">
                <a:latin typeface="Arial" pitchFamily="-1" charset="0"/>
              </a:rPr>
              <a:t> (commit or abort) from each participant (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which stores partial results in permanent storage before voting</a:t>
            </a:r>
            <a:r>
              <a:rPr lang="en-US" dirty="0" smtClean="0">
                <a:latin typeface="Arial" pitchFamily="-1" charset="0"/>
              </a:rPr>
              <a:t>). 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Second phase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If all participants want to commit and no one has crashed, coordinator multicasts commit message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If any participant has crashed or aborted, coordinator multicasts abort message to all participants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Concurrency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Conflict rules</a:t>
            </a:r>
          </a:p>
          <a:p>
            <a:pPr lvl="1"/>
            <a:r>
              <a:rPr lang="en-US" dirty="0" smtClean="0"/>
              <a:t>Read-write, write-read, write-write</a:t>
            </a:r>
          </a:p>
          <a:p>
            <a:r>
              <a:rPr lang="en-US" dirty="0" smtClean="0"/>
              <a:t>How to provide serial equivalence with conflicting operations?</a:t>
            </a:r>
          </a:p>
          <a:p>
            <a:pPr lvl="1"/>
            <a:r>
              <a:rPr lang="en-US" dirty="0" smtClean="0"/>
              <a:t>Execute all pairs of conflicting operations in the same order for all objects</a:t>
            </a:r>
          </a:p>
          <a:p>
            <a:r>
              <a:rPr lang="en-US" dirty="0" smtClean="0"/>
              <a:t>How about abort()?</a:t>
            </a:r>
          </a:p>
          <a:p>
            <a:pPr lvl="1"/>
            <a:r>
              <a:rPr lang="en-US" dirty="0" smtClean="0"/>
              <a:t>Delay read &amp; write until all previous transactions either commit or abort.</a:t>
            </a:r>
          </a:p>
          <a:p>
            <a:r>
              <a:rPr lang="en-US" dirty="0" smtClean="0"/>
              <a:t>What rules to follow to implement these?</a:t>
            </a:r>
          </a:p>
          <a:p>
            <a:pPr lvl="1"/>
            <a:r>
              <a:rPr lang="en-US" dirty="0" smtClean="0"/>
              <a:t>Two-phase locking &amp; strict two-phase </a:t>
            </a:r>
            <a:r>
              <a:rPr lang="en-US" dirty="0" smtClean="0"/>
              <a:t>locking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57213" y="2286000"/>
            <a:ext cx="7883525" cy="2590800"/>
            <a:chOff x="363" y="1487"/>
            <a:chExt cx="5380" cy="1632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71" y="1495"/>
              <a:ext cx="1826" cy="1618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63" y="1487"/>
              <a:ext cx="1839" cy="1632"/>
            </a:xfrm>
            <a:prstGeom prst="rect">
              <a:avLst/>
            </a:prstGeom>
            <a:noFill/>
            <a:ln w="31750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37" y="1578"/>
              <a:ext cx="1507" cy="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37" y="1578"/>
              <a:ext cx="1521" cy="1452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912" y="1495"/>
              <a:ext cx="1825" cy="1618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904" y="1487"/>
              <a:ext cx="1839" cy="1632"/>
            </a:xfrm>
            <a:prstGeom prst="rect">
              <a:avLst/>
            </a:prstGeom>
            <a:noFill/>
            <a:ln w="31750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59" y="2063"/>
              <a:ext cx="67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pitchFamily="-1" charset="0"/>
                </a:rPr>
                <a:t>canCommit?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903" y="2295"/>
              <a:ext cx="21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pitchFamily="-1" charset="0"/>
                </a:rPr>
                <a:t>Yes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739" y="2503"/>
              <a:ext cx="55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pitchFamily="-1" charset="0"/>
                </a:rPr>
                <a:t>doCommit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577" y="2708"/>
              <a:ext cx="84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pitchFamily="-1" charset="0"/>
                </a:rPr>
                <a:t>haveCommitted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072" y="2920"/>
              <a:ext cx="69" cy="41"/>
            </a:xfrm>
            <a:custGeom>
              <a:avLst/>
              <a:gdLst>
                <a:gd name="T0" fmla="*/ 69 w 69"/>
                <a:gd name="T1" fmla="*/ 13 h 41"/>
                <a:gd name="T2" fmla="*/ 69 w 69"/>
                <a:gd name="T3" fmla="*/ 41 h 41"/>
                <a:gd name="T4" fmla="*/ 0 w 69"/>
                <a:gd name="T5" fmla="*/ 27 h 41"/>
                <a:gd name="T6" fmla="*/ 69 w 69"/>
                <a:gd name="T7" fmla="*/ 0 h 41"/>
                <a:gd name="T8" fmla="*/ 69 w 69"/>
                <a:gd name="T9" fmla="*/ 1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41"/>
                <a:gd name="T17" fmla="*/ 69 w 6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41">
                  <a:moveTo>
                    <a:pt x="69" y="13"/>
                  </a:moveTo>
                  <a:lnTo>
                    <a:pt x="69" y="41"/>
                  </a:lnTo>
                  <a:lnTo>
                    <a:pt x="0" y="27"/>
                  </a:lnTo>
                  <a:lnTo>
                    <a:pt x="69" y="0"/>
                  </a:lnTo>
                  <a:lnTo>
                    <a:pt x="69" y="13"/>
                  </a:lnTo>
                  <a:close/>
                </a:path>
              </a:pathLst>
            </a:custGeom>
            <a:solidFill>
              <a:srgbClr val="000000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2141" y="2795"/>
              <a:ext cx="2047" cy="13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2072" y="2477"/>
              <a:ext cx="69" cy="41"/>
            </a:xfrm>
            <a:custGeom>
              <a:avLst/>
              <a:gdLst>
                <a:gd name="T0" fmla="*/ 69 w 69"/>
                <a:gd name="T1" fmla="*/ 28 h 41"/>
                <a:gd name="T2" fmla="*/ 69 w 69"/>
                <a:gd name="T3" fmla="*/ 41 h 41"/>
                <a:gd name="T4" fmla="*/ 0 w 69"/>
                <a:gd name="T5" fmla="*/ 28 h 41"/>
                <a:gd name="T6" fmla="*/ 69 w 69"/>
                <a:gd name="T7" fmla="*/ 0 h 41"/>
                <a:gd name="T8" fmla="*/ 69 w 69"/>
                <a:gd name="T9" fmla="*/ 28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41"/>
                <a:gd name="T17" fmla="*/ 69 w 6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41">
                  <a:moveTo>
                    <a:pt x="69" y="28"/>
                  </a:moveTo>
                  <a:lnTo>
                    <a:pt x="69" y="41"/>
                  </a:lnTo>
                  <a:lnTo>
                    <a:pt x="0" y="28"/>
                  </a:lnTo>
                  <a:lnTo>
                    <a:pt x="69" y="0"/>
                  </a:lnTo>
                  <a:lnTo>
                    <a:pt x="69" y="28"/>
                  </a:lnTo>
                  <a:close/>
                </a:path>
              </a:pathLst>
            </a:custGeom>
            <a:solidFill>
              <a:srgbClr val="000000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2141" y="2352"/>
              <a:ext cx="2047" cy="15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3953" y="2297"/>
              <a:ext cx="69" cy="42"/>
            </a:xfrm>
            <a:custGeom>
              <a:avLst/>
              <a:gdLst>
                <a:gd name="T0" fmla="*/ 0 w 69"/>
                <a:gd name="T1" fmla="*/ 14 h 42"/>
                <a:gd name="T2" fmla="*/ 14 w 69"/>
                <a:gd name="T3" fmla="*/ 0 h 42"/>
                <a:gd name="T4" fmla="*/ 69 w 69"/>
                <a:gd name="T5" fmla="*/ 28 h 42"/>
                <a:gd name="T6" fmla="*/ 0 w 69"/>
                <a:gd name="T7" fmla="*/ 42 h 42"/>
                <a:gd name="T8" fmla="*/ 0 w 69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42"/>
                <a:gd name="T17" fmla="*/ 69 w 69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42">
                  <a:moveTo>
                    <a:pt x="0" y="14"/>
                  </a:moveTo>
                  <a:lnTo>
                    <a:pt x="14" y="0"/>
                  </a:lnTo>
                  <a:lnTo>
                    <a:pt x="69" y="28"/>
                  </a:lnTo>
                  <a:lnTo>
                    <a:pt x="0" y="4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879" y="2173"/>
              <a:ext cx="2074" cy="13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3953" y="2698"/>
              <a:ext cx="69" cy="42"/>
            </a:xfrm>
            <a:custGeom>
              <a:avLst/>
              <a:gdLst>
                <a:gd name="T0" fmla="*/ 0 w 69"/>
                <a:gd name="T1" fmla="*/ 28 h 42"/>
                <a:gd name="T2" fmla="*/ 14 w 69"/>
                <a:gd name="T3" fmla="*/ 0 h 42"/>
                <a:gd name="T4" fmla="*/ 69 w 69"/>
                <a:gd name="T5" fmla="*/ 28 h 42"/>
                <a:gd name="T6" fmla="*/ 0 w 69"/>
                <a:gd name="T7" fmla="*/ 42 h 42"/>
                <a:gd name="T8" fmla="*/ 0 w 69"/>
                <a:gd name="T9" fmla="*/ 28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42"/>
                <a:gd name="T17" fmla="*/ 69 w 69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42">
                  <a:moveTo>
                    <a:pt x="0" y="28"/>
                  </a:moveTo>
                  <a:lnTo>
                    <a:pt x="14" y="0"/>
                  </a:lnTo>
                  <a:lnTo>
                    <a:pt x="69" y="28"/>
                  </a:lnTo>
                  <a:lnTo>
                    <a:pt x="0" y="42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879" y="2588"/>
              <a:ext cx="2074" cy="13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585" y="1681"/>
              <a:ext cx="63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pitchFamily="-1" charset="0"/>
                </a:rPr>
                <a:t>Coordinator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585" y="2151"/>
              <a:ext cx="6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pitchFamily="-1" charset="0"/>
                </a:rPr>
                <a:t>1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585" y="2539"/>
              <a:ext cx="6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pitchFamily="-1" charset="0"/>
                </a:rPr>
                <a:t>3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815" y="2303"/>
              <a:ext cx="95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 dirty="0">
                  <a:solidFill>
                    <a:srgbClr val="000000"/>
                  </a:solidFill>
                  <a:latin typeface="Arial" pitchFamily="-1" charset="0"/>
                </a:rPr>
                <a:t>(waiting for votes)</a:t>
              </a:r>
              <a:endParaRPr lang="en-GB" i="1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815" y="2539"/>
              <a:ext cx="55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 dirty="0">
                  <a:solidFill>
                    <a:srgbClr val="000000"/>
                  </a:solidFill>
                  <a:latin typeface="Arial" pitchFamily="-1" charset="0"/>
                </a:rPr>
                <a:t>committed</a:t>
              </a:r>
              <a:endParaRPr lang="en-GB" i="1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875" y="2884"/>
              <a:ext cx="26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pitchFamily="-1" charset="0"/>
                </a:rPr>
                <a:t>done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815" y="2137"/>
              <a:ext cx="104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 dirty="0">
                  <a:solidFill>
                    <a:srgbClr val="000000"/>
                  </a:solidFill>
                  <a:latin typeface="Arial" pitchFamily="-1" charset="0"/>
                </a:rPr>
                <a:t>prepared to commit</a:t>
              </a:r>
              <a:endParaRPr lang="en-GB" i="1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571" y="1922"/>
              <a:ext cx="22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pitchFamily="-1" charset="0"/>
                </a:rPr>
                <a:t>step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537" y="2062"/>
              <a:ext cx="150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4050" y="1578"/>
              <a:ext cx="1507" cy="1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050" y="1578"/>
              <a:ext cx="1521" cy="1452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098" y="1681"/>
              <a:ext cx="57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pitchFamily="-1" charset="0"/>
                </a:rPr>
                <a:t>Participant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4098" y="2317"/>
              <a:ext cx="6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pitchFamily="-1" charset="0"/>
                </a:rPr>
                <a:t>2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098" y="2718"/>
              <a:ext cx="6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pitchFamily="-1" charset="0"/>
                </a:rPr>
                <a:t>4</a:t>
              </a:r>
              <a:endParaRPr lang="en-GB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351" y="2497"/>
              <a:ext cx="57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 dirty="0">
                  <a:solidFill>
                    <a:srgbClr val="000000"/>
                  </a:solidFill>
                  <a:latin typeface="Arial" pitchFamily="-1" charset="0"/>
                </a:rPr>
                <a:t>(uncertain)</a:t>
              </a:r>
              <a:endParaRPr lang="en-GB" i="1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4351" y="2331"/>
              <a:ext cx="104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 dirty="0">
                  <a:solidFill>
                    <a:srgbClr val="000000"/>
                  </a:solidFill>
                  <a:latin typeface="Arial" pitchFamily="-1" charset="0"/>
                </a:rPr>
                <a:t>prepared to commit</a:t>
              </a:r>
              <a:endParaRPr lang="en-GB" i="1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4351" y="2718"/>
              <a:ext cx="55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 dirty="0">
                  <a:solidFill>
                    <a:srgbClr val="000000"/>
                  </a:solidFill>
                  <a:latin typeface="Arial" pitchFamily="-1" charset="0"/>
                </a:rPr>
                <a:t>committed</a:t>
              </a:r>
              <a:endParaRPr lang="en-GB" i="1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4430" y="1922"/>
              <a:ext cx="32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pitchFamily="-1" charset="0"/>
                </a:rPr>
                <a:t>status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098" y="1922"/>
              <a:ext cx="22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pitchFamily="-1" charset="0"/>
                </a:rPr>
                <a:t>step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4064" y="2076"/>
              <a:ext cx="149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875" y="1922"/>
              <a:ext cx="32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i="1">
                  <a:solidFill>
                    <a:srgbClr val="000000"/>
                  </a:solidFill>
                  <a:latin typeface="Arial" pitchFamily="-1" charset="0"/>
                </a:rPr>
                <a:t>status</a:t>
              </a:r>
              <a:endParaRPr lang="en-GB" i="1">
                <a:solidFill>
                  <a:schemeClr val="tx1"/>
                </a:solidFill>
                <a:latin typeface="Times" pitchFamily="-1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To deal with server crashes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Each participant saves tentative updates into permanent storage, </a:t>
            </a:r>
            <a:r>
              <a:rPr lang="en-US" u="sng" dirty="0" smtClean="0">
                <a:latin typeface="Arial" pitchFamily="-1" charset="0"/>
              </a:rPr>
              <a:t>right before </a:t>
            </a:r>
            <a:r>
              <a:rPr lang="en-US" dirty="0" smtClean="0">
                <a:latin typeface="Arial" pitchFamily="-1" charset="0"/>
              </a:rPr>
              <a:t>replying yes/no in first phase. Retrievable after crash recovery.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To deal with </a:t>
            </a:r>
            <a:r>
              <a:rPr lang="en-US" dirty="0" err="1" smtClean="0">
                <a:latin typeface="Arial" pitchFamily="-1" charset="0"/>
              </a:rPr>
              <a:t>canCommit</a:t>
            </a:r>
            <a:r>
              <a:rPr lang="en-US" dirty="0" smtClean="0">
                <a:latin typeface="Arial" pitchFamily="-1" charset="0"/>
              </a:rPr>
              <a:t>? loss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The participant may decide to abort unilaterally after a timeout (coordinator will eventually abort)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To deal with Yes/No loss, the coordinator aborts the transaction after a timeout (pessimistic!). It must announce </a:t>
            </a:r>
            <a:r>
              <a:rPr lang="en-US" dirty="0" err="1" smtClean="0">
                <a:latin typeface="Arial" pitchFamily="-1" charset="0"/>
              </a:rPr>
              <a:t>doAbort</a:t>
            </a:r>
            <a:r>
              <a:rPr lang="en-US" dirty="0" smtClean="0">
                <a:latin typeface="Arial" pitchFamily="-1" charset="0"/>
              </a:rPr>
              <a:t> to those who sent in their votes.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To deal with </a:t>
            </a:r>
            <a:r>
              <a:rPr lang="en-US" dirty="0" err="1" smtClean="0">
                <a:latin typeface="Arial" pitchFamily="-1" charset="0"/>
              </a:rPr>
              <a:t>doCommit</a:t>
            </a:r>
            <a:r>
              <a:rPr lang="en-US" dirty="0" smtClean="0">
                <a:latin typeface="Arial" pitchFamily="-1" charset="0"/>
              </a:rPr>
              <a:t> loss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The participant may wait for a timeout, send a </a:t>
            </a:r>
            <a:r>
              <a:rPr lang="en-US" dirty="0" err="1" smtClean="0">
                <a:latin typeface="Arial" pitchFamily="-1" charset="0"/>
              </a:rPr>
              <a:t>getDecision</a:t>
            </a:r>
            <a:r>
              <a:rPr lang="en-US" dirty="0" smtClean="0">
                <a:latin typeface="Arial" pitchFamily="-1" charset="0"/>
              </a:rPr>
              <a:t> request (retries until reply received) – cannot abort after having voted Yes but before receiving </a:t>
            </a:r>
            <a:r>
              <a:rPr lang="en-US" dirty="0" err="1" smtClean="0">
                <a:latin typeface="Arial" pitchFamily="-1" charset="0"/>
              </a:rPr>
              <a:t>doCommit/doAbort</a:t>
            </a:r>
            <a:r>
              <a:rPr lang="en-US" dirty="0" smtClean="0">
                <a:latin typeface="Arial" pitchFamily="-1" charset="0"/>
              </a:rPr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2PC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blocking protocol.</a:t>
            </a:r>
          </a:p>
          <a:p>
            <a:r>
              <a:rPr lang="en-US" dirty="0" smtClean="0"/>
              <a:t>Other ways are possible, e.g., 3PC.</a:t>
            </a:r>
          </a:p>
          <a:p>
            <a:r>
              <a:rPr lang="en-US" dirty="0" smtClean="0"/>
              <a:t>Scalability &amp; availability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Increasing concurrency</a:t>
            </a:r>
          </a:p>
          <a:p>
            <a:pPr lvl="1"/>
            <a:r>
              <a:rPr lang="en-US" dirty="0" smtClean="0"/>
              <a:t>Non-exclusive locks</a:t>
            </a:r>
          </a:p>
          <a:p>
            <a:pPr lvl="1"/>
            <a:r>
              <a:rPr lang="en-US" dirty="0" smtClean="0"/>
              <a:t>Two-version locks</a:t>
            </a:r>
          </a:p>
          <a:p>
            <a:pPr lvl="1"/>
            <a:r>
              <a:rPr lang="en-US" dirty="0" smtClean="0"/>
              <a:t>Hierarchical locks</a:t>
            </a:r>
          </a:p>
          <a:p>
            <a:r>
              <a:rPr lang="en-US" dirty="0" smtClean="0"/>
              <a:t>Distributed transactions</a:t>
            </a:r>
          </a:p>
          <a:p>
            <a:pPr lvl="1"/>
            <a:r>
              <a:rPr lang="en-US" dirty="0" smtClean="0"/>
              <a:t>One-phase commit cannot handle failures &amp; abort well</a:t>
            </a:r>
          </a:p>
          <a:p>
            <a:pPr lvl="1"/>
            <a:r>
              <a:rPr lang="en-US" dirty="0" smtClean="0"/>
              <a:t>Two-phase commit mitigates the problems of one-phase commit</a:t>
            </a:r>
          </a:p>
          <a:p>
            <a:pPr lvl="1"/>
            <a:r>
              <a:rPr lang="en-US" dirty="0" smtClean="0"/>
              <a:t>Two-phase commit has its </a:t>
            </a:r>
            <a:r>
              <a:rPr lang="en-US" dirty="0" smtClean="0"/>
              <a:t>own limitation: blocking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</a:t>
            </a:r>
            <a:r>
              <a:rPr lang="en-US" dirty="0" smtClean="0"/>
              <a:t>D</a:t>
            </a:r>
            <a:r>
              <a:rPr lang="en-US" dirty="0" smtClean="0"/>
              <a:t>o </a:t>
            </a:r>
            <a:r>
              <a:rPr lang="en-US" dirty="0" smtClean="0"/>
              <a:t>B</a:t>
            </a:r>
            <a:r>
              <a:rPr lang="en-US" dirty="0" smtClean="0"/>
              <a:t>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saw was “exclusive” locks.</a:t>
            </a:r>
          </a:p>
          <a:p>
            <a:r>
              <a:rPr lang="en-US" dirty="0" smtClean="0"/>
              <a:t>Non-exclusive locks: break a lock into a read lock and a write lock</a:t>
            </a:r>
          </a:p>
          <a:p>
            <a:r>
              <a:rPr lang="en-US" dirty="0" smtClean="0"/>
              <a:t>Allows more concurrency</a:t>
            </a:r>
          </a:p>
          <a:p>
            <a:pPr lvl="1"/>
            <a:r>
              <a:rPr lang="en-US" dirty="0" smtClean="0"/>
              <a:t>Read locks can be shared (no harm to share)</a:t>
            </a:r>
          </a:p>
          <a:p>
            <a:pPr lvl="1"/>
            <a:r>
              <a:rPr lang="en-US" dirty="0" smtClean="0"/>
              <a:t>Write locks should be </a:t>
            </a:r>
            <a:r>
              <a:rPr lang="en-US" dirty="0" smtClean="0"/>
              <a:t>exclusive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Non-Exclusive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Font typeface="Symbol" pitchFamily="-1" charset="2"/>
              <a:buNone/>
            </a:pP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u="sng" dirty="0" smtClean="0">
                <a:latin typeface="Arial" pitchFamily="-1" charset="0"/>
              </a:rPr>
              <a:t>non-exclusive</a:t>
            </a:r>
            <a:r>
              <a:rPr lang="en-US" u="sng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u="sng" dirty="0" smtClean="0">
                <a:latin typeface="Arial" pitchFamily="-1" charset="0"/>
              </a:rPr>
              <a:t>lock compatibility</a:t>
            </a:r>
          </a:p>
          <a:p>
            <a:pPr>
              <a:lnSpc>
                <a:spcPct val="100000"/>
              </a:lnSpc>
              <a:buFont typeface="Symbol" pitchFamily="-1" charset="2"/>
              <a:buNone/>
            </a:pPr>
            <a:r>
              <a:rPr lang="en-US" dirty="0" smtClean="0">
                <a:latin typeface="Arial" pitchFamily="-1" charset="0"/>
              </a:rPr>
              <a:t>	    Lock already		Lock requested</a:t>
            </a:r>
          </a:p>
          <a:p>
            <a:pPr>
              <a:lnSpc>
                <a:spcPct val="60000"/>
              </a:lnSpc>
              <a:buFont typeface="Symbol" pitchFamily="-1" charset="2"/>
              <a:buNone/>
            </a:pPr>
            <a:r>
              <a:rPr lang="en-US" dirty="0" smtClean="0">
                <a:latin typeface="Arial" pitchFamily="-1" charset="0"/>
              </a:rPr>
              <a:t>		      set		read		write</a:t>
            </a:r>
          </a:p>
          <a:p>
            <a:pPr>
              <a:lnSpc>
                <a:spcPct val="60000"/>
              </a:lnSpc>
              <a:buFont typeface="Symbol" pitchFamily="-1" charset="2"/>
              <a:buNone/>
            </a:pPr>
            <a:r>
              <a:rPr lang="en-US" dirty="0" smtClean="0">
                <a:latin typeface="Arial" pitchFamily="-1" charset="0"/>
              </a:rPr>
              <a:t>		none			  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OK</a:t>
            </a:r>
            <a:r>
              <a:rPr lang="en-US" dirty="0" smtClean="0">
                <a:latin typeface="Arial" pitchFamily="-1" charset="0"/>
              </a:rPr>
              <a:t>		  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OK</a:t>
            </a:r>
          </a:p>
          <a:p>
            <a:pPr>
              <a:lnSpc>
                <a:spcPct val="60000"/>
              </a:lnSpc>
              <a:buFont typeface="Symbol" pitchFamily="-1" charset="2"/>
              <a:buNone/>
            </a:pPr>
            <a:r>
              <a:rPr lang="en-US" dirty="0" smtClean="0">
                <a:latin typeface="Arial" pitchFamily="-1" charset="0"/>
              </a:rPr>
              <a:t>		read			  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OK</a:t>
            </a:r>
            <a:r>
              <a:rPr lang="en-US" dirty="0" smtClean="0">
                <a:latin typeface="Arial" pitchFamily="-1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WAIT</a:t>
            </a:r>
          </a:p>
          <a:p>
            <a:pPr>
              <a:lnSpc>
                <a:spcPct val="60000"/>
              </a:lnSpc>
              <a:buFont typeface="Symbol" pitchFamily="-1" charset="2"/>
              <a:buNone/>
            </a:pPr>
            <a:r>
              <a:rPr lang="en-US" dirty="0" smtClean="0">
                <a:latin typeface="Arial" pitchFamily="-1" charset="0"/>
              </a:rPr>
              <a:t>		write			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WAIT</a:t>
            </a:r>
            <a:r>
              <a:rPr lang="en-US" dirty="0" smtClean="0">
                <a:solidFill>
                  <a:schemeClr val="accent2"/>
                </a:solidFill>
                <a:latin typeface="Arial" pitchFamily="-1" charset="0"/>
              </a:rPr>
              <a:t>	</a:t>
            </a:r>
            <a:r>
              <a:rPr lang="en-US" dirty="0" smtClean="0">
                <a:latin typeface="Arial" pitchFamily="-1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WAIT</a:t>
            </a:r>
          </a:p>
          <a:p>
            <a:pPr>
              <a:lnSpc>
                <a:spcPct val="80000"/>
              </a:lnSpc>
              <a:buClr>
                <a:schemeClr val="hlink"/>
              </a:buClr>
              <a:buFont typeface="Symbol" pitchFamily="-1" charset="2"/>
              <a:buChar char="§"/>
            </a:pPr>
            <a:endParaRPr lang="en-US" dirty="0" smtClean="0">
              <a:latin typeface="Arial" pitchFamily="-1" charset="0"/>
            </a:endParaRPr>
          </a:p>
          <a:p>
            <a:pPr>
              <a:lnSpc>
                <a:spcPct val="80000"/>
              </a:lnSpc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A read lock is 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promoted</a:t>
            </a:r>
            <a:r>
              <a:rPr lang="en-US" dirty="0" smtClean="0">
                <a:latin typeface="Arial" pitchFamily="-1" charset="0"/>
              </a:rPr>
              <a:t> to a write lock when the transaction needs write access to the same object.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A read lock 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shared</a:t>
            </a:r>
            <a:r>
              <a:rPr lang="en-US" dirty="0" smtClean="0">
                <a:latin typeface="Arial" pitchFamily="-1" charset="0"/>
              </a:rPr>
              <a:t> with other transactions’ read </a:t>
            </a:r>
            <a:r>
              <a:rPr lang="en-US" dirty="0" err="1" smtClean="0">
                <a:latin typeface="Arial" pitchFamily="-1" charset="0"/>
              </a:rPr>
              <a:t>lock(s</a:t>
            </a:r>
            <a:r>
              <a:rPr lang="en-US" dirty="0" smtClean="0">
                <a:latin typeface="Arial" pitchFamily="-1" charset="0"/>
              </a:rPr>
              <a:t>) cannot be promoted.  Transaction waits for other read locks to be released.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Cannot demote a write lock to read lock during transaction – violates the 2P principle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977900" y="2413000"/>
            <a:ext cx="63373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952500" y="3733800"/>
            <a:ext cx="6451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5384800" y="2235200"/>
            <a:ext cx="0" cy="14986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3556000" y="1905000"/>
            <a:ext cx="0" cy="1828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Non-Exclusive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endParaRPr lang="en-US" sz="2800" dirty="0" smtClean="0">
              <a:latin typeface="Arial" pitchFamily="-1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800" dirty="0" smtClean="0">
                <a:latin typeface="Arial" pitchFamily="-1" charset="0"/>
              </a:rPr>
              <a:t> </a:t>
            </a:r>
            <a:r>
              <a:rPr lang="en-US" sz="2800" u="sng" dirty="0" smtClean="0">
                <a:solidFill>
                  <a:srgbClr val="0000FF"/>
                </a:solidFill>
                <a:latin typeface="Arial" pitchFamily="-1" charset="0"/>
              </a:rPr>
              <a:t>Transaction T1     </a:t>
            </a:r>
            <a:r>
              <a:rPr lang="en-US" sz="2800" u="sng" dirty="0" smtClean="0">
                <a:solidFill>
                  <a:schemeClr val="hlink"/>
                </a:solidFill>
                <a:latin typeface="Arial" pitchFamily="-1" charset="0"/>
              </a:rPr>
              <a:t>		Transaction T2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endParaRPr lang="en-US" dirty="0" smtClean="0">
              <a:solidFill>
                <a:schemeClr val="bg2"/>
              </a:solidFill>
              <a:latin typeface="Arial" pitchFamily="-1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Arial" pitchFamily="-1" charset="0"/>
              </a:rPr>
              <a:t>OpenTransaction</a:t>
            </a:r>
            <a:r>
              <a:rPr lang="en-US" sz="2000" dirty="0" smtClean="0">
                <a:solidFill>
                  <a:srgbClr val="0000FF"/>
                </a:solidFill>
                <a:latin typeface="Arial" pitchFamily="-1" charset="0"/>
              </a:rPr>
              <a:t>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smtClean="0">
                <a:solidFill>
                  <a:srgbClr val="0000FF"/>
                </a:solidFill>
                <a:latin typeface="Arial" pitchFamily="-1" charset="0"/>
              </a:rPr>
              <a:t>balance = </a:t>
            </a:r>
            <a:r>
              <a:rPr lang="en-US" sz="2000" dirty="0" err="1" smtClean="0">
                <a:solidFill>
                  <a:srgbClr val="0000FF"/>
                </a:solidFill>
                <a:latin typeface="Arial" pitchFamily="-1" charset="0"/>
              </a:rPr>
              <a:t>b.getBalance</a:t>
            </a:r>
            <a:r>
              <a:rPr lang="en-US" sz="2000" dirty="0" smtClean="0">
                <a:solidFill>
                  <a:srgbClr val="0000FF"/>
                </a:solidFill>
                <a:latin typeface="Arial" pitchFamily="-1" charset="0"/>
              </a:rPr>
              <a:t>()</a:t>
            </a: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	        </a:t>
            </a:r>
            <a:r>
              <a:rPr lang="en-US" sz="2000" dirty="0" err="1" smtClean="0">
                <a:solidFill>
                  <a:schemeClr val="hlink"/>
                </a:solidFill>
                <a:latin typeface="Arial" pitchFamily="-1" charset="0"/>
              </a:rPr>
              <a:t>OpenTransaction</a:t>
            </a: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					        balance = </a:t>
            </a:r>
            <a:r>
              <a:rPr lang="en-US" sz="2000" dirty="0" err="1" smtClean="0">
                <a:solidFill>
                  <a:schemeClr val="hlink"/>
                </a:solidFill>
                <a:latin typeface="Arial" pitchFamily="-1" charset="0"/>
              </a:rPr>
              <a:t>b.getBalance</a:t>
            </a: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					      </a:t>
            </a:r>
            <a:r>
              <a:rPr lang="en-US" sz="2000" dirty="0" err="1" smtClean="0">
                <a:solidFill>
                  <a:schemeClr val="hlink"/>
                </a:solidFill>
                <a:latin typeface="Arial" pitchFamily="-1" charset="0"/>
              </a:rPr>
              <a:t>b.setBalance</a:t>
            </a:r>
            <a:r>
              <a:rPr lang="en-US" sz="2000" dirty="0" smtClean="0">
                <a:solidFill>
                  <a:schemeClr val="hlink"/>
                </a:solidFill>
                <a:latin typeface="Arial" pitchFamily="-1" charset="0"/>
              </a:rPr>
              <a:t> =balance*1.1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endParaRPr lang="en-US" sz="2000" dirty="0" smtClean="0">
              <a:solidFill>
                <a:schemeClr val="bg2"/>
              </a:solidFill>
              <a:latin typeface="Arial" pitchFamily="-1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smtClean="0">
                <a:solidFill>
                  <a:srgbClr val="0000FF"/>
                </a:solidFill>
                <a:latin typeface="Arial" pitchFamily="-1" charset="0"/>
              </a:rPr>
              <a:t>Commit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pitchFamily="-1" charset="2"/>
              <a:buNone/>
            </a:pPr>
            <a:r>
              <a:rPr lang="en-US" sz="2000" dirty="0" smtClean="0">
                <a:solidFill>
                  <a:schemeClr val="bg2"/>
                </a:solidFill>
                <a:latin typeface="Arial" pitchFamily="-1" charset="0"/>
              </a:rPr>
              <a:t>						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768725" y="3074988"/>
            <a:ext cx="9017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R-Lock B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465888" y="5689600"/>
            <a:ext cx="4445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4711700" y="1879600"/>
            <a:ext cx="0" cy="4318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7988300" y="3251200"/>
            <a:ext cx="698500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R-Lock B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292724" y="4327525"/>
            <a:ext cx="3394076" cy="3385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Cannot Promote lock on B, Wait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5303838" y="5114925"/>
            <a:ext cx="2959100" cy="296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Promote lock on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Even More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writing </a:t>
            </a:r>
            <a:r>
              <a:rPr lang="en-US" i="1" dirty="0" smtClean="0">
                <a:solidFill>
                  <a:srgbClr val="FF0000"/>
                </a:solidFill>
              </a:rPr>
              <a:t>tentative versions</a:t>
            </a:r>
            <a:r>
              <a:rPr lang="en-US" dirty="0" smtClean="0"/>
              <a:t> of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Letting other transactions </a:t>
            </a:r>
            <a:r>
              <a:rPr lang="en-US" dirty="0" smtClean="0"/>
              <a:t>read from the committed</a:t>
            </a:r>
            <a:r>
              <a:rPr lang="en-US" dirty="0" smtClean="0"/>
              <a:t> version</a:t>
            </a:r>
            <a:endParaRPr lang="en-US" dirty="0" smtClean="0"/>
          </a:p>
          <a:p>
            <a:r>
              <a:rPr lang="en-US" dirty="0" smtClean="0"/>
              <a:t>Read operations wait only if </a:t>
            </a:r>
            <a:r>
              <a:rPr lang="en-US" dirty="0" smtClean="0"/>
              <a:t>another transaction is </a:t>
            </a:r>
            <a:r>
              <a:rPr lang="en-US" dirty="0" smtClean="0"/>
              <a:t>committing</a:t>
            </a:r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same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Disallow </a:t>
            </a:r>
            <a:r>
              <a:rPr lang="en-US" dirty="0" smtClean="0"/>
              <a:t>commit if other uncompleted transactions have read the objects</a:t>
            </a:r>
          </a:p>
          <a:p>
            <a:pPr lvl="1"/>
            <a:r>
              <a:rPr lang="en-US" dirty="0" smtClean="0"/>
              <a:t>These transactions must wait until the reading transactions have </a:t>
            </a:r>
            <a:r>
              <a:rPr lang="en-US" dirty="0" smtClean="0"/>
              <a:t>committed</a:t>
            </a:r>
          </a:p>
          <a:p>
            <a:r>
              <a:rPr lang="en-US" dirty="0" smtClean="0"/>
              <a:t>This allows </a:t>
            </a:r>
            <a:r>
              <a:rPr lang="en-US" dirty="0" smtClean="0"/>
              <a:t>for more concurrency than read-write </a:t>
            </a:r>
            <a:r>
              <a:rPr lang="en-US" dirty="0" smtClean="0"/>
              <a:t>locks</a:t>
            </a:r>
          </a:p>
          <a:p>
            <a:pPr lvl="1"/>
            <a:r>
              <a:rPr lang="en-US" dirty="0" smtClean="0"/>
              <a:t>W</a:t>
            </a:r>
            <a:r>
              <a:rPr lang="en-US" dirty="0" smtClean="0"/>
              <a:t>riting </a:t>
            </a:r>
            <a:r>
              <a:rPr lang="en-US" dirty="0" smtClean="0"/>
              <a:t>transactions risk waiting or rejection </a:t>
            </a:r>
            <a:r>
              <a:rPr lang="en-US" dirty="0" smtClean="0"/>
              <a:t>when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Two-Version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types of locks: read lock, write lock, commit </a:t>
            </a:r>
            <a:r>
              <a:rPr lang="en-US" dirty="0" smtClean="0"/>
              <a:t>lock</a:t>
            </a:r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ransaction </a:t>
            </a:r>
            <a:r>
              <a:rPr lang="en-US" dirty="0" smtClean="0"/>
              <a:t>cannot get a read or write lock if there is a commit </a:t>
            </a:r>
            <a:r>
              <a:rPr lang="en-US" dirty="0" smtClean="0"/>
              <a:t>lock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the transaction coordinator receives a request to </a:t>
            </a:r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onverts </a:t>
            </a:r>
            <a:r>
              <a:rPr lang="en-US" dirty="0" smtClean="0"/>
              <a:t>all that transaction’s write locks into commit </a:t>
            </a:r>
            <a:r>
              <a:rPr lang="en-US" dirty="0" smtClean="0"/>
              <a:t>locks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any objects have outstanding read locks, transaction must wait until</a:t>
            </a:r>
            <a:r>
              <a:rPr lang="en-US" dirty="0" smtClean="0"/>
              <a:t> the </a:t>
            </a:r>
            <a:r>
              <a:rPr lang="en-US" dirty="0" smtClean="0"/>
              <a:t>transactions that set these locks have completed and locks are</a:t>
            </a:r>
            <a:r>
              <a:rPr lang="en-US" dirty="0" smtClean="0"/>
              <a:t> released</a:t>
            </a:r>
          </a:p>
          <a:p>
            <a:r>
              <a:rPr lang="en-US" dirty="0" smtClean="0"/>
              <a:t>Compare </a:t>
            </a:r>
            <a:r>
              <a:rPr lang="en-US" dirty="0" smtClean="0"/>
              <a:t>with read/write </a:t>
            </a:r>
            <a:r>
              <a:rPr lang="en-US" dirty="0" smtClean="0"/>
              <a:t>locks:</a:t>
            </a:r>
          </a:p>
          <a:p>
            <a:pPr lvl="1"/>
            <a:r>
              <a:rPr lang="en-US" dirty="0" smtClean="0"/>
              <a:t>R</a:t>
            </a:r>
            <a:r>
              <a:rPr lang="en-US" dirty="0" smtClean="0"/>
              <a:t>ead </a:t>
            </a:r>
            <a:r>
              <a:rPr lang="en-US" dirty="0" smtClean="0"/>
              <a:t>operations are delayed only while transactions are </a:t>
            </a:r>
            <a:r>
              <a:rPr lang="en-US" dirty="0" smtClean="0"/>
              <a:t>committed</a:t>
            </a:r>
          </a:p>
          <a:p>
            <a:pPr lvl="1"/>
            <a:r>
              <a:rPr lang="en-US" dirty="0" smtClean="0"/>
              <a:t>R</a:t>
            </a:r>
            <a:r>
              <a:rPr lang="en-US" dirty="0" smtClean="0"/>
              <a:t>ead </a:t>
            </a:r>
            <a:r>
              <a:rPr lang="en-US" dirty="0" smtClean="0"/>
              <a:t>operations of one transaction can cause a delay in the committing</a:t>
            </a:r>
            <a:r>
              <a:rPr lang="en-US" dirty="0" smtClean="0"/>
              <a:t> of </a:t>
            </a:r>
            <a:r>
              <a:rPr lang="en-US" dirty="0" smtClean="0"/>
              <a:t>other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the Overhead of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54050" y="2236788"/>
            <a:ext cx="7705725" cy="1803400"/>
            <a:chOff x="446" y="1409"/>
            <a:chExt cx="5259" cy="113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630" y="1409"/>
              <a:ext cx="45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  <a:latin typeface="Arial" pitchFamily="-84" charset="0"/>
                </a:rPr>
                <a:t>Branch</a:t>
              </a:r>
              <a:endParaRPr lang="en-GB">
                <a:solidFill>
                  <a:schemeClr val="tx1"/>
                </a:solidFill>
                <a:latin typeface="Times" pitchFamily="-84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540" y="2372"/>
              <a:ext cx="5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  <a:latin typeface="Arial" pitchFamily="-84" charset="0"/>
                </a:rPr>
                <a:t>Account</a:t>
              </a:r>
              <a:endParaRPr lang="en-GB">
                <a:solidFill>
                  <a:schemeClr val="tx1"/>
                </a:solidFill>
                <a:latin typeface="Times" pitchFamily="-84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943" y="1633"/>
              <a:ext cx="0" cy="606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446" y="2239"/>
              <a:ext cx="5259" cy="1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72" y="2354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  <a:latin typeface="Arial" pitchFamily="-84" charset="0"/>
                </a:rPr>
                <a:t>A</a:t>
              </a:r>
              <a:endParaRPr lang="en-GB">
                <a:solidFill>
                  <a:schemeClr val="tx1"/>
                </a:solidFill>
                <a:latin typeface="Times" pitchFamily="-84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865" y="2354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  <a:latin typeface="Arial" pitchFamily="-84" charset="0"/>
                </a:rPr>
                <a:t>B</a:t>
              </a:r>
              <a:endParaRPr lang="en-GB">
                <a:solidFill>
                  <a:schemeClr val="tx1"/>
                </a:solidFill>
                <a:latin typeface="Times" pitchFamily="-84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257" y="2354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  <a:latin typeface="Arial" pitchFamily="-84" charset="0"/>
                </a:rPr>
                <a:t>C</a:t>
              </a:r>
              <a:endParaRPr lang="en-GB">
                <a:solidFill>
                  <a:schemeClr val="tx1"/>
                </a:solidFill>
                <a:latin typeface="Times" pitchFamily="-84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517" y="2239"/>
              <a:ext cx="1" cy="71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910" y="2239"/>
              <a:ext cx="1" cy="71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302" y="2239"/>
              <a:ext cx="1" cy="71"/>
            </a:xfrm>
            <a:prstGeom prst="lin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444625" y="4451350"/>
            <a:ext cx="7226300" cy="1406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Deposit and withdrawal operations require locking</a:t>
            </a:r>
          </a:p>
          <a:p>
            <a:r>
              <a:rPr lang="en-US" dirty="0"/>
              <a:t>  at the granularity of an account.</a:t>
            </a:r>
          </a:p>
          <a:p>
            <a:pPr>
              <a:buFontTx/>
              <a:buChar char="•"/>
            </a:pPr>
            <a:r>
              <a:rPr lang="en-US" dirty="0" err="1"/>
              <a:t>branchTotal</a:t>
            </a:r>
            <a:r>
              <a:rPr lang="en-US" dirty="0"/>
              <a:t> operation acquires a read lock on all of</a:t>
            </a:r>
          </a:p>
          <a:p>
            <a:r>
              <a:rPr lang="en-US" dirty="0"/>
              <a:t>  the accounts.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latin typeface="Arial" pitchFamily="-84" charset="0"/>
              </a:rPr>
              <a:t>If objects are in a “part-of” hierarchy, a lock at a higher node implicitly applies to children objects.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latin typeface="Arial" pitchFamily="-84" charset="0"/>
              </a:rPr>
              <a:t> Before a child node (in the object hierarchy) gets a read/write lock, an intention lock (I-read/I-write) is set for </a:t>
            </a:r>
            <a:r>
              <a:rPr lang="en-US" u="sng" dirty="0" smtClean="0">
                <a:latin typeface="Arial" pitchFamily="-84" charset="0"/>
              </a:rPr>
              <a:t>all</a:t>
            </a:r>
            <a:r>
              <a:rPr lang="en-US" dirty="0" smtClean="0">
                <a:latin typeface="Arial" pitchFamily="-84" charset="0"/>
              </a:rPr>
              <a:t> ancestor nodes. The intention lock is compatible with other intention locks but conflicts with read/write locks according to the usual rules.</a:t>
            </a:r>
            <a:endParaRPr lang="en-US" dirty="0" smtClean="0">
              <a:latin typeface="Arial" pitchFamily="-84" charset="0"/>
            </a:endParaRPr>
          </a:p>
          <a:p>
            <a:pPr>
              <a:buNone/>
            </a:pPr>
            <a:r>
              <a:rPr lang="en-US" dirty="0" smtClean="0">
                <a:latin typeface="Arial" pitchFamily="-84" charset="0"/>
              </a:rPr>
              <a:t>		Lock </a:t>
            </a:r>
            <a:r>
              <a:rPr lang="en-US" dirty="0" smtClean="0">
                <a:latin typeface="Arial" pitchFamily="-84" charset="0"/>
              </a:rPr>
              <a:t>set		Lock requested</a:t>
            </a:r>
          </a:p>
          <a:p>
            <a:pPr>
              <a:lnSpc>
                <a:spcPct val="60000"/>
              </a:lnSpc>
              <a:buFont typeface="Symbol" pitchFamily="-84" charset="2"/>
              <a:buNone/>
            </a:pPr>
            <a:r>
              <a:rPr lang="en-US" dirty="0" smtClean="0">
                <a:latin typeface="Arial" pitchFamily="-84" charset="0"/>
              </a:rPr>
              <a:t>				read	   write  </a:t>
            </a:r>
            <a:r>
              <a:rPr lang="en-US" dirty="0" smtClean="0">
                <a:latin typeface="Arial" pitchFamily="-84" charset="0"/>
              </a:rPr>
              <a:t>    I</a:t>
            </a:r>
            <a:r>
              <a:rPr lang="en-US" dirty="0" smtClean="0">
                <a:latin typeface="Arial" pitchFamily="-84" charset="0"/>
              </a:rPr>
              <a:t>-read	I-write</a:t>
            </a:r>
          </a:p>
          <a:p>
            <a:pPr>
              <a:lnSpc>
                <a:spcPct val="60000"/>
              </a:lnSpc>
              <a:buFont typeface="Symbol" pitchFamily="-84" charset="2"/>
              <a:buNone/>
            </a:pPr>
            <a:r>
              <a:rPr lang="en-US" dirty="0" smtClean="0">
                <a:latin typeface="Arial" pitchFamily="-84" charset="0"/>
              </a:rPr>
              <a:t>		none		 </a:t>
            </a:r>
            <a:r>
              <a:rPr lang="en-US" dirty="0" smtClean="0">
                <a:solidFill>
                  <a:schemeClr val="hlink"/>
                </a:solidFill>
                <a:latin typeface="Arial" pitchFamily="-84" charset="0"/>
              </a:rPr>
              <a:t>OK</a:t>
            </a:r>
            <a:r>
              <a:rPr lang="en-US" dirty="0" smtClean="0">
                <a:latin typeface="Arial" pitchFamily="-84" charset="0"/>
              </a:rPr>
              <a:t>	    </a:t>
            </a:r>
            <a:r>
              <a:rPr lang="en-US" dirty="0" smtClean="0">
                <a:solidFill>
                  <a:schemeClr val="hlink"/>
                </a:solidFill>
                <a:latin typeface="Arial" pitchFamily="-84" charset="0"/>
              </a:rPr>
              <a:t>OK       OK</a:t>
            </a:r>
            <a:r>
              <a:rPr lang="en-US" dirty="0" smtClean="0">
                <a:solidFill>
                  <a:schemeClr val="hlink"/>
                </a:solidFill>
                <a:latin typeface="Arial" pitchFamily="-84" charset="0"/>
              </a:rPr>
              <a:t>		OK</a:t>
            </a:r>
            <a:endParaRPr lang="en-US" dirty="0" smtClean="0">
              <a:solidFill>
                <a:schemeClr val="hlink"/>
              </a:solidFill>
              <a:latin typeface="Arial" pitchFamily="-84" charset="0"/>
            </a:endParaRPr>
          </a:p>
          <a:p>
            <a:pPr>
              <a:lnSpc>
                <a:spcPct val="60000"/>
              </a:lnSpc>
              <a:buFont typeface="Symbol" pitchFamily="-84" charset="2"/>
              <a:buNone/>
            </a:pPr>
            <a:r>
              <a:rPr lang="en-US" dirty="0" smtClean="0">
                <a:latin typeface="Arial" pitchFamily="-84" charset="0"/>
              </a:rPr>
              <a:t>		read		 </a:t>
            </a:r>
            <a:r>
              <a:rPr lang="en-US" dirty="0" smtClean="0">
                <a:solidFill>
                  <a:schemeClr val="hlink"/>
                </a:solidFill>
                <a:latin typeface="Arial" pitchFamily="-84" charset="0"/>
              </a:rPr>
              <a:t>OK</a:t>
            </a:r>
            <a:r>
              <a:rPr lang="en-US" dirty="0" smtClean="0">
                <a:latin typeface="Arial" pitchFamily="-84" charset="0"/>
              </a:rPr>
              <a:t>	   </a:t>
            </a:r>
            <a:r>
              <a:rPr lang="en-US" dirty="0" smtClean="0">
                <a:solidFill>
                  <a:schemeClr val="accent2"/>
                </a:solidFill>
                <a:latin typeface="Arial" pitchFamily="-84" charset="0"/>
              </a:rPr>
              <a:t>WAIT</a:t>
            </a:r>
            <a:r>
              <a:rPr lang="en-US" dirty="0" smtClean="0">
                <a:latin typeface="Arial" pitchFamily="-84" charset="0"/>
              </a:rPr>
              <a:t>    </a:t>
            </a:r>
            <a:r>
              <a:rPr lang="en-US" dirty="0" smtClean="0">
                <a:solidFill>
                  <a:schemeClr val="hlink"/>
                </a:solidFill>
                <a:latin typeface="Arial" pitchFamily="-84" charset="0"/>
              </a:rPr>
              <a:t>OK</a:t>
            </a:r>
            <a:r>
              <a:rPr lang="en-US" dirty="0" smtClean="0">
                <a:solidFill>
                  <a:schemeClr val="accent2"/>
                </a:solidFill>
                <a:latin typeface="Arial" pitchFamily="-84" charset="0"/>
              </a:rPr>
              <a:t>	           WAIT</a:t>
            </a:r>
          </a:p>
          <a:p>
            <a:pPr>
              <a:lnSpc>
                <a:spcPct val="60000"/>
              </a:lnSpc>
              <a:buFont typeface="Symbol" pitchFamily="-84" charset="2"/>
              <a:buNone/>
            </a:pPr>
            <a:r>
              <a:rPr lang="en-US" dirty="0" smtClean="0">
                <a:latin typeface="Arial" pitchFamily="-84" charset="0"/>
              </a:rPr>
              <a:t>		write		</a:t>
            </a:r>
            <a:r>
              <a:rPr lang="en-US" dirty="0" smtClean="0">
                <a:solidFill>
                  <a:schemeClr val="accent2"/>
                </a:solidFill>
                <a:latin typeface="Arial" pitchFamily="-84" charset="0"/>
              </a:rPr>
              <a:t>WAIT	</a:t>
            </a:r>
            <a:r>
              <a:rPr lang="en-US" dirty="0" smtClean="0">
                <a:latin typeface="Arial" pitchFamily="-84" charset="0"/>
              </a:rPr>
              <a:t>   </a:t>
            </a:r>
            <a:r>
              <a:rPr lang="en-US" dirty="0" smtClean="0">
                <a:solidFill>
                  <a:schemeClr val="accent2"/>
                </a:solidFill>
                <a:latin typeface="Arial" pitchFamily="-84" charset="0"/>
              </a:rPr>
              <a:t>WAIT    WAIT       WAIT</a:t>
            </a:r>
          </a:p>
          <a:p>
            <a:pPr>
              <a:lnSpc>
                <a:spcPct val="60000"/>
              </a:lnSpc>
              <a:buFont typeface="Symbol" pitchFamily="-84" charset="2"/>
              <a:buNone/>
            </a:pPr>
            <a:r>
              <a:rPr lang="en-US" dirty="0" smtClean="0">
                <a:solidFill>
                  <a:schemeClr val="accent2"/>
                </a:solidFill>
                <a:latin typeface="Arial" pitchFamily="-84" charset="0"/>
              </a:rPr>
              <a:t>		</a:t>
            </a:r>
            <a:r>
              <a:rPr lang="en-US" dirty="0" smtClean="0">
                <a:latin typeface="Arial" pitchFamily="-84" charset="0"/>
              </a:rPr>
              <a:t>I-read	            </a:t>
            </a:r>
            <a:r>
              <a:rPr lang="en-US" dirty="0" smtClean="0">
                <a:solidFill>
                  <a:schemeClr val="hlink"/>
                </a:solidFill>
                <a:latin typeface="Arial" pitchFamily="-84" charset="0"/>
              </a:rPr>
              <a:t>OK</a:t>
            </a:r>
            <a:r>
              <a:rPr lang="en-US" dirty="0" smtClean="0">
                <a:latin typeface="Arial" pitchFamily="-84" charset="0"/>
              </a:rPr>
              <a:t>	   </a:t>
            </a:r>
            <a:r>
              <a:rPr lang="en-US" dirty="0" smtClean="0">
                <a:solidFill>
                  <a:schemeClr val="accent2"/>
                </a:solidFill>
                <a:latin typeface="Arial" pitchFamily="-84" charset="0"/>
              </a:rPr>
              <a:t>WAIT</a:t>
            </a:r>
            <a:r>
              <a:rPr lang="en-US" dirty="0" smtClean="0">
                <a:latin typeface="Arial" pitchFamily="-84" charset="0"/>
              </a:rPr>
              <a:t>    </a:t>
            </a:r>
            <a:r>
              <a:rPr lang="en-US" dirty="0" smtClean="0">
                <a:solidFill>
                  <a:schemeClr val="hlink"/>
                </a:solidFill>
                <a:latin typeface="Arial" pitchFamily="-84" charset="0"/>
              </a:rPr>
              <a:t>OK</a:t>
            </a:r>
            <a:r>
              <a:rPr lang="en-US" dirty="0" smtClean="0">
                <a:latin typeface="Arial" pitchFamily="-84" charset="0"/>
              </a:rPr>
              <a:t>	           </a:t>
            </a:r>
            <a:r>
              <a:rPr lang="en-US" dirty="0" smtClean="0">
                <a:solidFill>
                  <a:schemeClr val="hlink"/>
                </a:solidFill>
                <a:latin typeface="Arial" pitchFamily="-84" charset="0"/>
              </a:rPr>
              <a:t>OK</a:t>
            </a:r>
          </a:p>
          <a:p>
            <a:pPr>
              <a:lnSpc>
                <a:spcPct val="60000"/>
              </a:lnSpc>
              <a:buFont typeface="Symbol" pitchFamily="-84" charset="2"/>
              <a:buNone/>
            </a:pPr>
            <a:r>
              <a:rPr lang="en-US" dirty="0" smtClean="0">
                <a:solidFill>
                  <a:schemeClr val="hlink"/>
                </a:solidFill>
                <a:latin typeface="Arial" pitchFamily="-84" charset="0"/>
              </a:rPr>
              <a:t>		</a:t>
            </a:r>
            <a:r>
              <a:rPr lang="en-US" dirty="0" smtClean="0">
                <a:latin typeface="Arial" pitchFamily="-84" charset="0"/>
              </a:rPr>
              <a:t>I-write 	</a:t>
            </a:r>
            <a:r>
              <a:rPr lang="en-US" dirty="0" smtClean="0">
                <a:solidFill>
                  <a:schemeClr val="accent2"/>
                </a:solidFill>
                <a:latin typeface="Arial" pitchFamily="-84" charset="0"/>
              </a:rPr>
              <a:t>WAIT</a:t>
            </a:r>
            <a:r>
              <a:rPr lang="en-US" dirty="0" smtClean="0">
                <a:latin typeface="Arial" pitchFamily="-84" charset="0"/>
              </a:rPr>
              <a:t>	   </a:t>
            </a:r>
            <a:r>
              <a:rPr lang="en-US" dirty="0" smtClean="0">
                <a:solidFill>
                  <a:schemeClr val="accent2"/>
                </a:solidFill>
                <a:latin typeface="Arial" pitchFamily="-84" charset="0"/>
              </a:rPr>
              <a:t>WAIT</a:t>
            </a:r>
            <a:r>
              <a:rPr lang="en-US" dirty="0" smtClean="0">
                <a:latin typeface="Arial" pitchFamily="-84" charset="0"/>
              </a:rPr>
              <a:t>    </a:t>
            </a:r>
            <a:r>
              <a:rPr lang="en-US" dirty="0" smtClean="0">
                <a:solidFill>
                  <a:schemeClr val="hlink"/>
                </a:solidFill>
                <a:latin typeface="Arial" pitchFamily="-84" charset="0"/>
              </a:rPr>
              <a:t>OK</a:t>
            </a:r>
            <a:r>
              <a:rPr lang="en-US" dirty="0" smtClean="0">
                <a:latin typeface="Arial" pitchFamily="-84" charset="0"/>
              </a:rPr>
              <a:t>	           </a:t>
            </a:r>
            <a:r>
              <a:rPr lang="en-US" dirty="0" smtClean="0">
                <a:solidFill>
                  <a:schemeClr val="hlink"/>
                </a:solidFill>
                <a:latin typeface="Arial" pitchFamily="-84" charset="0"/>
              </a:rPr>
              <a:t>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1562100" y="4711700"/>
            <a:ext cx="69342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4572000" y="4394200"/>
            <a:ext cx="0" cy="22352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2997200" y="4191000"/>
            <a:ext cx="0" cy="24003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5740400" y="4406900"/>
            <a:ext cx="0" cy="22352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6972300" y="4406900"/>
            <a:ext cx="0" cy="22352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3009900" y="4394200"/>
            <a:ext cx="55245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1587500" y="6616700"/>
            <a:ext cx="69342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25404</TotalTime>
  <Pages>12</Pages>
  <Words>1641</Words>
  <Application>Microsoft Macintosh PowerPoint</Application>
  <PresentationFormat>Letter Paper (8.5x11 in)</PresentationFormat>
  <Paragraphs>313</Paragraphs>
  <Slides>24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CS252-template</vt:lpstr>
      <vt:lpstr>Office Theme</vt:lpstr>
      <vt:lpstr>CSE 486/586 Distributed Systems Concurrency Control --- 2</vt:lpstr>
      <vt:lpstr>Recap: Concurrency Control</vt:lpstr>
      <vt:lpstr>Can We Do Better?</vt:lpstr>
      <vt:lpstr>Non-Exclusive Locks</vt:lpstr>
      <vt:lpstr>Example: Non-Exclusive Locks</vt:lpstr>
      <vt:lpstr>Extracting Even More Concurrency</vt:lpstr>
      <vt:lpstr>Two-Version Locking</vt:lpstr>
      <vt:lpstr>Reducing the Overhead of Locking</vt:lpstr>
      <vt:lpstr>Hierarchical Locking</vt:lpstr>
      <vt:lpstr>2PL: a Problem</vt:lpstr>
      <vt:lpstr>Deadlock Conditions</vt:lpstr>
      <vt:lpstr>Preventing Deadlocks</vt:lpstr>
      <vt:lpstr>CSE 486/586 Administrivia</vt:lpstr>
      <vt:lpstr>Distributed Transactions</vt:lpstr>
      <vt:lpstr>Coordinator and Participants</vt:lpstr>
      <vt:lpstr>Example of Distributed Transactions</vt:lpstr>
      <vt:lpstr>Atomic Commit Problem</vt:lpstr>
      <vt:lpstr>Atomic Commit</vt:lpstr>
      <vt:lpstr>Two-Phase Commit</vt:lpstr>
      <vt:lpstr>Two-Phase Commit</vt:lpstr>
      <vt:lpstr>Two-Phase Commit</vt:lpstr>
      <vt:lpstr>Problem with 2PC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Steven Ko</cp:lastModifiedBy>
  <cp:revision>1042</cp:revision>
  <cp:lastPrinted>2012-03-09T19:06:02Z</cp:lastPrinted>
  <dcterms:created xsi:type="dcterms:W3CDTF">2012-03-09T16:16:30Z</dcterms:created>
  <dcterms:modified xsi:type="dcterms:W3CDTF">2012-03-09T19:50:04Z</dcterms:modified>
  <cp:category/>
</cp:coreProperties>
</file>