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67" r:id="rId4"/>
    <p:sldId id="839" r:id="rId5"/>
    <p:sldId id="840" r:id="rId6"/>
    <p:sldId id="841" r:id="rId7"/>
    <p:sldId id="842" r:id="rId8"/>
    <p:sldId id="848" r:id="rId9"/>
    <p:sldId id="843" r:id="rId10"/>
    <p:sldId id="844" r:id="rId11"/>
    <p:sldId id="869" r:id="rId12"/>
    <p:sldId id="845" r:id="rId13"/>
    <p:sldId id="846" r:id="rId14"/>
    <p:sldId id="847" r:id="rId15"/>
    <p:sldId id="849" r:id="rId16"/>
    <p:sldId id="870" r:id="rId17"/>
    <p:sldId id="850" r:id="rId18"/>
    <p:sldId id="851" r:id="rId19"/>
    <p:sldId id="852" r:id="rId20"/>
    <p:sldId id="853" r:id="rId21"/>
    <p:sldId id="704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Consensus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Amazon EC2 for project 1.</a:t>
            </a:r>
          </a:p>
          <a:p>
            <a:r>
              <a:rPr lang="en-US" dirty="0" smtClean="0"/>
              <a:t>Details will be covered in the recitations next week.</a:t>
            </a:r>
          </a:p>
          <a:p>
            <a:r>
              <a:rPr lang="en-US" dirty="0" smtClean="0"/>
              <a:t>You will need to</a:t>
            </a:r>
          </a:p>
          <a:p>
            <a:pPr lvl="1"/>
            <a:r>
              <a:rPr lang="en-US" dirty="0" smtClean="0"/>
              <a:t>Create an account on Amazon AWS.</a:t>
            </a:r>
          </a:p>
          <a:p>
            <a:pPr lvl="1"/>
            <a:r>
              <a:rPr lang="en-US" dirty="0" smtClean="0"/>
              <a:t>Create an instance using the CSE 486/586 image.</a:t>
            </a:r>
          </a:p>
          <a:p>
            <a:pPr lvl="1"/>
            <a:r>
              <a:rPr lang="en-US" dirty="0" smtClean="0"/>
              <a:t>Download &amp; install NX client (a free remote desktop client), and use it to connect to your instance</a:t>
            </a:r>
          </a:p>
          <a:p>
            <a:r>
              <a:rPr lang="en-US" dirty="0" smtClean="0"/>
              <a:t>The image has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Two scripts: one creating multiple instances, the other setting up redirections</a:t>
            </a:r>
          </a:p>
          <a:p>
            <a:r>
              <a:rPr lang="en-US" dirty="0" smtClean="0"/>
              <a:t>Amazon has graciously provided a grant.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Asynchronous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have </a:t>
            </a:r>
            <a:r>
              <a:rPr lang="en-US" dirty="0" smtClean="0">
                <a:solidFill>
                  <a:srgbClr val="0000FF"/>
                </a:solidFill>
              </a:rPr>
              <a:t>arbitrary delay</a:t>
            </a:r>
            <a:r>
              <a:rPr lang="en-US" dirty="0" smtClean="0"/>
              <a:t>, processes </a:t>
            </a:r>
            <a:r>
              <a:rPr lang="en-US" dirty="0" smtClean="0">
                <a:solidFill>
                  <a:srgbClr val="0000FF"/>
                </a:solidFill>
              </a:rPr>
              <a:t>arbitrarily slow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Impossible to achieve consensus</a:t>
            </a:r>
          </a:p>
          <a:p>
            <a:pPr lvl="1"/>
            <a:r>
              <a:rPr lang="en-US" dirty="0" smtClean="0"/>
              <a:t>even a single failed is enough to avoid the system from reaching agreement!</a:t>
            </a:r>
          </a:p>
          <a:p>
            <a:pPr lvl="1"/>
            <a:r>
              <a:rPr lang="en-US" dirty="0" smtClean="0"/>
              <a:t>a slow process indistinguishable from a crashed process</a:t>
            </a:r>
          </a:p>
          <a:p>
            <a:r>
              <a:rPr lang="en-US" dirty="0" smtClean="0"/>
              <a:t>Impossibility applies to any protocol that claims to solve consensus</a:t>
            </a:r>
          </a:p>
          <a:p>
            <a:r>
              <a:rPr lang="en-US" dirty="0" smtClean="0"/>
              <a:t>Proved in a now-famous result by Fischer, Lynch and Patterson, 1983  (</a:t>
            </a:r>
            <a:r>
              <a:rPr lang="en-US" dirty="0" smtClean="0">
                <a:solidFill>
                  <a:srgbClr val="0000FF"/>
                </a:solidFill>
              </a:rPr>
              <a:t>FLP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Stopped many distributed system designers dead in their tracks</a:t>
            </a:r>
          </a:p>
          <a:p>
            <a:pPr lvl="1"/>
            <a:r>
              <a:rPr lang="en-US" dirty="0" smtClean="0"/>
              <a:t>A lot of claims of </a:t>
            </a:r>
            <a:r>
              <a:rPr lang="ja-JP" altLang="en-US" dirty="0" smtClean="0"/>
              <a:t>“</a:t>
            </a:r>
            <a:r>
              <a:rPr lang="en-US" dirty="0" smtClean="0"/>
              <a:t>reliability</a:t>
            </a:r>
            <a:r>
              <a:rPr lang="ja-JP" altLang="en-US" dirty="0" smtClean="0"/>
              <a:t>”</a:t>
            </a:r>
            <a:r>
              <a:rPr lang="en-US" dirty="0" smtClean="0"/>
              <a:t> vanished overnight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Doomed?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Tx/>
              <a:buChar char="•"/>
            </a:pPr>
            <a:r>
              <a:rPr lang="en-US" sz="2400" dirty="0" smtClean="0"/>
              <a:t>Asynchronous systems </a:t>
            </a:r>
            <a:r>
              <a:rPr lang="en-US" sz="2400" dirty="0" smtClean="0">
                <a:solidFill>
                  <a:srgbClr val="FF0000"/>
                </a:solidFill>
              </a:rPr>
              <a:t>cannot guarantee</a:t>
            </a:r>
            <a:r>
              <a:rPr lang="en-US" sz="2400" dirty="0" smtClean="0"/>
              <a:t> that they will reach consensus even with one faulty process.</a:t>
            </a:r>
          </a:p>
          <a:p>
            <a:r>
              <a:rPr lang="en-US" dirty="0" smtClean="0"/>
              <a:t>Key word: “guarantee”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/>
              <a:t> mean that processes can </a:t>
            </a:r>
            <a:r>
              <a:rPr lang="en-US" i="1" dirty="0" smtClean="0"/>
              <a:t>never</a:t>
            </a:r>
            <a:r>
              <a:rPr lang="en-US" dirty="0" smtClean="0"/>
              <a:t> reach a consensus if one is faulty</a:t>
            </a:r>
          </a:p>
          <a:p>
            <a:pPr lvl="1"/>
            <a:r>
              <a:rPr lang="en-US" dirty="0" smtClean="0"/>
              <a:t>Allows room for reaching agreement with some probability greater than zero</a:t>
            </a:r>
          </a:p>
          <a:p>
            <a:pPr lvl="1"/>
            <a:r>
              <a:rPr lang="en-US" dirty="0" smtClean="0"/>
              <a:t>In practice many systems reach consensus.</a:t>
            </a:r>
          </a:p>
          <a:p>
            <a:r>
              <a:rPr lang="en-US" dirty="0" smtClean="0"/>
              <a:t>How to get around this?</a:t>
            </a:r>
          </a:p>
          <a:p>
            <a:pPr lvl="1"/>
            <a:r>
              <a:rPr lang="en-US" dirty="0" smtClean="0"/>
              <a:t>Two key things in the result: </a:t>
            </a:r>
            <a:r>
              <a:rPr lang="en-US" dirty="0" smtClean="0">
                <a:solidFill>
                  <a:srgbClr val="0000FF"/>
                </a:solidFill>
              </a:rPr>
              <a:t>one faulty process &amp; arbitrary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38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Overcome Impossibility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1: </a:t>
            </a:r>
            <a:r>
              <a:rPr lang="en-US" dirty="0" smtClean="0">
                <a:solidFill>
                  <a:srgbClr val="FF0000"/>
                </a:solidFill>
              </a:rPr>
              <a:t>masking faults</a:t>
            </a:r>
            <a:r>
              <a:rPr lang="en-US" dirty="0" smtClean="0"/>
              <a:t> (crash-stop)</a:t>
            </a:r>
          </a:p>
          <a:p>
            <a:pPr lvl="1"/>
            <a:r>
              <a:rPr lang="en-US" dirty="0" smtClean="0"/>
              <a:t>For example, use persistent storage and keep local checkpoints</a:t>
            </a:r>
          </a:p>
          <a:p>
            <a:pPr lvl="1"/>
            <a:r>
              <a:rPr lang="en-US" dirty="0" smtClean="0"/>
              <a:t>Then upon a failure, restart the process and recover from the last checkpoint.</a:t>
            </a:r>
          </a:p>
          <a:p>
            <a:pPr lvl="1"/>
            <a:r>
              <a:rPr lang="en-US" dirty="0" smtClean="0"/>
              <a:t>This masks fault, but may introduce arbitrary delays.</a:t>
            </a:r>
          </a:p>
          <a:p>
            <a:r>
              <a:rPr lang="en-US" dirty="0" smtClean="0"/>
              <a:t>Technique 2: </a:t>
            </a:r>
            <a:r>
              <a:rPr lang="en-US" dirty="0" smtClean="0">
                <a:solidFill>
                  <a:srgbClr val="FF0000"/>
                </a:solidFill>
              </a:rPr>
              <a:t>using failure detectors</a:t>
            </a:r>
          </a:p>
          <a:p>
            <a:pPr lvl="1"/>
            <a:r>
              <a:rPr lang="en-US" dirty="0" smtClean="0"/>
              <a:t>For example, if a process is slow, mark it as a failed process.</a:t>
            </a:r>
          </a:p>
          <a:p>
            <a:pPr lvl="1"/>
            <a:r>
              <a:rPr lang="en-US" dirty="0" smtClean="0"/>
              <a:t>Then actually kill it somehow, or discard all the messages from that point on (fail-silent)</a:t>
            </a:r>
          </a:p>
          <a:p>
            <a:pPr lvl="1"/>
            <a:r>
              <a:rPr lang="en-US" dirty="0" smtClean="0"/>
              <a:t>This effectively turns an asynchronous system into a synchronous system</a:t>
            </a:r>
          </a:p>
          <a:p>
            <a:pPr lvl="1"/>
            <a:r>
              <a:rPr lang="en-US" dirty="0" smtClean="0"/>
              <a:t>Failure detectors might not be 100% accurate and requires a long timeout value to be reasonably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Each process p has a state</a:t>
            </a:r>
          </a:p>
          <a:p>
            <a:pPr lvl="1"/>
            <a:r>
              <a:rPr lang="en-US" smtClean="0"/>
              <a:t>program counter, registers, stack, local variables </a:t>
            </a:r>
          </a:p>
          <a:p>
            <a:pPr lvl="1"/>
            <a:r>
              <a:rPr lang="en-US" smtClean="0"/>
              <a:t>input register xp : initially either 0 or 1</a:t>
            </a:r>
          </a:p>
          <a:p>
            <a:pPr lvl="1"/>
            <a:r>
              <a:rPr lang="en-US" smtClean="0"/>
              <a:t>output register yp : initially b (b=undecided)</a:t>
            </a:r>
          </a:p>
          <a:p>
            <a:r>
              <a:rPr lang="en-US" smtClean="0"/>
              <a:t>Consensus Problem: design a protocol so that either</a:t>
            </a:r>
          </a:p>
          <a:p>
            <a:pPr lvl="1"/>
            <a:r>
              <a:rPr lang="en-US" smtClean="0"/>
              <a:t>all non-faulty processes set their output variables to 0 </a:t>
            </a:r>
          </a:p>
          <a:p>
            <a:pPr lvl="1"/>
            <a:r>
              <a:rPr lang="en-US" smtClean="0"/>
              <a:t>Or non-faulty all processes set their output variables to 1</a:t>
            </a:r>
          </a:p>
          <a:p>
            <a:pPr lvl="1"/>
            <a:r>
              <a:rPr lang="en-US" smtClean="0"/>
              <a:t>(No trivial solutions allowed)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Impossibility: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machine</a:t>
            </a:r>
          </a:p>
          <a:p>
            <a:pPr lvl="1"/>
            <a:r>
              <a:rPr lang="en-US" dirty="0" smtClean="0"/>
              <a:t>Forget real time, everything is in steps &amp; state transitions.</a:t>
            </a:r>
          </a:p>
          <a:p>
            <a:pPr lvl="1"/>
            <a:r>
              <a:rPr lang="en-US" dirty="0" smtClean="0"/>
              <a:t>Equally applicable to a single process as well as distributed processes</a:t>
            </a:r>
          </a:p>
          <a:p>
            <a:r>
              <a:rPr lang="en-US" dirty="0" smtClean="0"/>
              <a:t>A state (S1) is </a:t>
            </a:r>
            <a:r>
              <a:rPr lang="en-US" dirty="0" smtClean="0">
                <a:solidFill>
                  <a:srgbClr val="0000FF"/>
                </a:solidFill>
              </a:rPr>
              <a:t>reachable</a:t>
            </a:r>
            <a:r>
              <a:rPr lang="en-US" dirty="0" smtClean="0"/>
              <a:t> from another state (S0) if there is a sequence of events from S0 to S1.</a:t>
            </a:r>
          </a:p>
          <a:p>
            <a:r>
              <a:rPr lang="en-US" dirty="0" smtClean="0"/>
              <a:t>There an initial state with an initial set of input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819150" y="1870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62750" y="1870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6625" y="3886200"/>
            <a:ext cx="419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Global Message Buffer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1139825" y="2514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V="1">
            <a:off x="5483225" y="24384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733550" y="2555875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send(p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,m)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092825" y="2895600"/>
            <a:ext cx="297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receive(p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	may return null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032125" y="476567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ja-JP" altLang="en-US" sz="240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Network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”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Definition of </a:t>
            </a:r>
            <a:r>
              <a:rPr lang="ja-JP" altLang="en-US" smtClean="0"/>
              <a:t>“</a:t>
            </a:r>
            <a:r>
              <a:rPr lang="en-US" smtClean="0"/>
              <a:t>State</a:t>
            </a:r>
            <a:r>
              <a:rPr lang="ja-JP" altLang="en-US" smtClean="0"/>
              <a:t>”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 of a process</a:t>
            </a:r>
          </a:p>
          <a:p>
            <a:r>
              <a:rPr lang="en-US" smtClean="0"/>
              <a:t>Configuration: = Global state. Collection of states, one per process; and state of the global buffer</a:t>
            </a:r>
          </a:p>
          <a:p>
            <a:r>
              <a:rPr lang="en-US" smtClean="0"/>
              <a:t>Each Event consists atomically of three sub-steps:</a:t>
            </a:r>
          </a:p>
          <a:p>
            <a:pPr lvl="1"/>
            <a:r>
              <a:rPr lang="en-US" smtClean="0"/>
              <a:t>receipt of a message by a process (say p), and</a:t>
            </a:r>
          </a:p>
          <a:p>
            <a:pPr lvl="1"/>
            <a:r>
              <a:rPr lang="en-US" smtClean="0"/>
              <a:t>processing of message, and</a:t>
            </a:r>
          </a:p>
          <a:p>
            <a:pPr lvl="1"/>
            <a:r>
              <a:rPr lang="en-US" smtClean="0"/>
              <a:t>sending out of all necessary messages by p (into the global message buffer)</a:t>
            </a:r>
          </a:p>
          <a:p>
            <a:r>
              <a:rPr lang="en-US" smtClean="0"/>
              <a:t>Note: this event is different from the Lamport events</a:t>
            </a:r>
          </a:p>
          <a:p>
            <a:r>
              <a:rPr lang="en-US" smtClean="0"/>
              <a:t>Schedule: sequence of events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1828800" y="121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9812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286000" y="2133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4384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498725" y="2327275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Event 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=(p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438400" y="4267200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lang="ja-JP" altLang="en-US" sz="2400" dirty="0" smtClean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727325" y="1260475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Configuration C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18125" y="308927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s=(e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7315200" y="1828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7315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7772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Freeform 14"/>
          <p:cNvSpPr>
            <a:spLocks/>
          </p:cNvSpPr>
          <p:nvPr/>
        </p:nvSpPr>
        <p:spPr bwMode="auto">
          <a:xfrm>
            <a:off x="4038600" y="381000"/>
            <a:ext cx="2362200" cy="5867400"/>
          </a:xfrm>
          <a:custGeom>
            <a:avLst/>
            <a:gdLst>
              <a:gd name="T0" fmla="*/ 1488 w 1488"/>
              <a:gd name="T1" fmla="*/ 0 h 3696"/>
              <a:gd name="T2" fmla="*/ 672 w 1488"/>
              <a:gd name="T3" fmla="*/ 1248 h 3696"/>
              <a:gd name="T4" fmla="*/ 816 w 1488"/>
              <a:gd name="T5" fmla="*/ 1968 h 3696"/>
              <a:gd name="T6" fmla="*/ 864 w 1488"/>
              <a:gd name="T7" fmla="*/ 2496 h 3696"/>
              <a:gd name="T8" fmla="*/ 0 w 1488"/>
              <a:gd name="T9" fmla="*/ 3696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3696">
                <a:moveTo>
                  <a:pt x="1488" y="0"/>
                </a:moveTo>
                <a:cubicBezTo>
                  <a:pt x="1136" y="460"/>
                  <a:pt x="784" y="920"/>
                  <a:pt x="672" y="1248"/>
                </a:cubicBezTo>
                <a:cubicBezTo>
                  <a:pt x="560" y="1576"/>
                  <a:pt x="784" y="1760"/>
                  <a:pt x="816" y="1968"/>
                </a:cubicBezTo>
                <a:cubicBezTo>
                  <a:pt x="848" y="2176"/>
                  <a:pt x="1000" y="2208"/>
                  <a:pt x="864" y="2496"/>
                </a:cubicBezTo>
                <a:cubicBezTo>
                  <a:pt x="728" y="2784"/>
                  <a:pt x="144" y="3496"/>
                  <a:pt x="0" y="3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8100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3733800" y="61722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Equivalent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1</a:t>
            </a:r>
            <a:endParaRPr lang="en-US"/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4114800" y="2209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971800" y="3810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4114800" y="5486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3657600" y="304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657600" y="4648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65325" y="30130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s1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2766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s2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6934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953000" y="2895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5029200" y="4648200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927725" y="28606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s2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927725" y="53752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2690813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s1 and s2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can each be applied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C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involve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disjoint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sets of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receiving processes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2743200" y="1524000"/>
            <a:ext cx="3810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400" b="1">
                <a:latin typeface="Times New Roman" charset="0"/>
              </a:rPr>
              <a:t>Schedules are commutative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Reliable and 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 smtClean="0"/>
              <a:t>R-Multicast</a:t>
            </a:r>
          </a:p>
          <a:p>
            <a:pPr lvl="1"/>
            <a:r>
              <a:rPr lang="en-US" dirty="0" smtClean="0"/>
              <a:t>Properties: integrity, agreement, validity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Total</a:t>
            </a:r>
          </a:p>
          <a:p>
            <a:pPr lvl="1"/>
            <a:r>
              <a:rPr lang="en-US" dirty="0" smtClean="0"/>
              <a:t>Causal</a:t>
            </a:r>
          </a:p>
          <a:p>
            <a:r>
              <a:rPr lang="en-US" dirty="0" smtClean="0"/>
              <a:t>Ordered multicast algorithms</a:t>
            </a:r>
          </a:p>
          <a:p>
            <a:pPr lvl="1"/>
            <a:r>
              <a:rPr lang="en-US" dirty="0" smtClean="0"/>
              <a:t>FIFO order: maintains a per-process clock similar to a vector clock</a:t>
            </a:r>
          </a:p>
          <a:p>
            <a:pPr lvl="1"/>
            <a:r>
              <a:rPr lang="en-US" dirty="0" smtClean="0"/>
              <a:t>Total order: sequencer-assigned, ISIS (sender-assigned)</a:t>
            </a:r>
          </a:p>
          <a:p>
            <a:pPr lvl="1"/>
            <a:r>
              <a:rPr lang="en-US" dirty="0" smtClean="0"/>
              <a:t>Causal order: uses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Consensus: </a:t>
            </a:r>
            <a:r>
              <a:rPr lang="en-US" dirty="0" smtClean="0"/>
              <a:t>r</a:t>
            </a:r>
            <a:r>
              <a:rPr lang="en-US" dirty="0" smtClean="0"/>
              <a:t>eaching </a:t>
            </a:r>
            <a:r>
              <a:rPr lang="en-US" dirty="0" smtClean="0"/>
              <a:t>an agreement</a:t>
            </a:r>
          </a:p>
          <a:p>
            <a:r>
              <a:rPr lang="en-US" dirty="0" smtClean="0"/>
              <a:t>Possible in synchronous systems</a:t>
            </a:r>
          </a:p>
          <a:p>
            <a:r>
              <a:rPr lang="en-US" dirty="0" smtClean="0"/>
              <a:t>Asynchronous systems cannot guarantee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Asynchronous systems </a:t>
            </a:r>
            <a:r>
              <a:rPr lang="en-US" dirty="0" smtClean="0">
                <a:solidFill>
                  <a:srgbClr val="FF0000"/>
                </a:solidFill>
              </a:rPr>
              <a:t>cannot guarantee</a:t>
            </a:r>
            <a:r>
              <a:rPr lang="en-US" dirty="0" smtClean="0"/>
              <a:t> that they will reach consensus even with one faulty process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Next:</a:t>
            </a:r>
            <a:r>
              <a:rPr lang="en-US" dirty="0" smtClean="0"/>
              <a:t> continue </a:t>
            </a:r>
            <a:r>
              <a:rPr lang="en-US" smtClean="0"/>
              <a:t>on consensus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Consider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2-02-15 at 11.56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788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066800" y="3657600"/>
            <a:ext cx="2819400" cy="304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Reason: Impossibility of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should Steve give an A to everybody taking CSE 486/586?</a:t>
            </a:r>
          </a:p>
          <a:p>
            <a:r>
              <a:rPr lang="en-US" dirty="0" smtClean="0"/>
              <a:t>Input: everyone says either yes/no.</a:t>
            </a:r>
          </a:p>
          <a:p>
            <a:r>
              <a:rPr lang="en-US" dirty="0" smtClean="0"/>
              <a:t>Output: an agreement of yes or no.</a:t>
            </a:r>
          </a:p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Asynchronous systems </a:t>
            </a:r>
            <a:r>
              <a:rPr lang="en-US" dirty="0" smtClean="0">
                <a:solidFill>
                  <a:srgbClr val="FF0000"/>
                </a:solidFill>
              </a:rPr>
              <a:t>cannot guarantee</a:t>
            </a:r>
            <a:r>
              <a:rPr lang="en-US" dirty="0" smtClean="0"/>
              <a:t> that they will reach consensus even with one faulty process.</a:t>
            </a:r>
          </a:p>
          <a:p>
            <a:r>
              <a:rPr lang="en-US" dirty="0" smtClean="0"/>
              <a:t>Many consensus problems</a:t>
            </a:r>
          </a:p>
          <a:p>
            <a:pPr lvl="1"/>
            <a:r>
              <a:rPr lang="en-US" dirty="0" smtClean="0"/>
              <a:t>Reliable, totally-ordered multicast (what we saw already)</a:t>
            </a:r>
          </a:p>
          <a:p>
            <a:pPr lvl="1"/>
            <a:r>
              <a:rPr lang="en-US" dirty="0" smtClean="0"/>
              <a:t>Mutual exclusion, leader election, etc. (what we will see)</a:t>
            </a:r>
          </a:p>
          <a:p>
            <a:pPr lvl="1"/>
            <a:r>
              <a:rPr lang="en-US" dirty="0" smtClean="0"/>
              <a:t>Cannot reach consensus.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Consensus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processes</a:t>
            </a:r>
          </a:p>
          <a:p>
            <a:r>
              <a:rPr lang="en-US" dirty="0" smtClean="0"/>
              <a:t>Each process </a:t>
            </a:r>
            <a:r>
              <a:rPr lang="en-US" dirty="0" err="1" smtClean="0"/>
              <a:t>p</a:t>
            </a:r>
            <a:r>
              <a:rPr lang="en-US" dirty="0" smtClean="0"/>
              <a:t> has </a:t>
            </a:r>
          </a:p>
          <a:p>
            <a:pPr lvl="1"/>
            <a:r>
              <a:rPr lang="en-US" dirty="0" smtClean="0"/>
              <a:t>input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: initially either 0 or 1</a:t>
            </a:r>
          </a:p>
          <a:p>
            <a:pPr lvl="1"/>
            <a:r>
              <a:rPr lang="en-US" dirty="0" smtClean="0"/>
              <a:t>output variable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: initially </a:t>
            </a:r>
            <a:r>
              <a:rPr lang="en-US" dirty="0" err="1" smtClean="0"/>
              <a:t>b</a:t>
            </a:r>
            <a:r>
              <a:rPr lang="en-US" dirty="0" smtClean="0"/>
              <a:t> (</a:t>
            </a:r>
            <a:r>
              <a:rPr lang="en-US" dirty="0" err="1" smtClean="0"/>
              <a:t>b</a:t>
            </a:r>
            <a:r>
              <a:rPr lang="en-US" dirty="0" smtClean="0"/>
              <a:t>=undecided) – can be changed only once</a:t>
            </a:r>
          </a:p>
          <a:p>
            <a:r>
              <a:rPr lang="en-US" dirty="0" smtClean="0"/>
              <a:t>Consensus problem: design a protocol so that either</a:t>
            </a:r>
          </a:p>
          <a:p>
            <a:pPr lvl="1"/>
            <a:r>
              <a:rPr lang="en-US" dirty="0" smtClean="0"/>
              <a:t>all non-faulty processes set their output variables to 0 </a:t>
            </a:r>
          </a:p>
          <a:p>
            <a:pPr lvl="1"/>
            <a:r>
              <a:rPr lang="en-US" dirty="0" smtClean="0"/>
              <a:t>Or all non-faulty processes set their output variables to 1</a:t>
            </a:r>
          </a:p>
          <a:p>
            <a:pPr lvl="1"/>
            <a:r>
              <a:rPr lang="en-US" dirty="0" smtClean="0"/>
              <a:t>There is at least one initial state that leads to each outcomes 1 and 2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(System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fail only by </a:t>
            </a:r>
            <a:r>
              <a:rPr lang="en-US" i="1" dirty="0" smtClean="0"/>
              <a:t>crash-stop</a:t>
            </a:r>
            <a:r>
              <a:rPr lang="en-US" dirty="0" smtClean="0"/>
              <a:t>ping</a:t>
            </a:r>
          </a:p>
          <a:p>
            <a:r>
              <a:rPr lang="en-US" dirty="0" smtClean="0"/>
              <a:t>Synchronous system: bounds on</a:t>
            </a:r>
          </a:p>
          <a:p>
            <a:pPr lvl="1"/>
            <a:r>
              <a:rPr lang="en-US" dirty="0" smtClean="0"/>
              <a:t>Message delays</a:t>
            </a:r>
          </a:p>
          <a:p>
            <a:pPr lvl="1"/>
            <a:r>
              <a:rPr lang="en-US" dirty="0" smtClean="0"/>
              <a:t>Max time for each process step</a:t>
            </a:r>
          </a:p>
          <a:p>
            <a:pPr lvl="1"/>
            <a:r>
              <a:rPr lang="en-US" dirty="0" smtClean="0"/>
              <a:t>e.g., multiprocessor (common clock across processors)</a:t>
            </a:r>
          </a:p>
          <a:p>
            <a:r>
              <a:rPr lang="en-US" dirty="0" smtClean="0"/>
              <a:t>Asynchronous system: no such bounds</a:t>
            </a:r>
          </a:p>
          <a:p>
            <a:pPr lvl="1"/>
            <a:r>
              <a:rPr lang="en-US" dirty="0" smtClean="0"/>
              <a:t>E.g.,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process starts with </a:t>
            </a:r>
            <a:r>
              <a:rPr lang="en-US" dirty="0" smtClean="0">
                <a:solidFill>
                  <a:srgbClr val="0000FF"/>
                </a:solidFill>
              </a:rPr>
              <a:t>an initial input value (0 or 1)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process keeps </a:t>
            </a:r>
            <a:r>
              <a:rPr lang="en-US" dirty="0" smtClean="0">
                <a:solidFill>
                  <a:srgbClr val="0000FF"/>
                </a:solidFill>
              </a:rPr>
              <a:t>the history of values </a:t>
            </a:r>
            <a:r>
              <a:rPr lang="en-US" dirty="0" smtClean="0"/>
              <a:t>received so far.</a:t>
            </a:r>
          </a:p>
          <a:p>
            <a:r>
              <a:rPr lang="en-US" dirty="0" smtClean="0"/>
              <a:t>The protocol proceeds in </a:t>
            </a:r>
            <a:r>
              <a:rPr lang="en-US" i="1" dirty="0" smtClean="0">
                <a:solidFill>
                  <a:srgbClr val="0000FF"/>
                </a:solidFill>
              </a:rPr>
              <a:t>rounds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each round, </a:t>
            </a:r>
            <a:r>
              <a:rPr lang="en-US" dirty="0" smtClean="0">
                <a:solidFill>
                  <a:srgbClr val="0000FF"/>
                </a:solidFill>
              </a:rPr>
              <a:t>everyone multicasts </a:t>
            </a:r>
            <a:r>
              <a:rPr lang="en-US" dirty="0" smtClean="0"/>
              <a:t>the history of values.</a:t>
            </a:r>
          </a:p>
          <a:p>
            <a:r>
              <a:rPr lang="en-US" dirty="0" smtClean="0"/>
              <a:t>After all the rounds are done, </a:t>
            </a:r>
            <a:r>
              <a:rPr lang="en-US" dirty="0" smtClean="0">
                <a:solidFill>
                  <a:srgbClr val="0000FF"/>
                </a:solidFill>
              </a:rPr>
              <a:t>pick the minimum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system with at most </a:t>
            </a:r>
            <a:r>
              <a:rPr lang="en-US" dirty="0" err="1" smtClean="0"/>
              <a:t>f</a:t>
            </a:r>
            <a:r>
              <a:rPr lang="en-US" dirty="0" smtClean="0"/>
              <a:t> processes crashing, the algorithm proceeds in f+1 rounds (with timeout), using basic multicast (B-multicast). </a:t>
            </a:r>
          </a:p>
          <a:p>
            <a:r>
              <a:rPr lang="en-US" i="1" dirty="0" err="1" smtClean="0"/>
              <a:t>Values</a:t>
            </a:r>
            <a:r>
              <a:rPr lang="en-US" i="1" baseline="30000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the set of proposed values known to process </a:t>
            </a:r>
            <a:r>
              <a:rPr lang="en-US" dirty="0" err="1" smtClean="0"/>
              <a:t>p</a:t>
            </a:r>
            <a:r>
              <a:rPr lang="en-US" dirty="0" smtClean="0"/>
              <a:t>=P</a:t>
            </a:r>
            <a:r>
              <a:rPr lang="en-US" baseline="-25000" dirty="0" smtClean="0"/>
              <a:t>i</a:t>
            </a:r>
            <a:r>
              <a:rPr lang="en-US" dirty="0" smtClean="0"/>
              <a:t> at the beginning of round </a:t>
            </a:r>
            <a:r>
              <a:rPr lang="en-US" dirty="0" err="1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Initially </a:t>
            </a:r>
            <a:r>
              <a:rPr lang="en-US" i="1" dirty="0" smtClean="0"/>
              <a:t>Values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{} ; </a:t>
            </a:r>
            <a:r>
              <a:rPr lang="en-US" i="1" dirty="0" smtClean="0"/>
              <a:t>Values</a:t>
            </a:r>
            <a:r>
              <a:rPr lang="en-US" i="1" baseline="30000" dirty="0" smtClean="0"/>
              <a:t>1</a:t>
            </a:r>
            <a:r>
              <a:rPr lang="en-US" i="1" baseline="-25000" dirty="0" smtClean="0"/>
              <a:t>i</a:t>
            </a:r>
            <a:r>
              <a:rPr lang="en-US" dirty="0" smtClean="0"/>
              <a:t> = {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=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dirty="0" smtClean="0"/>
              <a:t>}</a:t>
            </a:r>
          </a:p>
          <a:p>
            <a:pPr marL="118872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Monaco"/>
                <a:cs typeface="Monaco"/>
              </a:rPr>
              <a:t> for round </a:t>
            </a:r>
            <a:r>
              <a:rPr lang="en-US" sz="2000" i="1" dirty="0" err="1" smtClean="0">
                <a:latin typeface="Monaco"/>
                <a:cs typeface="Monaco"/>
              </a:rPr>
              <a:t>r</a:t>
            </a:r>
            <a:r>
              <a:rPr lang="en-US" sz="2000" dirty="0" smtClean="0">
                <a:latin typeface="Monaco"/>
                <a:cs typeface="Monaco"/>
              </a:rPr>
              <a:t> = 1 to f+1 do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multicast (</a:t>
            </a:r>
            <a:r>
              <a:rPr lang="en-US" sz="2000" i="1" dirty="0" err="1" smtClean="0">
                <a:latin typeface="Monaco"/>
                <a:cs typeface="Monaco"/>
              </a:rPr>
              <a:t>Values</a:t>
            </a:r>
            <a:r>
              <a:rPr lang="en-US" sz="2000" i="1" baseline="30000" dirty="0" err="1" smtClean="0">
                <a:latin typeface="Monaco"/>
                <a:cs typeface="Monaco"/>
              </a:rPr>
              <a:t>r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 </a:t>
            </a:r>
            <a:r>
              <a:rPr lang="en-US" sz="2000" i="1" dirty="0" smtClean="0">
                <a:latin typeface="Monaco"/>
                <a:cs typeface="Monaco"/>
              </a:rPr>
              <a:t>Values 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  <a:sym typeface="Wingdings" charset="0"/>
              </a:rPr>
              <a:t></a:t>
            </a:r>
            <a:r>
              <a:rPr lang="en-US" sz="2000" dirty="0" smtClean="0">
                <a:latin typeface="Monaco"/>
                <a:cs typeface="Monaco"/>
                <a:sym typeface="Wingdings" charset="0"/>
              </a:rPr>
              <a:t> </a:t>
            </a:r>
            <a:r>
              <a:rPr lang="en-US" sz="2000" i="1" dirty="0" err="1" smtClean="0">
                <a:latin typeface="Monaco"/>
                <a:cs typeface="Monaco"/>
              </a:rPr>
              <a:t>Values</a:t>
            </a:r>
            <a:r>
              <a:rPr lang="en-US" sz="2000" i="1" baseline="30000" dirty="0" err="1" smtClean="0">
                <a:latin typeface="Monaco"/>
                <a:cs typeface="Monaco"/>
              </a:rPr>
              <a:t>r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endParaRPr lang="en-US" sz="2000" i="1" baseline="-25000" dirty="0" smtClean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for each </a:t>
            </a:r>
            <a:r>
              <a:rPr lang="en-US" sz="2000" i="1" dirty="0" err="1" smtClean="0">
                <a:latin typeface="Monaco"/>
                <a:cs typeface="Monaco"/>
              </a:rPr>
              <a:t>V</a:t>
            </a:r>
            <a:r>
              <a:rPr lang="en-US" sz="2000" i="1" baseline="-25000" dirty="0" err="1" smtClean="0">
                <a:latin typeface="Monaco"/>
                <a:cs typeface="Monaco"/>
              </a:rPr>
              <a:t>j</a:t>
            </a:r>
            <a:r>
              <a:rPr lang="en-US" sz="2000" dirty="0" smtClean="0">
                <a:latin typeface="Monaco"/>
                <a:cs typeface="Monaco"/>
              </a:rPr>
              <a:t> received 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 </a:t>
            </a:r>
            <a:r>
              <a:rPr lang="en-US" sz="2000" i="1" dirty="0" smtClean="0">
                <a:latin typeface="Monaco"/>
                <a:cs typeface="Monaco"/>
              </a:rPr>
              <a:t>Values 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i="1" dirty="0" smtClean="0">
                <a:latin typeface="Monaco"/>
                <a:cs typeface="Monaco"/>
              </a:rPr>
              <a:t>Values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 </a:t>
            </a:r>
            <a:r>
              <a:rPr lang="en-US" sz="2000" dirty="0" err="1" smtClean="0">
                <a:latin typeface="Monaco"/>
                <a:cs typeface="Monaco"/>
                <a:sym typeface="Symbol" charset="0"/>
              </a:rPr>
              <a:t></a:t>
            </a:r>
            <a:r>
              <a:rPr lang="en-US" sz="2000" dirty="0" smtClean="0">
                <a:latin typeface="Monaco"/>
                <a:cs typeface="Monaco"/>
                <a:sym typeface="Symbol" charset="0"/>
              </a:rPr>
              <a:t> </a:t>
            </a:r>
            <a:r>
              <a:rPr lang="en-US" sz="2000" i="1" dirty="0" err="1" smtClean="0">
                <a:latin typeface="Monaco"/>
                <a:cs typeface="Monaco"/>
              </a:rPr>
              <a:t>V</a:t>
            </a:r>
            <a:r>
              <a:rPr lang="en-US" sz="2000" i="1" baseline="-25000" dirty="0" err="1" smtClean="0">
                <a:latin typeface="Monaco"/>
                <a:cs typeface="Monaco"/>
              </a:rPr>
              <a:t>j</a:t>
            </a:r>
            <a:endParaRPr lang="en-US" sz="2000" i="1" baseline="-25000" dirty="0" smtClean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end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 end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 </a:t>
            </a:r>
            <a:r>
              <a:rPr lang="en-US" sz="2000" i="1" dirty="0" err="1" smtClean="0">
                <a:latin typeface="Monaco"/>
                <a:cs typeface="Monaco"/>
              </a:rPr>
              <a:t>y</a:t>
            </a:r>
            <a:r>
              <a:rPr lang="en-US" sz="2000" i="1" baseline="-25000" dirty="0" err="1" smtClean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=</a:t>
            </a:r>
            <a:r>
              <a:rPr lang="en-US" sz="2000" i="1" dirty="0" err="1" smtClean="0">
                <a:latin typeface="Monaco"/>
                <a:cs typeface="Monaco"/>
              </a:rPr>
              <a:t>d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= minimum(</a:t>
            </a:r>
            <a:r>
              <a:rPr lang="en-US" sz="2000" i="1" dirty="0" smtClean="0">
                <a:latin typeface="Monaco"/>
                <a:cs typeface="Monaco"/>
              </a:rPr>
              <a:t>Values</a:t>
            </a:r>
            <a:r>
              <a:rPr lang="en-US" sz="2000" i="1" baseline="30000" dirty="0" smtClean="0">
                <a:latin typeface="Monaco"/>
                <a:cs typeface="Monaco"/>
              </a:rPr>
              <a:t>f+1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990600"/>
            <a:ext cx="7683500" cy="4927600"/>
          </a:xfrm>
        </p:spPr>
        <p:txBody>
          <a:bodyPr/>
          <a:lstStyle/>
          <a:p>
            <a:r>
              <a:rPr lang="en-US" dirty="0" smtClean="0"/>
              <a:t>Assume that </a:t>
            </a:r>
            <a:r>
              <a:rPr lang="en-US" dirty="0" smtClean="0">
                <a:solidFill>
                  <a:srgbClr val="0000FF"/>
                </a:solidFill>
              </a:rPr>
              <a:t>two non-faulty processes differ</a:t>
            </a:r>
            <a:r>
              <a:rPr lang="en-US" dirty="0" smtClean="0"/>
              <a:t> in their final set of values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proof by contradiction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Suppose p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are these processes.</a:t>
            </a:r>
          </a:p>
          <a:p>
            <a:r>
              <a:rPr lang="en-US" dirty="0" smtClean="0"/>
              <a:t>Assume that p</a:t>
            </a:r>
            <a:r>
              <a:rPr lang="en-US" baseline="-25000" dirty="0" smtClean="0"/>
              <a:t>i</a:t>
            </a:r>
            <a:r>
              <a:rPr lang="en-US" dirty="0" smtClean="0"/>
              <a:t> possesses a value </a:t>
            </a:r>
            <a:r>
              <a:rPr lang="en-US" dirty="0" err="1" smtClean="0"/>
              <a:t>v</a:t>
            </a:r>
            <a:r>
              <a:rPr lang="en-US" dirty="0" smtClean="0"/>
              <a:t>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does not possess.</a:t>
            </a:r>
          </a:p>
          <a:p>
            <a:r>
              <a:rPr lang="en-US" dirty="0" smtClean="0"/>
              <a:t>Intuition: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must have </a:t>
            </a:r>
            <a:r>
              <a:rPr lang="en-US" dirty="0" smtClean="0">
                <a:solidFill>
                  <a:srgbClr val="FF0000"/>
                </a:solidFill>
              </a:rPr>
              <a:t>consistently missed 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FF0000"/>
                </a:solidFill>
              </a:rPr>
              <a:t>all rounds</a:t>
            </a:r>
            <a:r>
              <a:rPr lang="en-US" dirty="0" smtClean="0">
                <a:solidFill>
                  <a:srgbClr val="0000FF"/>
                </a:solidFill>
              </a:rPr>
              <a:t>. Let’s backtrack this.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In the last round</a:t>
            </a:r>
            <a:r>
              <a:rPr lang="en-US" dirty="0" smtClean="0">
                <a:sym typeface="Wingdings" charset="0"/>
              </a:rPr>
              <a:t>, some third process,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k</a:t>
            </a:r>
            <a:r>
              <a:rPr lang="en-US" dirty="0" smtClean="0">
                <a:sym typeface="Wingdings" charset="0"/>
              </a:rPr>
              <a:t>, sent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to p</a:t>
            </a:r>
            <a:r>
              <a:rPr lang="en-US" baseline="-25000" dirty="0" smtClean="0">
                <a:sym typeface="Wingdings" charset="0"/>
              </a:rPr>
              <a:t>i</a:t>
            </a:r>
            <a:r>
              <a:rPr lang="en-US" dirty="0" smtClean="0">
                <a:sym typeface="Wingdings" charset="0"/>
              </a:rPr>
              <a:t>, and crashed before sending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to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j</a:t>
            </a:r>
            <a:r>
              <a:rPr lang="en-US" dirty="0" smtClean="0">
                <a:sym typeface="Wingdings" charset="0"/>
              </a:rPr>
              <a:t>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Any process sending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in the penultimate round must have crashed; otherwise, both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k</a:t>
            </a:r>
            <a:r>
              <a:rPr lang="en-US" dirty="0" smtClean="0">
                <a:sym typeface="Wingdings" charset="0"/>
              </a:rPr>
              <a:t> and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j</a:t>
            </a:r>
            <a:r>
              <a:rPr lang="en-US" dirty="0" smtClean="0">
                <a:sym typeface="Wingdings" charset="0"/>
              </a:rPr>
              <a:t> should have received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Proceeding in this way, we infer at least one crash in each of the preceding rounds. 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But we have assumed at most </a:t>
            </a:r>
            <a:r>
              <a:rPr lang="en-US" dirty="0" err="1" smtClean="0">
                <a:sym typeface="Wingdings" charset="0"/>
              </a:rPr>
              <a:t>f</a:t>
            </a:r>
            <a:r>
              <a:rPr lang="en-US" dirty="0" smtClean="0">
                <a:sym typeface="Wingdings" charset="0"/>
              </a:rPr>
              <a:t> crashes can occur and there are f+1 rounds ==&gt; contradiction.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21593</TotalTime>
  <Pages>12</Pages>
  <Words>1421</Words>
  <Application>Microsoft Macintosh PowerPoint</Application>
  <PresentationFormat>Letter Paper (8.5x11 in)</PresentationFormat>
  <Paragraphs>195</Paragraphs>
  <Slides>21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CS252-template</vt:lpstr>
      <vt:lpstr>Office Theme</vt:lpstr>
      <vt:lpstr>CSE 486/586 Distributed Systems Consensus --- 1</vt:lpstr>
      <vt:lpstr>Recap: Reliable and Ordered Multicast</vt:lpstr>
      <vt:lpstr>Let’s Consider This…</vt:lpstr>
      <vt:lpstr>One Reason: Impossibility of Consensus</vt:lpstr>
      <vt:lpstr>The Consensus Problem</vt:lpstr>
      <vt:lpstr>Assumptions (System Model)</vt:lpstr>
      <vt:lpstr>First: Synchronous Systems</vt:lpstr>
      <vt:lpstr>First: Synchronous Systems</vt:lpstr>
      <vt:lpstr>Why Does It Work?</vt:lpstr>
      <vt:lpstr>CSE 486/586 Administrivia</vt:lpstr>
      <vt:lpstr>Second: Asynchronous Systems</vt:lpstr>
      <vt:lpstr>Are We Doomed?</vt:lpstr>
      <vt:lpstr>Techniques to Overcome Impossibility</vt:lpstr>
      <vt:lpstr>Recall</vt:lpstr>
      <vt:lpstr>Proof of Impossibility: Reminder</vt:lpstr>
      <vt:lpstr>Slide 16</vt:lpstr>
      <vt:lpstr>Different Definition of “State” </vt:lpstr>
      <vt:lpstr>Slide 18</vt:lpstr>
      <vt:lpstr>Lemma 1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831</cp:revision>
  <cp:lastPrinted>2012-02-17T17:56:24Z</cp:lastPrinted>
  <dcterms:created xsi:type="dcterms:W3CDTF">2012-02-17T22:15:12Z</dcterms:created>
  <dcterms:modified xsi:type="dcterms:W3CDTF">2012-02-17T22:22:56Z</dcterms:modified>
  <cp:category/>
</cp:coreProperties>
</file>