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767" r:id="rId4"/>
    <p:sldId id="849" r:id="rId5"/>
    <p:sldId id="870" r:id="rId6"/>
    <p:sldId id="850" r:id="rId7"/>
    <p:sldId id="851" r:id="rId8"/>
    <p:sldId id="852" r:id="rId9"/>
    <p:sldId id="853" r:id="rId10"/>
    <p:sldId id="854" r:id="rId11"/>
    <p:sldId id="871" r:id="rId12"/>
    <p:sldId id="869" r:id="rId13"/>
    <p:sldId id="855" r:id="rId14"/>
    <p:sldId id="856" r:id="rId15"/>
    <p:sldId id="872" r:id="rId16"/>
    <p:sldId id="857" r:id="rId17"/>
    <p:sldId id="858" r:id="rId18"/>
    <p:sldId id="859" r:id="rId19"/>
    <p:sldId id="860" r:id="rId20"/>
    <p:sldId id="861" r:id="rId21"/>
    <p:sldId id="862" r:id="rId22"/>
    <p:sldId id="863" r:id="rId23"/>
    <p:sldId id="873" r:id="rId24"/>
    <p:sldId id="864" r:id="rId25"/>
    <p:sldId id="865" r:id="rId26"/>
    <p:sldId id="866" r:id="rId27"/>
    <p:sldId id="867" r:id="rId28"/>
    <p:sldId id="704" r:id="rId29"/>
    <p:sldId id="584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Consensus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say that a protocol guarantees </a:t>
            </a:r>
            <a:r>
              <a:rPr lang="en-US" dirty="0" smtClean="0"/>
              <a:t>consensus (with one faulty process &amp; </a:t>
            </a:r>
            <a:r>
              <a:rPr lang="en-US" dirty="0" smtClean="0"/>
              <a:t>arbitrary delays</a:t>
            </a:r>
            <a:r>
              <a:rPr lang="en-US" dirty="0" smtClean="0"/>
              <a:t>), </a:t>
            </a:r>
            <a:r>
              <a:rPr lang="en-US" dirty="0" smtClean="0"/>
              <a:t>we should be able to say the following:</a:t>
            </a:r>
          </a:p>
          <a:p>
            <a:r>
              <a:rPr lang="en-US" dirty="0" smtClean="0"/>
              <a:t>Consider all possible input sets</a:t>
            </a:r>
          </a:p>
          <a:p>
            <a:r>
              <a:rPr lang="en-US" dirty="0" smtClean="0"/>
              <a:t>For each input set (i.e., for each initial configuration), the protocol should produce either 0 or 1 even with one failure for all possible execution paths (runs).</a:t>
            </a:r>
          </a:p>
          <a:p>
            <a:r>
              <a:rPr lang="en-US" dirty="0" smtClean="0"/>
              <a:t>What we’ll show: we can’t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The credit coupon will be distributed.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watch the usage</a:t>
            </a:r>
            <a:r>
              <a:rPr lang="en-US" dirty="0" smtClean="0"/>
              <a:t> (you’ll get charged if your usage goes over the credit). Stop your instance every time you’re done.</a:t>
            </a:r>
          </a:p>
          <a:p>
            <a:pPr lvl="1"/>
            <a:r>
              <a:rPr lang="en-US" dirty="0" smtClean="0"/>
              <a:t>Don’t use this for your development and simple debugging.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Please change the default password</a:t>
            </a:r>
            <a:endParaRPr lang="en-US" dirty="0" smtClean="0"/>
          </a:p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Will be </a:t>
            </a:r>
            <a:r>
              <a:rPr lang="en-US" dirty="0" smtClean="0"/>
              <a:t>released tonight.</a:t>
            </a:r>
          </a:p>
          <a:p>
            <a:pPr lvl="1"/>
            <a:r>
              <a:rPr lang="en-US" dirty="0" smtClean="0"/>
              <a:t>Totally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ausally ordered group messenger with a persistent hash table</a:t>
            </a:r>
          </a:p>
          <a:p>
            <a:pPr lvl="1"/>
            <a:r>
              <a:rPr lang="en-US" dirty="0" smtClean="0"/>
              <a:t>You need to develop an algorithm that provides both and implement it.</a:t>
            </a:r>
            <a:endParaRPr lang="en-US" dirty="0" smtClean="0"/>
          </a:p>
          <a:p>
            <a:pPr lvl="1"/>
            <a:r>
              <a:rPr lang="en-US" dirty="0" smtClean="0"/>
              <a:t>Deadline: 3/9/12 (Friday) 2:59pm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Show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Assume: a </a:t>
            </a:r>
            <a:r>
              <a:rPr lang="en-US" dirty="0" smtClean="0"/>
              <a:t>consensus</a:t>
            </a:r>
            <a:r>
              <a:rPr lang="en-US" dirty="0" smtClean="0"/>
              <a:t> protocol that </a:t>
            </a:r>
            <a:r>
              <a:rPr lang="en-US" dirty="0" smtClean="0"/>
              <a:t>guarantees consensus with one faulty process &amp; arbitrary delays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exists an initial configuration that is bivalent</a:t>
            </a:r>
          </a:p>
          <a:p>
            <a:r>
              <a:rPr lang="en-US" dirty="0" smtClean="0"/>
              <a:t>Starting from a bivalent </a:t>
            </a:r>
            <a:r>
              <a:rPr lang="en-US" dirty="0" err="1" smtClean="0"/>
              <a:t>config</a:t>
            </a:r>
            <a:r>
              <a:rPr lang="en-US" dirty="0" smtClean="0"/>
              <a:t>., there is always another bivalent </a:t>
            </a:r>
            <a:r>
              <a:rPr lang="en-US" dirty="0" err="1" smtClean="0"/>
              <a:t>config</a:t>
            </a:r>
            <a:r>
              <a:rPr lang="en-US" dirty="0" smtClean="0"/>
              <a:t>. that is </a:t>
            </a:r>
            <a:r>
              <a:rPr lang="en-US" dirty="0" smtClean="0"/>
              <a:t>reachable</a:t>
            </a:r>
          </a:p>
          <a:p>
            <a:r>
              <a:rPr lang="en-US" dirty="0" smtClean="0"/>
              <a:t>Combined, what does it say?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2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initial configuration is bivalent</a:t>
            </a:r>
            <a:endParaRPr 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12725" y="1752600"/>
            <a:ext cx="89312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Suppose all initial configurations were either 0-valent or 1-valent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Intuition: we can always find 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two initial </a:t>
            </a:r>
            <a:r>
              <a:rPr lang="en-US" sz="2400" dirty="0" err="1" smtClean="0">
                <a:solidFill>
                  <a:srgbClr val="FF0000"/>
                </a:solidFill>
                <a:latin typeface="Times New Roman" charset="0"/>
              </a:rPr>
              <a:t>configs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</a:rPr>
              <a:t> that become identical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with one faulty process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Place all configurations side-by-side, where adjacent configurations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	differ in initial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xp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value for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exactly one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process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eaLnBrk="1" hangingPunct="1"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For example, if there are two processes: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88925" y="5756275"/>
            <a:ext cx="857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There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has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be </a:t>
            </a:r>
            <a:r>
              <a:rPr lang="en-US" sz="2400" dirty="0">
                <a:latin typeface="Times New Roman" charset="0"/>
              </a:rPr>
              <a:t>some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adjacent pair of 1-valent and 0-valent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7391400" y="3733800"/>
            <a:ext cx="838200" cy="8382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[0,0]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553200" y="4343400"/>
            <a:ext cx="838200" cy="8382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[0,1]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229600" y="4343400"/>
            <a:ext cx="838200" cy="8382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[1,0]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91400" y="5029200"/>
            <a:ext cx="838200" cy="8382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/>
                </a:solidFill>
              </a:rPr>
              <a:t>[1,1]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5" idx="2"/>
            <a:endCxn id="16" idx="7"/>
          </p:cNvCxnSpPr>
          <p:nvPr/>
        </p:nvCxnSpPr>
        <p:spPr bwMode="auto">
          <a:xfrm rot="10800000" flipV="1">
            <a:off x="7268648" y="4152900"/>
            <a:ext cx="122752" cy="3132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5" idx="6"/>
            <a:endCxn id="17" idx="1"/>
          </p:cNvCxnSpPr>
          <p:nvPr/>
        </p:nvCxnSpPr>
        <p:spPr bwMode="auto">
          <a:xfrm>
            <a:off x="8229600" y="4152900"/>
            <a:ext cx="122752" cy="3132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5"/>
            <a:endCxn id="18" idx="2"/>
          </p:cNvCxnSpPr>
          <p:nvPr/>
        </p:nvCxnSpPr>
        <p:spPr bwMode="auto">
          <a:xfrm rot="16200000" flipH="1">
            <a:off x="7135298" y="5192198"/>
            <a:ext cx="389452" cy="1227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7" idx="3"/>
            <a:endCxn id="18" idx="6"/>
          </p:cNvCxnSpPr>
          <p:nvPr/>
        </p:nvCxnSpPr>
        <p:spPr bwMode="auto">
          <a:xfrm rot="5400000">
            <a:off x="8096250" y="5192198"/>
            <a:ext cx="389452" cy="1227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 2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 initial configuration is bivalent</a:t>
            </a:r>
            <a:endParaRPr 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12725" y="2327275"/>
            <a:ext cx="8550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Suppose all initial configurations were either 0-valent or 1-valent.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Place all configurations side-by-side, where adjacent configurations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	differ in initial xp value for </a:t>
            </a: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exactly one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process.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Creates a lattice of states</a:t>
            </a:r>
          </a:p>
          <a:p>
            <a:pPr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22701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1083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40227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47847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55467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6384925" y="4876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2254250" y="4384675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 1         1          0        1        0         1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288925" y="5756275"/>
            <a:ext cx="857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There </a:t>
            </a:r>
            <a:r>
              <a:rPr lang="en-US" sz="2400" i="1">
                <a:solidFill>
                  <a:schemeClr val="tx1"/>
                </a:solidFill>
                <a:latin typeface="Times New Roman" charset="0"/>
              </a:rPr>
              <a:t>has 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to be </a:t>
            </a:r>
            <a:r>
              <a:rPr lang="en-US" sz="2400">
                <a:latin typeface="Times New Roman" charset="0"/>
              </a:rPr>
              <a:t>some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adjacent pair of 1-valent and 0-valent configs.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3794125" y="4267200"/>
            <a:ext cx="1752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2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625609"/>
          </a:xfrm>
        </p:spPr>
        <p:txBody>
          <a:bodyPr/>
          <a:lstStyle/>
          <a:p>
            <a:r>
              <a:rPr lang="en-US" dirty="0" smtClean="0"/>
              <a:t>Some initial configuration is bivalent</a:t>
            </a:r>
            <a:endParaRPr lang="en-US" dirty="0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6096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14478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23622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1242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38862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4724400" y="4800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593725" y="4308475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 1         1          0        1        0         1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304800" y="1447800"/>
            <a:ext cx="8558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There has to be </a:t>
            </a:r>
            <a:r>
              <a:rPr lang="en-US" sz="2400" dirty="0">
                <a:latin typeface="Times New Roman" charset="0"/>
              </a:rPr>
              <a:t>some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adjacent pair of 1-valent and 0-valent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Let the process p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be the one with a different state across these two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Now consider the world where process p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has crashed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2133600" y="4191000"/>
            <a:ext cx="1752600" cy="1447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Freeform 13"/>
          <p:cNvSpPr>
            <a:spLocks/>
          </p:cNvSpPr>
          <p:nvPr/>
        </p:nvSpPr>
        <p:spPr bwMode="auto">
          <a:xfrm>
            <a:off x="2362200" y="5181600"/>
            <a:ext cx="228600" cy="10668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0" name="Freeform 14"/>
          <p:cNvSpPr>
            <a:spLocks/>
          </p:cNvSpPr>
          <p:nvPr/>
        </p:nvSpPr>
        <p:spPr bwMode="auto">
          <a:xfrm>
            <a:off x="3200400" y="5181600"/>
            <a:ext cx="228600" cy="10668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708650" y="2971800"/>
            <a:ext cx="33591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Both these initial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are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indistinguishable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But one gives a 0 decision value. The other gives a 1 decision value.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latin typeface="Times New Roman" charset="0"/>
              </a:rPr>
              <a:t>So, both these initial </a:t>
            </a:r>
            <a:r>
              <a:rPr lang="en-US" sz="2400" dirty="0" err="1">
                <a:latin typeface="Times New Roman" charset="0"/>
              </a:rPr>
              <a:t>configs</a:t>
            </a:r>
            <a:r>
              <a:rPr lang="en-US" sz="2400" dirty="0">
                <a:latin typeface="Times New Roman" charset="0"/>
              </a:rPr>
              <a:t>. are bivalent when there is a failure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Show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charset="2"/>
              <a:buChar char="ü"/>
            </a:pPr>
            <a:r>
              <a:rPr lang="en-US" dirty="0" smtClean="0"/>
              <a:t>There exists an initial configuration that is bivalent</a:t>
            </a:r>
          </a:p>
          <a:p>
            <a:r>
              <a:rPr lang="en-US" dirty="0" smtClean="0"/>
              <a:t>Starting from a bivalent </a:t>
            </a:r>
            <a:r>
              <a:rPr lang="en-US" dirty="0" err="1" smtClean="0"/>
              <a:t>config</a:t>
            </a:r>
            <a:r>
              <a:rPr lang="en-US" dirty="0" smtClean="0"/>
              <a:t>., there is always another bivalent </a:t>
            </a:r>
            <a:r>
              <a:rPr lang="en-US" dirty="0" err="1" smtClean="0"/>
              <a:t>config</a:t>
            </a:r>
            <a:r>
              <a:rPr lang="en-US" dirty="0" smtClean="0"/>
              <a:t>. that is reachable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3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Starting from a bivalent config., there is always another bivalent config. that is reachable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2343150" y="2362200"/>
            <a:ext cx="457200" cy="381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Freeform 4"/>
          <p:cNvSpPr>
            <a:spLocks/>
          </p:cNvSpPr>
          <p:nvPr/>
        </p:nvSpPr>
        <p:spPr bwMode="auto">
          <a:xfrm rot="2037484">
            <a:off x="1371600" y="2357438"/>
            <a:ext cx="533400" cy="19050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5" name="Freeform 5"/>
          <p:cNvSpPr>
            <a:spLocks/>
          </p:cNvSpPr>
          <p:nvPr/>
        </p:nvSpPr>
        <p:spPr bwMode="auto">
          <a:xfrm rot="-1578320">
            <a:off x="2438400" y="2743200"/>
            <a:ext cx="762000" cy="16764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048000" y="22860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A bivalent initial config.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5334000" y="2667000"/>
            <a:ext cx="366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let e=(p,m) be an applicable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   event to the initial config.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4343400" y="3581400"/>
            <a:ext cx="47652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Let C be the set of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reachable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</a:t>
            </a: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without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applying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e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(What are we doing here?)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32004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10668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1828800" y="3810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22860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3" name="Oval 13"/>
          <p:cNvSpPr>
            <a:spLocks noChangeArrowheads="1"/>
          </p:cNvSpPr>
          <p:nvPr/>
        </p:nvSpPr>
        <p:spPr bwMode="auto">
          <a:xfrm>
            <a:off x="2438400" y="3581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4" name="AutoShape 14"/>
          <p:cNvSpPr>
            <a:spLocks noChangeArrowheads="1"/>
          </p:cNvSpPr>
          <p:nvPr/>
        </p:nvSpPr>
        <p:spPr bwMode="auto">
          <a:xfrm>
            <a:off x="685800" y="2057400"/>
            <a:ext cx="3657600" cy="2743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3</a:t>
            </a:r>
            <a:endParaRPr lang="en-US"/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609600" y="1219200"/>
            <a:ext cx="4048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990600" y="1524000"/>
            <a:ext cx="15240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648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2343150" y="2362200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 rot="2037484">
            <a:off x="1371600" y="2357438"/>
            <a:ext cx="533400" cy="19050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3" name="Freeform 5"/>
          <p:cNvSpPr>
            <a:spLocks/>
          </p:cNvSpPr>
          <p:nvPr/>
        </p:nvSpPr>
        <p:spPr bwMode="auto">
          <a:xfrm rot="-1578320">
            <a:off x="2438400" y="2743200"/>
            <a:ext cx="762000" cy="1676400"/>
          </a:xfrm>
          <a:custGeom>
            <a:avLst/>
            <a:gdLst>
              <a:gd name="T0" fmla="*/ 144 w 144"/>
              <a:gd name="T1" fmla="*/ 0 h 672"/>
              <a:gd name="T2" fmla="*/ 0 w 144"/>
              <a:gd name="T3" fmla="*/ 192 h 672"/>
              <a:gd name="T4" fmla="*/ 144 w 144"/>
              <a:gd name="T5" fmla="*/ 384 h 672"/>
              <a:gd name="T6" fmla="*/ 0 w 144"/>
              <a:gd name="T7" fmla="*/ 528 h 672"/>
              <a:gd name="T8" fmla="*/ 144 w 1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672">
                <a:moveTo>
                  <a:pt x="144" y="0"/>
                </a:moveTo>
                <a:cubicBezTo>
                  <a:pt x="72" y="64"/>
                  <a:pt x="0" y="128"/>
                  <a:pt x="0" y="192"/>
                </a:cubicBezTo>
                <a:cubicBezTo>
                  <a:pt x="0" y="256"/>
                  <a:pt x="144" y="328"/>
                  <a:pt x="144" y="384"/>
                </a:cubicBezTo>
                <a:cubicBezTo>
                  <a:pt x="144" y="440"/>
                  <a:pt x="0" y="480"/>
                  <a:pt x="0" y="528"/>
                </a:cubicBezTo>
                <a:cubicBezTo>
                  <a:pt x="0" y="576"/>
                  <a:pt x="72" y="624"/>
                  <a:pt x="144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048000" y="22860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A bivalent initial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34000" y="2667000"/>
            <a:ext cx="3667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let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p,m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) be an applicable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 event to the initial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4343400" y="3733800"/>
            <a:ext cx="4791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Let C be the set of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reachable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without applying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3200400" y="419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10668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1828800" y="3810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22860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2438400" y="3581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2" name="AutoShape 14"/>
          <p:cNvSpPr>
            <a:spLocks noChangeArrowheads="1"/>
          </p:cNvSpPr>
          <p:nvPr/>
        </p:nvSpPr>
        <p:spPr bwMode="auto">
          <a:xfrm>
            <a:off x="685800" y="2057400"/>
            <a:ext cx="3657600" cy="2743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" y="5105400"/>
            <a:ext cx="4572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1219200" y="5105400"/>
            <a:ext cx="4572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1981200" y="5105400"/>
            <a:ext cx="4572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3276600" y="5105400"/>
            <a:ext cx="4572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14800" y="5105400"/>
            <a:ext cx="4572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 flipH="1">
            <a:off x="8382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H="1">
            <a:off x="1524000" y="4191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0" name="Line 22"/>
          <p:cNvSpPr>
            <a:spLocks noChangeShapeType="1"/>
          </p:cNvSpPr>
          <p:nvPr/>
        </p:nvSpPr>
        <p:spPr bwMode="auto">
          <a:xfrm>
            <a:off x="2743200" y="39624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>
            <a:off x="3581400" y="4495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H="1">
            <a:off x="2286000" y="4648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974725" y="4613275"/>
            <a:ext cx="344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 e       e       e           e        e</a:t>
            </a:r>
          </a:p>
        </p:txBody>
      </p:sp>
      <p:sp>
        <p:nvSpPr>
          <p:cNvPr id="150554" name="Text Box 26"/>
          <p:cNvSpPr txBox="1">
            <a:spLocks noChangeArrowheads="1"/>
          </p:cNvSpPr>
          <p:nvPr/>
        </p:nvSpPr>
        <p:spPr bwMode="auto">
          <a:xfrm>
            <a:off x="4564062" y="4908550"/>
            <a:ext cx="4579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Let </a:t>
            </a:r>
            <a:r>
              <a:rPr lang="en-US" sz="2400" b="1" i="1" dirty="0">
                <a:latin typeface="Times New Roman" charset="0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be the set of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configs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obtained </a:t>
            </a: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by applying single event </a:t>
            </a:r>
            <a:r>
              <a:rPr lang="en-US" sz="2400" u="sng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any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config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in </a:t>
            </a:r>
            <a:r>
              <a:rPr lang="en-US" sz="2400" b="1" i="1" dirty="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5055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3</a:t>
            </a:r>
            <a:endParaRPr lang="en-US"/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609600" y="1219200"/>
            <a:ext cx="4048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>
            <a:off x="990600" y="1524000"/>
            <a:ext cx="15240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r>
              <a:rPr lang="en-US" dirty="0" smtClean="0"/>
              <a:t>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On a synchronous system</a:t>
            </a:r>
          </a:p>
          <a:p>
            <a:pPr lvl="1"/>
            <a:r>
              <a:rPr lang="en-US" dirty="0" smtClean="0"/>
              <a:t>There’s an algorithm that works.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On an asynchronous system</a:t>
            </a:r>
          </a:p>
          <a:p>
            <a:pPr lvl="1"/>
            <a:r>
              <a:rPr lang="en-US" dirty="0" smtClean="0"/>
              <a:t>It’s been shown </a:t>
            </a:r>
            <a:r>
              <a:rPr lang="en-US" dirty="0" smtClean="0"/>
              <a:t>(FLP) that it’s impossible to guarantee.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Getting around the result</a:t>
            </a:r>
          </a:p>
          <a:p>
            <a:pPr lvl="1"/>
            <a:r>
              <a:rPr lang="en-US" dirty="0" smtClean="0"/>
              <a:t>Masking faults</a:t>
            </a:r>
          </a:p>
          <a:p>
            <a:pPr lvl="1"/>
            <a:r>
              <a:rPr lang="en-US" dirty="0" smtClean="0"/>
              <a:t>Using failure detectors</a:t>
            </a:r>
          </a:p>
          <a:p>
            <a:pPr lvl="1"/>
            <a:r>
              <a:rPr lang="en-US" dirty="0" smtClean="0"/>
              <a:t>Still not perfect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r>
              <a:rPr lang="en-US" dirty="0" smtClean="0"/>
              <a:t>Intuition: with delay, we can always choose a point to insert an event that will produce an </a:t>
            </a:r>
            <a:r>
              <a:rPr lang="en-US" dirty="0" smtClean="0"/>
              <a:t>indecisive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</p:txBody>
      </p:sp>
      <p:sp>
        <p:nvSpPr>
          <p:cNvPr id="152606" name="Text Box 30"/>
          <p:cNvSpPr txBox="1">
            <a:spLocks noChangeArrowheads="1"/>
          </p:cNvSpPr>
          <p:nvPr/>
        </p:nvSpPr>
        <p:spPr bwMode="auto">
          <a:xfrm>
            <a:off x="5927725" y="3775075"/>
            <a:ext cx="21698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[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don</a:t>
            </a:r>
            <a:r>
              <a:rPr lang="en-US" sz="2400" dirty="0" smtClean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apply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p,m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)]</a:t>
            </a:r>
          </a:p>
        </p:txBody>
      </p:sp>
      <p:sp>
        <p:nvSpPr>
          <p:cNvPr id="15260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3</a:t>
            </a:r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209800" y="2438400"/>
            <a:ext cx="4572000" cy="4191000"/>
            <a:chOff x="1392" y="1152"/>
            <a:chExt cx="2880" cy="2640"/>
          </a:xfrm>
        </p:grpSpPr>
        <p:sp>
          <p:nvSpPr>
            <p:cNvPr id="152581" name="Text Box 5"/>
            <p:cNvSpPr txBox="1">
              <a:spLocks noChangeArrowheads="1"/>
            </p:cNvSpPr>
            <p:nvPr/>
          </p:nvSpPr>
          <p:spPr bwMode="auto">
            <a:xfrm>
              <a:off x="2736" y="35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b="1" i="1">
                  <a:latin typeface="Times New Roman" charset="0"/>
                </a:rPr>
                <a:t>D</a:t>
              </a:r>
              <a:endParaRPr lang="en-US" sz="2400" b="1" i="1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92" y="1152"/>
              <a:ext cx="2880" cy="2352"/>
              <a:chOff x="192" y="1584"/>
              <a:chExt cx="2880" cy="2352"/>
            </a:xfrm>
          </p:grpSpPr>
          <p:sp>
            <p:nvSpPr>
              <p:cNvPr id="152583" name="Oval 7"/>
              <p:cNvSpPr>
                <a:spLocks noChangeArrowheads="1"/>
              </p:cNvSpPr>
              <p:nvPr/>
            </p:nvSpPr>
            <p:spPr bwMode="auto">
              <a:xfrm>
                <a:off x="1476" y="1776"/>
                <a:ext cx="288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84" name="Freeform 8"/>
              <p:cNvSpPr>
                <a:spLocks/>
              </p:cNvSpPr>
              <p:nvPr/>
            </p:nvSpPr>
            <p:spPr bwMode="auto">
              <a:xfrm rot="2037484">
                <a:off x="864" y="1773"/>
                <a:ext cx="336" cy="1200"/>
              </a:xfrm>
              <a:custGeom>
                <a:avLst/>
                <a:gdLst>
                  <a:gd name="T0" fmla="*/ 144 w 144"/>
                  <a:gd name="T1" fmla="*/ 0 h 672"/>
                  <a:gd name="T2" fmla="*/ 0 w 144"/>
                  <a:gd name="T3" fmla="*/ 192 h 672"/>
                  <a:gd name="T4" fmla="*/ 144 w 144"/>
                  <a:gd name="T5" fmla="*/ 384 h 672"/>
                  <a:gd name="T6" fmla="*/ 0 w 144"/>
                  <a:gd name="T7" fmla="*/ 528 h 672"/>
                  <a:gd name="T8" fmla="*/ 144 w 144"/>
                  <a:gd name="T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672">
                    <a:moveTo>
                      <a:pt x="144" y="0"/>
                    </a:moveTo>
                    <a:cubicBezTo>
                      <a:pt x="72" y="64"/>
                      <a:pt x="0" y="128"/>
                      <a:pt x="0" y="192"/>
                    </a:cubicBezTo>
                    <a:cubicBezTo>
                      <a:pt x="0" y="256"/>
                      <a:pt x="144" y="328"/>
                      <a:pt x="144" y="384"/>
                    </a:cubicBezTo>
                    <a:cubicBezTo>
                      <a:pt x="144" y="440"/>
                      <a:pt x="0" y="480"/>
                      <a:pt x="0" y="528"/>
                    </a:cubicBezTo>
                    <a:cubicBezTo>
                      <a:pt x="0" y="576"/>
                      <a:pt x="72" y="624"/>
                      <a:pt x="144" y="6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85" name="Freeform 9"/>
              <p:cNvSpPr>
                <a:spLocks/>
              </p:cNvSpPr>
              <p:nvPr/>
            </p:nvSpPr>
            <p:spPr bwMode="auto">
              <a:xfrm rot="-1578320">
                <a:off x="1536" y="2016"/>
                <a:ext cx="480" cy="1056"/>
              </a:xfrm>
              <a:custGeom>
                <a:avLst/>
                <a:gdLst>
                  <a:gd name="T0" fmla="*/ 144 w 144"/>
                  <a:gd name="T1" fmla="*/ 0 h 672"/>
                  <a:gd name="T2" fmla="*/ 0 w 144"/>
                  <a:gd name="T3" fmla="*/ 192 h 672"/>
                  <a:gd name="T4" fmla="*/ 144 w 144"/>
                  <a:gd name="T5" fmla="*/ 384 h 672"/>
                  <a:gd name="T6" fmla="*/ 0 w 144"/>
                  <a:gd name="T7" fmla="*/ 528 h 672"/>
                  <a:gd name="T8" fmla="*/ 144 w 144"/>
                  <a:gd name="T9" fmla="*/ 672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672">
                    <a:moveTo>
                      <a:pt x="144" y="0"/>
                    </a:moveTo>
                    <a:cubicBezTo>
                      <a:pt x="72" y="64"/>
                      <a:pt x="0" y="128"/>
                      <a:pt x="0" y="192"/>
                    </a:cubicBezTo>
                    <a:cubicBezTo>
                      <a:pt x="0" y="256"/>
                      <a:pt x="144" y="328"/>
                      <a:pt x="144" y="384"/>
                    </a:cubicBezTo>
                    <a:cubicBezTo>
                      <a:pt x="144" y="440"/>
                      <a:pt x="0" y="480"/>
                      <a:pt x="0" y="528"/>
                    </a:cubicBezTo>
                    <a:cubicBezTo>
                      <a:pt x="0" y="576"/>
                      <a:pt x="72" y="624"/>
                      <a:pt x="144" y="67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86" name="Text Box 10"/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i="1">
                    <a:solidFill>
                      <a:schemeClr val="accent1"/>
                    </a:solidFill>
                    <a:latin typeface="Times New Roman" charset="0"/>
                  </a:rPr>
                  <a:t>C</a:t>
                </a:r>
                <a:endParaRPr lang="en-US" sz="24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52587" name="Oval 11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88" name="Oval 12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89" name="Oval 13"/>
              <p:cNvSpPr>
                <a:spLocks noChangeArrowheads="1"/>
              </p:cNvSpPr>
              <p:nvPr/>
            </p:nvSpPr>
            <p:spPr bwMode="auto">
              <a:xfrm>
                <a:off x="1152" y="2688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0" name="Oval 14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1" name="Oval 15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288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2" name="AutoShape 16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2304" cy="172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3" name="Oval 17"/>
              <p:cNvSpPr>
                <a:spLocks noChangeArrowheads="1"/>
              </p:cNvSpPr>
              <p:nvPr/>
            </p:nvSpPr>
            <p:spPr bwMode="auto">
              <a:xfrm>
                <a:off x="336" y="3504"/>
                <a:ext cx="288" cy="24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4" name="Oval 18"/>
              <p:cNvSpPr>
                <a:spLocks noChangeArrowheads="1"/>
              </p:cNvSpPr>
              <p:nvPr/>
            </p:nvSpPr>
            <p:spPr bwMode="auto">
              <a:xfrm>
                <a:off x="768" y="3504"/>
                <a:ext cx="288" cy="24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5" name="Oval 19"/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288" cy="24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6" name="Oval 20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88" cy="24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7" name="Oval 21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88" cy="24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8" name="Line 22"/>
              <p:cNvSpPr>
                <a:spLocks noChangeShapeType="1"/>
              </p:cNvSpPr>
              <p:nvPr/>
            </p:nvSpPr>
            <p:spPr bwMode="auto">
              <a:xfrm flipH="1">
                <a:off x="528" y="321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599" name="Line 23"/>
              <p:cNvSpPr>
                <a:spLocks noChangeShapeType="1"/>
              </p:cNvSpPr>
              <p:nvPr/>
            </p:nvSpPr>
            <p:spPr bwMode="auto">
              <a:xfrm flipH="1">
                <a:off x="960" y="2928"/>
                <a:ext cx="2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0" name="Line 24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1" name="Line 25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2" name="Line 26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noFill/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3" name="Text Box 27"/>
              <p:cNvSpPr txBox="1">
                <a:spLocks noChangeArrowheads="1"/>
              </p:cNvSpPr>
              <p:nvPr/>
            </p:nvSpPr>
            <p:spPr bwMode="auto">
              <a:xfrm>
                <a:off x="614" y="3194"/>
                <a:ext cx="2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>
                    <a:solidFill>
                      <a:schemeClr val="tx1"/>
                    </a:solidFill>
                    <a:latin typeface="Times New Roman" charset="0"/>
                  </a:rPr>
                  <a:t> e       e       e           e        e</a:t>
                </a:r>
              </a:p>
            </p:txBody>
          </p:sp>
          <p:sp>
            <p:nvSpPr>
              <p:cNvPr id="152604" name="Oval 28"/>
              <p:cNvSpPr>
                <a:spLocks noChangeArrowheads="1"/>
              </p:cNvSpPr>
              <p:nvPr/>
            </p:nvSpPr>
            <p:spPr bwMode="auto">
              <a:xfrm>
                <a:off x="192" y="3360"/>
                <a:ext cx="2880" cy="57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05" name="Text Box 29"/>
              <p:cNvSpPr txBox="1">
                <a:spLocks noChangeArrowheads="1"/>
              </p:cNvSpPr>
              <p:nvPr/>
            </p:nvSpPr>
            <p:spPr bwMode="auto">
              <a:xfrm>
                <a:off x="576" y="1584"/>
                <a:ext cx="7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i="1">
                    <a:solidFill>
                      <a:schemeClr val="hlink"/>
                    </a:solidFill>
                    <a:latin typeface="Times New Roman" charset="0"/>
                  </a:rPr>
                  <a:t>bivalent</a:t>
                </a:r>
              </a:p>
            </p:txBody>
          </p:sp>
        </p:grpSp>
        <p:sp>
          <p:nvSpPr>
            <p:cNvPr id="152610" name="Oval 34"/>
            <p:cNvSpPr>
              <a:spLocks noChangeArrowheads="1"/>
            </p:cNvSpPr>
            <p:nvPr/>
          </p:nvSpPr>
          <p:spPr bwMode="auto">
            <a:xfrm>
              <a:off x="2676" y="1344"/>
              <a:ext cx="288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2514600" y="2017712"/>
            <a:ext cx="4048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2613" name="Line 37"/>
          <p:cNvSpPr>
            <a:spLocks noChangeShapeType="1"/>
          </p:cNvSpPr>
          <p:nvPr/>
        </p:nvSpPr>
        <p:spPr bwMode="auto">
          <a:xfrm>
            <a:off x="2895600" y="2286000"/>
            <a:ext cx="1524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8229600" cy="462560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Claim: </a:t>
            </a:r>
            <a:r>
              <a:rPr lang="en-US" sz="2400" dirty="0" smtClean="0">
                <a:solidFill>
                  <a:srgbClr val="FF0000"/>
                </a:solidFill>
              </a:rPr>
              <a:t>Set D contains a bivalent </a:t>
            </a:r>
            <a:r>
              <a:rPr lang="en-US" sz="2400" dirty="0" err="1" smtClean="0">
                <a:solidFill>
                  <a:srgbClr val="FF0000"/>
                </a:solidFill>
              </a:rPr>
              <a:t>config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Proof:  </a:t>
            </a:r>
            <a:r>
              <a:rPr lang="en-US" sz="2400" dirty="0" smtClean="0"/>
              <a:t>By contradiction. That is, suppose D has only 0- and 1- </a:t>
            </a:r>
            <a:r>
              <a:rPr lang="en-US" sz="2400" dirty="0" err="1" smtClean="0"/>
              <a:t>valent</a:t>
            </a:r>
            <a:r>
              <a:rPr lang="en-US" sz="2400" dirty="0" smtClean="0"/>
              <a:t> states (and no bivalent ones)</a:t>
            </a:r>
          </a:p>
          <a:p>
            <a:r>
              <a:rPr lang="en-US" sz="2400" dirty="0" smtClean="0"/>
              <a:t>There are states D0 and D1 in D, and C0 and C1 in C  such that </a:t>
            </a:r>
          </a:p>
          <a:p>
            <a:pPr lvl="1"/>
            <a:r>
              <a:rPr lang="en-US" sz="2000" dirty="0" smtClean="0"/>
              <a:t>D0 is 0-valent, D1 is 1-valent</a:t>
            </a:r>
          </a:p>
          <a:p>
            <a:pPr lvl="1"/>
            <a:r>
              <a:rPr lang="en-US" sz="2000" dirty="0" smtClean="0"/>
              <a:t>D0=C0 </a:t>
            </a:r>
            <a:r>
              <a:rPr lang="en-US" sz="2000" dirty="0" err="1" smtClean="0"/>
              <a:t>foll</a:t>
            </a:r>
            <a:r>
              <a:rPr lang="en-US" sz="2000" dirty="0" smtClean="0"/>
              <a:t>. by e=(</a:t>
            </a:r>
            <a:r>
              <a:rPr lang="en-US" sz="2000" dirty="0" err="1" smtClean="0"/>
              <a:t>p,m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D1=C1 </a:t>
            </a:r>
            <a:r>
              <a:rPr lang="en-US" sz="2000" dirty="0" err="1" smtClean="0"/>
              <a:t>foll</a:t>
            </a:r>
            <a:r>
              <a:rPr lang="en-US" sz="2000" dirty="0" smtClean="0"/>
              <a:t>. by e=(</a:t>
            </a:r>
            <a:r>
              <a:rPr lang="en-US" sz="2000" dirty="0" err="1" smtClean="0"/>
              <a:t>p,m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sym typeface="Wingdings" charset="0"/>
              </a:rPr>
              <a:t>And C1 = C0 followed by </a:t>
            </a:r>
            <a:br>
              <a:rPr lang="en-US" sz="2000" dirty="0" smtClean="0">
                <a:sym typeface="Wingdings" charset="0"/>
              </a:rPr>
            </a:br>
            <a:r>
              <a:rPr lang="en-US" sz="2000" dirty="0" smtClean="0">
                <a:sym typeface="Wingdings" charset="0"/>
              </a:rPr>
              <a:t>some event e</a:t>
            </a:r>
            <a:r>
              <a:rPr lang="ja-JP" altLang="en-US" sz="2000" dirty="0" smtClean="0">
                <a:sym typeface="Wingdings" charset="0"/>
              </a:rPr>
              <a:t>’</a:t>
            </a:r>
            <a:r>
              <a:rPr lang="en-US" sz="2000" dirty="0" smtClean="0"/>
              <a:t>=(p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,m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)</a:t>
            </a:r>
          </a:p>
          <a:p>
            <a:r>
              <a:rPr lang="en-US" sz="2400" dirty="0" smtClean="0">
                <a:sym typeface="Wingdings" charset="0"/>
              </a:rPr>
              <a:t>	(why?)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800" y="2981325"/>
            <a:ext cx="5261189" cy="3648075"/>
            <a:chOff x="1392" y="1152"/>
            <a:chExt cx="3986" cy="26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2" y="1152"/>
              <a:ext cx="3036" cy="2689"/>
              <a:chOff x="576" y="1584"/>
              <a:chExt cx="3036" cy="2689"/>
            </a:xfrm>
          </p:grpSpPr>
          <p:sp>
            <p:nvSpPr>
              <p:cNvPr id="154629" name="Text Box 5"/>
              <p:cNvSpPr txBox="1">
                <a:spLocks noChangeArrowheads="1"/>
              </p:cNvSpPr>
              <p:nvPr/>
            </p:nvSpPr>
            <p:spPr bwMode="auto">
              <a:xfrm>
                <a:off x="1919" y="3936"/>
                <a:ext cx="307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i="1">
                    <a:latin typeface="Times New Roman" charset="0"/>
                  </a:rPr>
                  <a:t>D</a:t>
                </a:r>
                <a:endParaRPr lang="en-US" sz="2400" b="1" i="1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576" y="1584"/>
                <a:ext cx="3036" cy="2352"/>
                <a:chOff x="192" y="1584"/>
                <a:chExt cx="3036" cy="2352"/>
              </a:xfrm>
            </p:grpSpPr>
            <p:sp>
              <p:nvSpPr>
                <p:cNvPr id="154631" name="Oval 7"/>
                <p:cNvSpPr>
                  <a:spLocks noChangeArrowheads="1"/>
                </p:cNvSpPr>
                <p:nvPr/>
              </p:nvSpPr>
              <p:spPr bwMode="auto">
                <a:xfrm>
                  <a:off x="1476" y="1776"/>
                  <a:ext cx="288" cy="24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2" name="Freeform 8"/>
                <p:cNvSpPr>
                  <a:spLocks/>
                </p:cNvSpPr>
                <p:nvPr/>
              </p:nvSpPr>
              <p:spPr bwMode="auto">
                <a:xfrm rot="2037484">
                  <a:off x="864" y="1773"/>
                  <a:ext cx="336" cy="1200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33" name="Freeform 9"/>
                <p:cNvSpPr>
                  <a:spLocks/>
                </p:cNvSpPr>
                <p:nvPr/>
              </p:nvSpPr>
              <p:spPr bwMode="auto">
                <a:xfrm rot="-1578320">
                  <a:off x="1536" y="2016"/>
                  <a:ext cx="480" cy="1056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04" y="2448"/>
                  <a:ext cx="293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accent1"/>
                      </a:solidFill>
                      <a:latin typeface="Times New Roman" charset="0"/>
                    </a:rPr>
                    <a:t>C</a:t>
                  </a:r>
                  <a:endParaRPr lang="en-US" sz="240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54635" name="Oval 11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6" name="Oval 12"/>
                <p:cNvSpPr>
                  <a:spLocks noChangeArrowheads="1"/>
                </p:cNvSpPr>
                <p:nvPr/>
              </p:nvSpPr>
              <p:spPr bwMode="auto">
                <a:xfrm>
                  <a:off x="672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7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268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8" name="Oval 14"/>
                <p:cNvSpPr>
                  <a:spLocks noChangeArrowheads="1"/>
                </p:cNvSpPr>
                <p:nvPr/>
              </p:nvSpPr>
              <p:spPr bwMode="auto">
                <a:xfrm>
                  <a:off x="1440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39" name="Oval 15"/>
                <p:cNvSpPr>
                  <a:spLocks noChangeArrowheads="1"/>
                </p:cNvSpPr>
                <p:nvPr/>
              </p:nvSpPr>
              <p:spPr bwMode="auto">
                <a:xfrm>
                  <a:off x="1536" y="2544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0" name="AutoShape 16"/>
                <p:cNvSpPr>
                  <a:spLocks noChangeArrowheads="1"/>
                </p:cNvSpPr>
                <p:nvPr/>
              </p:nvSpPr>
              <p:spPr bwMode="auto">
                <a:xfrm>
                  <a:off x="432" y="1584"/>
                  <a:ext cx="2304" cy="172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1" name="Oval 17"/>
                <p:cNvSpPr>
                  <a:spLocks noChangeArrowheads="1"/>
                </p:cNvSpPr>
                <p:nvPr/>
              </p:nvSpPr>
              <p:spPr bwMode="auto">
                <a:xfrm>
                  <a:off x="336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2" name="Oval 18"/>
                <p:cNvSpPr>
                  <a:spLocks noChangeArrowheads="1"/>
                </p:cNvSpPr>
                <p:nvPr/>
              </p:nvSpPr>
              <p:spPr bwMode="auto">
                <a:xfrm>
                  <a:off x="76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3" name="Oval 19"/>
                <p:cNvSpPr>
                  <a:spLocks noChangeArrowheads="1"/>
                </p:cNvSpPr>
                <p:nvPr/>
              </p:nvSpPr>
              <p:spPr bwMode="auto">
                <a:xfrm>
                  <a:off x="124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4" name="Oval 20"/>
                <p:cNvSpPr>
                  <a:spLocks noChangeArrowheads="1"/>
                </p:cNvSpPr>
                <p:nvPr/>
              </p:nvSpPr>
              <p:spPr bwMode="auto">
                <a:xfrm>
                  <a:off x="2064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5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321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4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960" y="2928"/>
                  <a:ext cx="28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48" name="Line 24"/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384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49" name="Line 25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5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440" y="3216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14" y="3194"/>
                  <a:ext cx="2614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tx1"/>
                      </a:solidFill>
                      <a:latin typeface="Times New Roman" charset="0"/>
                    </a:rPr>
                    <a:t> e       e       e           e        e</a:t>
                  </a:r>
                </a:p>
              </p:txBody>
            </p:sp>
            <p:sp>
              <p:nvSpPr>
                <p:cNvPr id="154652" name="Oval 28"/>
                <p:cNvSpPr>
                  <a:spLocks noChangeArrowheads="1"/>
                </p:cNvSpPr>
                <p:nvPr/>
              </p:nvSpPr>
              <p:spPr bwMode="auto">
                <a:xfrm>
                  <a:off x="192" y="3360"/>
                  <a:ext cx="2880" cy="576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6" y="1584"/>
                  <a:ext cx="894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hlink"/>
                      </a:solidFill>
                      <a:latin typeface="Times New Roman" charset="0"/>
                    </a:rPr>
                    <a:t>bivalent</a:t>
                  </a:r>
                </a:p>
              </p:txBody>
            </p:sp>
          </p:grpSp>
        </p:grpSp>
        <p:sp>
          <p:nvSpPr>
            <p:cNvPr id="154654" name="Text Box 30"/>
            <p:cNvSpPr txBox="1">
              <a:spLocks noChangeArrowheads="1"/>
            </p:cNvSpPr>
            <p:nvPr/>
          </p:nvSpPr>
          <p:spPr bwMode="auto">
            <a:xfrm>
              <a:off x="3734" y="1995"/>
              <a:ext cx="1644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 [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charset="0"/>
                </a:rPr>
                <a:t>don</a:t>
              </a:r>
              <a:r>
                <a:rPr lang="en-US" sz="2400" dirty="0" smtClean="0">
                  <a:solidFill>
                    <a:schemeClr val="tx1"/>
                  </a:solidFill>
                  <a:latin typeface="Arial"/>
                </a:rPr>
                <a:t>’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charset="0"/>
                </a:rPr>
                <a:t>t 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apply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  event </a:t>
              </a:r>
              <a:r>
                <a:rPr lang="en-US" sz="2400" dirty="0" err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=(</a:t>
              </a:r>
              <a:r>
                <a:rPr lang="en-US" sz="2400" dirty="0" err="1">
                  <a:solidFill>
                    <a:schemeClr val="tx1"/>
                  </a:solidFill>
                  <a:latin typeface="Times New Roman" charset="0"/>
                </a:rPr>
                <a:t>p,m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)]</a:t>
              </a:r>
            </a:p>
          </p:txBody>
        </p:sp>
      </p:grpSp>
      <p:sp>
        <p:nvSpPr>
          <p:cNvPr id="154655" name="Oval 31"/>
          <p:cNvSpPr>
            <a:spLocks noChangeArrowheads="1"/>
          </p:cNvSpPr>
          <p:nvPr/>
        </p:nvSpPr>
        <p:spPr bwMode="auto">
          <a:xfrm>
            <a:off x="5410200" y="3209925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5943600" y="2590800"/>
            <a:ext cx="4048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5562600" y="2819400"/>
            <a:ext cx="381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8229600" cy="462560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 smtClean="0"/>
              <a:t>are states D0 and D1 in D, and C0 and C1 in C  such that </a:t>
            </a:r>
          </a:p>
          <a:p>
            <a:pPr lvl="1"/>
            <a:r>
              <a:rPr lang="en-US" sz="2000" dirty="0" smtClean="0"/>
              <a:t>D0 is 0-valent, D1 is 1-valent</a:t>
            </a:r>
          </a:p>
          <a:p>
            <a:pPr lvl="1"/>
            <a:r>
              <a:rPr lang="en-US" sz="2000" dirty="0" smtClean="0"/>
              <a:t>D0=C0 </a:t>
            </a:r>
            <a:r>
              <a:rPr lang="en-US" sz="2000" dirty="0" err="1" smtClean="0"/>
              <a:t>foll</a:t>
            </a:r>
            <a:r>
              <a:rPr lang="en-US" sz="2000" dirty="0" smtClean="0"/>
              <a:t>. by e=(</a:t>
            </a:r>
            <a:r>
              <a:rPr lang="en-US" sz="2000" dirty="0" err="1" smtClean="0"/>
              <a:t>p,m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D1=C1 </a:t>
            </a:r>
            <a:r>
              <a:rPr lang="en-US" sz="2000" dirty="0" err="1" smtClean="0"/>
              <a:t>foll</a:t>
            </a:r>
            <a:r>
              <a:rPr lang="en-US" sz="2000" dirty="0" smtClean="0"/>
              <a:t>. by e=(</a:t>
            </a:r>
            <a:r>
              <a:rPr lang="en-US" sz="2000" dirty="0" err="1" smtClean="0"/>
              <a:t>p,m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sym typeface="Wingdings" charset="0"/>
              </a:rPr>
              <a:t>And C1 = C0 followed by </a:t>
            </a:r>
            <a:br>
              <a:rPr lang="en-US" sz="2000" dirty="0" smtClean="0">
                <a:sym typeface="Wingdings" charset="0"/>
              </a:rPr>
            </a:br>
            <a:r>
              <a:rPr lang="en-US" sz="2000" dirty="0" smtClean="0">
                <a:sym typeface="Wingdings" charset="0"/>
              </a:rPr>
              <a:t>some event </a:t>
            </a:r>
            <a:r>
              <a:rPr lang="en-US" sz="2000" dirty="0" err="1" smtClean="0">
                <a:sym typeface="Wingdings" charset="0"/>
              </a:rPr>
              <a:t>e</a:t>
            </a:r>
            <a:r>
              <a:rPr lang="ja-JP" altLang="en-US" sz="2000" dirty="0" smtClean="0">
                <a:sym typeface="Wingdings" charset="0"/>
              </a:rPr>
              <a:t>’</a:t>
            </a:r>
            <a:r>
              <a:rPr lang="en-US" sz="2000" dirty="0" smtClean="0"/>
              <a:t>=</a:t>
            </a:r>
            <a:r>
              <a:rPr lang="en-US" sz="2000" dirty="0" smtClean="0"/>
              <a:t>(p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,m</a:t>
            </a:r>
            <a:r>
              <a:rPr lang="ja-JP" altLang="en-US" sz="2000" dirty="0" smtClean="0"/>
              <a:t>’</a:t>
            </a:r>
            <a:r>
              <a:rPr lang="en-US" sz="2000" dirty="0" smtClean="0"/>
              <a:t>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4290805" y="5165558"/>
            <a:ext cx="2962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   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   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e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506449" y="6172204"/>
            <a:ext cx="405215" cy="45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 i="1">
                <a:latin typeface="Times New Roman" charset="0"/>
              </a:rPr>
              <a:t>D</a:t>
            </a:r>
            <a:endParaRPr lang="en-US" sz="2400" b="1" i="1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5428573" y="3241805"/>
            <a:ext cx="380136" cy="325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6521465" y="4153485"/>
            <a:ext cx="386736" cy="45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 i="1">
                <a:solidFill>
                  <a:schemeClr val="accent1"/>
                </a:solidFill>
                <a:latin typeface="Times New Roman" charset="0"/>
              </a:rPr>
              <a:t>C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6141329" y="4804684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5029200" y="3886200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5410200" y="3733800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5791200" y="4038600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4050580" y="2981325"/>
            <a:ext cx="3041089" cy="2344319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3923868" y="5586124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4494072" y="5586124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5127632" y="5586124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204685" y="5586124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6901601" y="5586124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 flipH="1">
            <a:off x="4648200" y="4114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H="1">
            <a:off x="5334000" y="40386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5943599" y="4343400"/>
            <a:ext cx="324441" cy="1242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6458109" y="5065164"/>
            <a:ext cx="506848" cy="520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2" name="Oval 28"/>
          <p:cNvSpPr>
            <a:spLocks noChangeArrowheads="1"/>
          </p:cNvSpPr>
          <p:nvPr/>
        </p:nvSpPr>
        <p:spPr bwMode="auto">
          <a:xfrm>
            <a:off x="3733800" y="5390764"/>
            <a:ext cx="3801361" cy="78144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4240648" y="2981325"/>
            <a:ext cx="1180006" cy="45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 i="1">
                <a:solidFill>
                  <a:schemeClr val="hlink"/>
                </a:solidFill>
                <a:latin typeface="Times New Roman" charset="0"/>
              </a:rPr>
              <a:t>bivalent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6825046" y="4124994"/>
            <a:ext cx="2169943" cy="101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[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don</a:t>
            </a:r>
            <a:r>
              <a:rPr lang="en-US" sz="2400" dirty="0" smtClean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apply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 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p,m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)]</a:t>
            </a:r>
          </a:p>
        </p:txBody>
      </p:sp>
      <p:sp>
        <p:nvSpPr>
          <p:cNvPr id="154655" name="Oval 31"/>
          <p:cNvSpPr>
            <a:spLocks noChangeArrowheads="1"/>
          </p:cNvSpPr>
          <p:nvPr/>
        </p:nvSpPr>
        <p:spPr bwMode="auto">
          <a:xfrm>
            <a:off x="5410200" y="3209925"/>
            <a:ext cx="4572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5943600" y="2590800"/>
            <a:ext cx="4048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5562600" y="2819400"/>
            <a:ext cx="381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37" name="Curved Connector 36"/>
          <p:cNvCxnSpPr>
            <a:stCxn id="154655" idx="2"/>
            <a:endCxn id="154641" idx="2"/>
          </p:cNvCxnSpPr>
          <p:nvPr/>
        </p:nvCxnSpPr>
        <p:spPr bwMode="auto">
          <a:xfrm rot="10800000" flipV="1">
            <a:off x="3923868" y="3400424"/>
            <a:ext cx="1486332" cy="2348499"/>
          </a:xfrm>
          <a:prstGeom prst="curvedConnector3">
            <a:avLst>
              <a:gd name="adj1" fmla="val 1153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3411784" y="3810000"/>
            <a:ext cx="398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e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40" name="Straight Connector 39"/>
          <p:cNvCxnSpPr>
            <a:stCxn id="154655" idx="3"/>
            <a:endCxn id="154636" idx="0"/>
          </p:cNvCxnSpPr>
          <p:nvPr/>
        </p:nvCxnSpPr>
        <p:spPr bwMode="auto">
          <a:xfrm rot="5400000">
            <a:off x="5172677" y="3581721"/>
            <a:ext cx="351071" cy="25788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54655" idx="4"/>
            <a:endCxn id="154637" idx="0"/>
          </p:cNvCxnSpPr>
          <p:nvPr/>
        </p:nvCxnSpPr>
        <p:spPr bwMode="auto">
          <a:xfrm rot="5400000">
            <a:off x="5548097" y="3643096"/>
            <a:ext cx="142875" cy="385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154655" idx="5"/>
            <a:endCxn id="154639" idx="0"/>
          </p:cNvCxnSpPr>
          <p:nvPr/>
        </p:nvCxnSpPr>
        <p:spPr bwMode="auto">
          <a:xfrm rot="16200000" flipH="1">
            <a:off x="5639121" y="3696452"/>
            <a:ext cx="503471" cy="1808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638800" y="5562600"/>
            <a:ext cx="380136" cy="325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5562600" y="4648200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4953000" y="4724400"/>
            <a:ext cx="380136" cy="32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28600" y="457200"/>
            <a:ext cx="449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1">
                <a:latin typeface="Times New Roman" charset="0"/>
              </a:rPr>
              <a:t>Proof.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(contd.)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Case I: 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is not p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Case II: 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 same as p</a:t>
            </a:r>
            <a:endParaRPr lang="en-US" sz="200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3336925"/>
            <a:ext cx="4900969" cy="3255962"/>
            <a:chOff x="1392" y="1152"/>
            <a:chExt cx="4202" cy="273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2" y="1152"/>
              <a:ext cx="3380" cy="2736"/>
              <a:chOff x="576" y="1584"/>
              <a:chExt cx="3380" cy="2736"/>
            </a:xfrm>
          </p:grpSpPr>
          <p:sp>
            <p:nvSpPr>
              <p:cNvPr id="156677" name="Text Box 5"/>
              <p:cNvSpPr txBox="1">
                <a:spLocks noChangeArrowheads="1"/>
              </p:cNvSpPr>
              <p:nvPr/>
            </p:nvSpPr>
            <p:spPr bwMode="auto">
              <a:xfrm>
                <a:off x="1919" y="3936"/>
                <a:ext cx="34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i="1">
                    <a:latin typeface="Times New Roman" charset="0"/>
                  </a:rPr>
                  <a:t>D</a:t>
                </a:r>
                <a:endParaRPr lang="en-US" sz="2400" b="1" i="1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76" y="1584"/>
                <a:ext cx="3380" cy="2352"/>
                <a:chOff x="192" y="1584"/>
                <a:chExt cx="3380" cy="2352"/>
              </a:xfrm>
            </p:grpSpPr>
            <p:sp>
              <p:nvSpPr>
                <p:cNvPr id="156679" name="Oval 7"/>
                <p:cNvSpPr>
                  <a:spLocks noChangeArrowheads="1"/>
                </p:cNvSpPr>
                <p:nvPr/>
              </p:nvSpPr>
              <p:spPr bwMode="auto">
                <a:xfrm>
                  <a:off x="1476" y="1776"/>
                  <a:ext cx="288" cy="24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0" name="Freeform 8"/>
                <p:cNvSpPr>
                  <a:spLocks/>
                </p:cNvSpPr>
                <p:nvPr/>
              </p:nvSpPr>
              <p:spPr bwMode="auto">
                <a:xfrm rot="2037484">
                  <a:off x="864" y="1773"/>
                  <a:ext cx="336" cy="1200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81" name="Freeform 9"/>
                <p:cNvSpPr>
                  <a:spLocks/>
                </p:cNvSpPr>
                <p:nvPr/>
              </p:nvSpPr>
              <p:spPr bwMode="auto">
                <a:xfrm rot="-1578320">
                  <a:off x="1536" y="2016"/>
                  <a:ext cx="480" cy="1056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04" y="2448"/>
                  <a:ext cx="33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accent1"/>
                      </a:solidFill>
                      <a:latin typeface="Times New Roman" charset="0"/>
                    </a:rPr>
                    <a:t>C</a:t>
                  </a:r>
                  <a:endParaRPr lang="en-US" sz="240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56683" name="Oval 11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4" name="Oval 12"/>
                <p:cNvSpPr>
                  <a:spLocks noChangeArrowheads="1"/>
                </p:cNvSpPr>
                <p:nvPr/>
              </p:nvSpPr>
              <p:spPr bwMode="auto">
                <a:xfrm>
                  <a:off x="672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5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268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6" name="Oval 14"/>
                <p:cNvSpPr>
                  <a:spLocks noChangeArrowheads="1"/>
                </p:cNvSpPr>
                <p:nvPr/>
              </p:nvSpPr>
              <p:spPr bwMode="auto">
                <a:xfrm>
                  <a:off x="1440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7" name="Oval 15"/>
                <p:cNvSpPr>
                  <a:spLocks noChangeArrowheads="1"/>
                </p:cNvSpPr>
                <p:nvPr/>
              </p:nvSpPr>
              <p:spPr bwMode="auto">
                <a:xfrm>
                  <a:off x="1536" y="2544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8" name="AutoShape 16"/>
                <p:cNvSpPr>
                  <a:spLocks noChangeArrowheads="1"/>
                </p:cNvSpPr>
                <p:nvPr/>
              </p:nvSpPr>
              <p:spPr bwMode="auto">
                <a:xfrm>
                  <a:off x="432" y="1584"/>
                  <a:ext cx="2304" cy="172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89" name="Oval 17"/>
                <p:cNvSpPr>
                  <a:spLocks noChangeArrowheads="1"/>
                </p:cNvSpPr>
                <p:nvPr/>
              </p:nvSpPr>
              <p:spPr bwMode="auto">
                <a:xfrm>
                  <a:off x="336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0" name="Oval 18"/>
                <p:cNvSpPr>
                  <a:spLocks noChangeArrowheads="1"/>
                </p:cNvSpPr>
                <p:nvPr/>
              </p:nvSpPr>
              <p:spPr bwMode="auto">
                <a:xfrm>
                  <a:off x="76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1" name="Oval 19"/>
                <p:cNvSpPr>
                  <a:spLocks noChangeArrowheads="1"/>
                </p:cNvSpPr>
                <p:nvPr/>
              </p:nvSpPr>
              <p:spPr bwMode="auto">
                <a:xfrm>
                  <a:off x="124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2" name="Oval 20"/>
                <p:cNvSpPr>
                  <a:spLocks noChangeArrowheads="1"/>
                </p:cNvSpPr>
                <p:nvPr/>
              </p:nvSpPr>
              <p:spPr bwMode="auto">
                <a:xfrm>
                  <a:off x="2064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3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69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321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9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960" y="2928"/>
                  <a:ext cx="28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96" name="Line 24"/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384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97" name="Line 25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9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440" y="3216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69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14" y="3194"/>
                  <a:ext cx="29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tx1"/>
                      </a:solidFill>
                      <a:latin typeface="Times New Roman" charset="0"/>
                    </a:rPr>
                    <a:t> e       e       e           e        e</a:t>
                  </a:r>
                </a:p>
              </p:txBody>
            </p:sp>
            <p:sp>
              <p:nvSpPr>
                <p:cNvPr id="156700" name="Oval 28"/>
                <p:cNvSpPr>
                  <a:spLocks noChangeArrowheads="1"/>
                </p:cNvSpPr>
                <p:nvPr/>
              </p:nvSpPr>
              <p:spPr bwMode="auto">
                <a:xfrm>
                  <a:off x="192" y="3360"/>
                  <a:ext cx="2880" cy="576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70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6" y="1584"/>
                  <a:ext cx="10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hlink"/>
                      </a:solidFill>
                      <a:latin typeface="Times New Roman" charset="0"/>
                    </a:rPr>
                    <a:t>bivalent</a:t>
                  </a:r>
                </a:p>
              </p:txBody>
            </p:sp>
          </p:grpSp>
        </p:grpSp>
        <p:sp>
          <p:nvSpPr>
            <p:cNvPr id="156702" name="Text Box 30"/>
            <p:cNvSpPr txBox="1">
              <a:spLocks noChangeArrowheads="1"/>
            </p:cNvSpPr>
            <p:nvPr/>
          </p:nvSpPr>
          <p:spPr bwMode="auto">
            <a:xfrm>
              <a:off x="3734" y="1995"/>
              <a:ext cx="1860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 [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charset="0"/>
                </a:rPr>
                <a:t>don</a:t>
              </a:r>
              <a:r>
                <a:rPr lang="en-US" sz="2400" dirty="0" smtClean="0">
                  <a:solidFill>
                    <a:schemeClr val="tx1"/>
                  </a:solidFill>
                  <a:latin typeface="Arial"/>
                </a:rPr>
                <a:t>’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charset="0"/>
                </a:rPr>
                <a:t>t 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apply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  event </a:t>
              </a:r>
              <a:r>
                <a:rPr lang="en-US" sz="2400" dirty="0" err="1">
                  <a:solidFill>
                    <a:schemeClr val="tx1"/>
                  </a:solidFill>
                  <a:latin typeface="Times New Roman" charset="0"/>
                </a:rPr>
                <a:t>e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=(</a:t>
              </a:r>
              <a:r>
                <a:rPr lang="en-US" sz="2400" dirty="0" err="1">
                  <a:solidFill>
                    <a:schemeClr val="tx1"/>
                  </a:solidFill>
                  <a:latin typeface="Times New Roman" charset="0"/>
                </a:rPr>
                <a:t>p,m</a:t>
              </a:r>
              <a:r>
                <a:rPr lang="en-US" sz="2400" dirty="0">
                  <a:solidFill>
                    <a:schemeClr val="tx1"/>
                  </a:solidFill>
                  <a:latin typeface="Times New Roman" charset="0"/>
                </a:rPr>
                <a:t>)]</a:t>
              </a:r>
            </a:p>
          </p:txBody>
        </p:sp>
      </p:grpSp>
      <p:sp>
        <p:nvSpPr>
          <p:cNvPr id="156703" name="Oval 31"/>
          <p:cNvSpPr>
            <a:spLocks noChangeArrowheads="1"/>
          </p:cNvSpPr>
          <p:nvPr/>
        </p:nvSpPr>
        <p:spPr bwMode="auto">
          <a:xfrm>
            <a:off x="6248400" y="381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C0</a:t>
            </a:r>
          </a:p>
        </p:txBody>
      </p:sp>
      <p:sp>
        <p:nvSpPr>
          <p:cNvPr id="156704" name="Oval 32"/>
          <p:cNvSpPr>
            <a:spLocks noChangeArrowheads="1"/>
          </p:cNvSpPr>
          <p:nvPr/>
        </p:nvSpPr>
        <p:spPr bwMode="auto">
          <a:xfrm>
            <a:off x="6248400" y="21336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D1</a:t>
            </a:r>
          </a:p>
        </p:txBody>
      </p:sp>
      <p:sp>
        <p:nvSpPr>
          <p:cNvPr id="156705" name="Oval 33"/>
          <p:cNvSpPr>
            <a:spLocks noChangeArrowheads="1"/>
          </p:cNvSpPr>
          <p:nvPr/>
        </p:nvSpPr>
        <p:spPr bwMode="auto">
          <a:xfrm>
            <a:off x="4876800" y="1295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D0</a:t>
            </a: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620000" y="1295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C1</a:t>
            </a:r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 flipH="1">
            <a:off x="5334000" y="685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8" name="Line 36"/>
          <p:cNvSpPr>
            <a:spLocks noChangeShapeType="1"/>
          </p:cNvSpPr>
          <p:nvPr/>
        </p:nvSpPr>
        <p:spPr bwMode="auto">
          <a:xfrm flipH="1">
            <a:off x="6705600" y="16002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>
            <a:off x="6629400" y="76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0" name="Line 38"/>
          <p:cNvSpPr>
            <a:spLocks noChangeShapeType="1"/>
          </p:cNvSpPr>
          <p:nvPr/>
        </p:nvSpPr>
        <p:spPr bwMode="auto">
          <a:xfrm>
            <a:off x="5257800" y="1600200"/>
            <a:ext cx="990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1" name="Text Box 39"/>
          <p:cNvSpPr txBox="1">
            <a:spLocks noChangeArrowheads="1"/>
          </p:cNvSpPr>
          <p:nvPr/>
        </p:nvSpPr>
        <p:spPr bwMode="auto">
          <a:xfrm>
            <a:off x="5470525" y="5746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</a:p>
        </p:txBody>
      </p: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7070725" y="1946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5241925" y="20224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ja-JP" altLang="en-US" sz="2400" b="1">
                <a:solidFill>
                  <a:srgbClr val="FF0000"/>
                </a:solidFill>
                <a:latin typeface="Arial"/>
              </a:rPr>
              <a:t>’</a:t>
            </a:r>
            <a:endParaRPr lang="en-US" sz="2400" b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7070725" y="4984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>
            <a:off x="3124200" y="14478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5791200" y="2590800"/>
            <a:ext cx="3119438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Why? (Lemma 1)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But D0 is then bivalent!</a:t>
            </a:r>
          </a:p>
        </p:txBody>
      </p:sp>
      <p:sp>
        <p:nvSpPr>
          <p:cNvPr id="156717" name="Oval 45"/>
          <p:cNvSpPr>
            <a:spLocks noChangeArrowheads="1"/>
          </p:cNvSpPr>
          <p:nvPr/>
        </p:nvSpPr>
        <p:spPr bwMode="auto">
          <a:xfrm>
            <a:off x="3629025" y="3544887"/>
            <a:ext cx="36195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4114800" y="2971800"/>
            <a:ext cx="40481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bg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6719" name="Line 47"/>
          <p:cNvSpPr>
            <a:spLocks noChangeShapeType="1"/>
          </p:cNvSpPr>
          <p:nvPr/>
        </p:nvSpPr>
        <p:spPr bwMode="auto">
          <a:xfrm flipH="1">
            <a:off x="3733800" y="3200400"/>
            <a:ext cx="381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04800" y="152400"/>
            <a:ext cx="449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1" dirty="0">
                <a:latin typeface="Times New Roman" charset="0"/>
              </a:rPr>
              <a:t>Proof.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(contd.)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Case I: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is not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Case II: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same as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3297238"/>
            <a:ext cx="4879975" cy="3255962"/>
            <a:chOff x="1392" y="1152"/>
            <a:chExt cx="4184" cy="273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2" y="1152"/>
              <a:ext cx="3380" cy="2736"/>
              <a:chOff x="576" y="1584"/>
              <a:chExt cx="3380" cy="2736"/>
            </a:xfrm>
          </p:grpSpPr>
          <p:sp>
            <p:nvSpPr>
              <p:cNvPr id="158725" name="Text Box 5"/>
              <p:cNvSpPr txBox="1">
                <a:spLocks noChangeArrowheads="1"/>
              </p:cNvSpPr>
              <p:nvPr/>
            </p:nvSpPr>
            <p:spPr bwMode="auto">
              <a:xfrm>
                <a:off x="1919" y="3936"/>
                <a:ext cx="34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i="1">
                    <a:latin typeface="Times New Roman" charset="0"/>
                  </a:rPr>
                  <a:t>D</a:t>
                </a:r>
                <a:endParaRPr lang="en-US" sz="2400" b="1" i="1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76" y="1584"/>
                <a:ext cx="3380" cy="2352"/>
                <a:chOff x="192" y="1584"/>
                <a:chExt cx="3380" cy="2352"/>
              </a:xfrm>
            </p:grpSpPr>
            <p:sp>
              <p:nvSpPr>
                <p:cNvPr id="158727" name="Oval 7"/>
                <p:cNvSpPr>
                  <a:spLocks noChangeArrowheads="1"/>
                </p:cNvSpPr>
                <p:nvPr/>
              </p:nvSpPr>
              <p:spPr bwMode="auto">
                <a:xfrm>
                  <a:off x="1476" y="1776"/>
                  <a:ext cx="288" cy="24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28" name="Freeform 8"/>
                <p:cNvSpPr>
                  <a:spLocks/>
                </p:cNvSpPr>
                <p:nvPr/>
              </p:nvSpPr>
              <p:spPr bwMode="auto">
                <a:xfrm rot="2037484">
                  <a:off x="864" y="1773"/>
                  <a:ext cx="336" cy="1200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29" name="Freeform 9"/>
                <p:cNvSpPr>
                  <a:spLocks/>
                </p:cNvSpPr>
                <p:nvPr/>
              </p:nvSpPr>
              <p:spPr bwMode="auto">
                <a:xfrm rot="-1578320">
                  <a:off x="1536" y="2016"/>
                  <a:ext cx="480" cy="1056"/>
                </a:xfrm>
                <a:custGeom>
                  <a:avLst/>
                  <a:gdLst>
                    <a:gd name="T0" fmla="*/ 144 w 144"/>
                    <a:gd name="T1" fmla="*/ 0 h 672"/>
                    <a:gd name="T2" fmla="*/ 0 w 144"/>
                    <a:gd name="T3" fmla="*/ 192 h 672"/>
                    <a:gd name="T4" fmla="*/ 144 w 144"/>
                    <a:gd name="T5" fmla="*/ 384 h 672"/>
                    <a:gd name="T6" fmla="*/ 0 w 144"/>
                    <a:gd name="T7" fmla="*/ 528 h 672"/>
                    <a:gd name="T8" fmla="*/ 144 w 144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672">
                      <a:moveTo>
                        <a:pt x="144" y="0"/>
                      </a:moveTo>
                      <a:cubicBezTo>
                        <a:pt x="72" y="64"/>
                        <a:pt x="0" y="128"/>
                        <a:pt x="0" y="192"/>
                      </a:cubicBezTo>
                      <a:cubicBezTo>
                        <a:pt x="0" y="256"/>
                        <a:pt x="144" y="328"/>
                        <a:pt x="144" y="384"/>
                      </a:cubicBezTo>
                      <a:cubicBezTo>
                        <a:pt x="144" y="440"/>
                        <a:pt x="0" y="480"/>
                        <a:pt x="0" y="528"/>
                      </a:cubicBezTo>
                      <a:cubicBezTo>
                        <a:pt x="0" y="576"/>
                        <a:pt x="72" y="624"/>
                        <a:pt x="144" y="6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04" y="2448"/>
                  <a:ext cx="33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accent1"/>
                      </a:solidFill>
                      <a:latin typeface="Times New Roman" charset="0"/>
                    </a:rPr>
                    <a:t>C</a:t>
                  </a:r>
                  <a:endParaRPr lang="en-US" sz="2400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158731" name="Oval 11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2" name="Oval 12"/>
                <p:cNvSpPr>
                  <a:spLocks noChangeArrowheads="1"/>
                </p:cNvSpPr>
                <p:nvPr/>
              </p:nvSpPr>
              <p:spPr bwMode="auto">
                <a:xfrm>
                  <a:off x="672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3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2688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4" name="Oval 14"/>
                <p:cNvSpPr>
                  <a:spLocks noChangeArrowheads="1"/>
                </p:cNvSpPr>
                <p:nvPr/>
              </p:nvSpPr>
              <p:spPr bwMode="auto">
                <a:xfrm>
                  <a:off x="1440" y="2976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5" name="Oval 15"/>
                <p:cNvSpPr>
                  <a:spLocks noChangeArrowheads="1"/>
                </p:cNvSpPr>
                <p:nvPr/>
              </p:nvSpPr>
              <p:spPr bwMode="auto">
                <a:xfrm>
                  <a:off x="1536" y="2544"/>
                  <a:ext cx="288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6" name="AutoShape 16"/>
                <p:cNvSpPr>
                  <a:spLocks noChangeArrowheads="1"/>
                </p:cNvSpPr>
                <p:nvPr/>
              </p:nvSpPr>
              <p:spPr bwMode="auto">
                <a:xfrm>
                  <a:off x="432" y="1584"/>
                  <a:ext cx="2304" cy="1728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7" name="Oval 17"/>
                <p:cNvSpPr>
                  <a:spLocks noChangeArrowheads="1"/>
                </p:cNvSpPr>
                <p:nvPr/>
              </p:nvSpPr>
              <p:spPr bwMode="auto">
                <a:xfrm>
                  <a:off x="336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8" name="Oval 18"/>
                <p:cNvSpPr>
                  <a:spLocks noChangeArrowheads="1"/>
                </p:cNvSpPr>
                <p:nvPr/>
              </p:nvSpPr>
              <p:spPr bwMode="auto">
                <a:xfrm>
                  <a:off x="76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39" name="Oval 19"/>
                <p:cNvSpPr>
                  <a:spLocks noChangeArrowheads="1"/>
                </p:cNvSpPr>
                <p:nvPr/>
              </p:nvSpPr>
              <p:spPr bwMode="auto">
                <a:xfrm>
                  <a:off x="1248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40" name="Oval 20"/>
                <p:cNvSpPr>
                  <a:spLocks noChangeArrowheads="1"/>
                </p:cNvSpPr>
                <p:nvPr/>
              </p:nvSpPr>
              <p:spPr bwMode="auto">
                <a:xfrm>
                  <a:off x="2064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41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3504"/>
                  <a:ext cx="288" cy="24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4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28" y="3216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3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960" y="2928"/>
                  <a:ext cx="28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4" name="Line 24"/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384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5" name="Line 25"/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440" y="3216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noFill/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4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14" y="3194"/>
                  <a:ext cx="29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>
                      <a:solidFill>
                        <a:schemeClr val="tx1"/>
                      </a:solidFill>
                      <a:latin typeface="Times New Roman" charset="0"/>
                    </a:rPr>
                    <a:t> e       e       e           e        e</a:t>
                  </a:r>
                </a:p>
              </p:txBody>
            </p:sp>
            <p:sp>
              <p:nvSpPr>
                <p:cNvPr id="158748" name="Oval 28"/>
                <p:cNvSpPr>
                  <a:spLocks noChangeArrowheads="1"/>
                </p:cNvSpPr>
                <p:nvPr/>
              </p:nvSpPr>
              <p:spPr bwMode="auto">
                <a:xfrm>
                  <a:off x="192" y="3360"/>
                  <a:ext cx="2880" cy="576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7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6" y="1584"/>
                  <a:ext cx="10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2400" b="1" i="1">
                      <a:solidFill>
                        <a:schemeClr val="hlink"/>
                      </a:solidFill>
                      <a:latin typeface="Times New Roman" charset="0"/>
                    </a:rPr>
                    <a:t>bivalent</a:t>
                  </a:r>
                </a:p>
              </p:txBody>
            </p:sp>
          </p:grpSp>
        </p:grpSp>
        <p:sp>
          <p:nvSpPr>
            <p:cNvPr id="158750" name="Text Box 30"/>
            <p:cNvSpPr txBox="1">
              <a:spLocks noChangeArrowheads="1"/>
            </p:cNvSpPr>
            <p:nvPr/>
          </p:nvSpPr>
          <p:spPr bwMode="auto">
            <a:xfrm>
              <a:off x="3734" y="1995"/>
              <a:ext cx="1842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 [don</a:t>
              </a:r>
              <a:r>
                <a:rPr lang="ja-JP" altLang="en-US" sz="2400">
                  <a:solidFill>
                    <a:schemeClr val="tx1"/>
                  </a:solidFill>
                  <a:latin typeface="Arial"/>
                </a:rPr>
                <a:t>’</a:t>
              </a: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t apply 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  event e=(p,m)]</a:t>
              </a:r>
            </a:p>
          </p:txBody>
        </p:sp>
      </p:grpSp>
      <p:sp>
        <p:nvSpPr>
          <p:cNvPr id="158751" name="Line 31"/>
          <p:cNvSpPr>
            <a:spLocks noChangeShapeType="1"/>
          </p:cNvSpPr>
          <p:nvPr/>
        </p:nvSpPr>
        <p:spPr bwMode="auto">
          <a:xfrm>
            <a:off x="3505200" y="19812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52" name="Oval 32"/>
          <p:cNvSpPr>
            <a:spLocks noChangeArrowheads="1"/>
          </p:cNvSpPr>
          <p:nvPr/>
        </p:nvSpPr>
        <p:spPr bwMode="auto">
          <a:xfrm>
            <a:off x="5486400" y="76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C0</a:t>
            </a:r>
          </a:p>
        </p:txBody>
      </p:sp>
      <p:sp>
        <p:nvSpPr>
          <p:cNvPr id="158753" name="Oval 33"/>
          <p:cNvSpPr>
            <a:spLocks noChangeArrowheads="1"/>
          </p:cNvSpPr>
          <p:nvPr/>
        </p:nvSpPr>
        <p:spPr bwMode="auto">
          <a:xfrm>
            <a:off x="8153400" y="1828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D1</a:t>
            </a:r>
          </a:p>
        </p:txBody>
      </p:sp>
      <p:sp>
        <p:nvSpPr>
          <p:cNvPr id="158754" name="Oval 34"/>
          <p:cNvSpPr>
            <a:spLocks noChangeArrowheads="1"/>
          </p:cNvSpPr>
          <p:nvPr/>
        </p:nvSpPr>
        <p:spPr bwMode="auto">
          <a:xfrm>
            <a:off x="4800600" y="1219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D0</a:t>
            </a:r>
          </a:p>
        </p:txBody>
      </p:sp>
      <p:sp>
        <p:nvSpPr>
          <p:cNvPr id="158755" name="Oval 35"/>
          <p:cNvSpPr>
            <a:spLocks noChangeArrowheads="1"/>
          </p:cNvSpPr>
          <p:nvPr/>
        </p:nvSpPr>
        <p:spPr bwMode="auto">
          <a:xfrm>
            <a:off x="6858000" y="914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C1</a:t>
            </a:r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5181600" y="457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5943600" y="381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>
            <a:off x="6019800" y="2895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5181600" y="381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6477000" y="228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61" name="Oval 41"/>
          <p:cNvSpPr>
            <a:spLocks noChangeArrowheads="1"/>
          </p:cNvSpPr>
          <p:nvPr/>
        </p:nvSpPr>
        <p:spPr bwMode="auto">
          <a:xfrm>
            <a:off x="5562600" y="2590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A</a:t>
            </a:r>
          </a:p>
        </p:txBody>
      </p:sp>
      <p:sp>
        <p:nvSpPr>
          <p:cNvPr id="158762" name="Oval 42"/>
          <p:cNvSpPr>
            <a:spLocks noChangeArrowheads="1"/>
          </p:cNvSpPr>
          <p:nvPr/>
        </p:nvSpPr>
        <p:spPr bwMode="auto">
          <a:xfrm>
            <a:off x="4876800" y="3733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E0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63" name="Line 43"/>
          <p:cNvSpPr>
            <a:spLocks noChangeShapeType="1"/>
          </p:cNvSpPr>
          <p:nvPr/>
        </p:nvSpPr>
        <p:spPr bwMode="auto">
          <a:xfrm flipH="1">
            <a:off x="5181600" y="2971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5181600" y="28956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</a:p>
        </p:txBody>
      </p:sp>
      <p:sp>
        <p:nvSpPr>
          <p:cNvPr id="158765" name="Line 45"/>
          <p:cNvSpPr>
            <a:spLocks noChangeShapeType="1"/>
          </p:cNvSpPr>
          <p:nvPr/>
        </p:nvSpPr>
        <p:spPr bwMode="auto">
          <a:xfrm>
            <a:off x="5715000" y="457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66" name="Line 46"/>
          <p:cNvSpPr>
            <a:spLocks noChangeShapeType="1"/>
          </p:cNvSpPr>
          <p:nvPr/>
        </p:nvSpPr>
        <p:spPr bwMode="auto">
          <a:xfrm>
            <a:off x="5029200" y="1600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67" name="Text Box 47"/>
          <p:cNvSpPr txBox="1">
            <a:spLocks noChangeArrowheads="1"/>
          </p:cNvSpPr>
          <p:nvPr/>
        </p:nvSpPr>
        <p:spPr bwMode="auto">
          <a:xfrm>
            <a:off x="4191000" y="23622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sch. s</a:t>
            </a:r>
          </a:p>
        </p:txBody>
      </p:sp>
      <p:sp>
        <p:nvSpPr>
          <p:cNvPr id="158768" name="Text Box 48"/>
          <p:cNvSpPr txBox="1">
            <a:spLocks noChangeArrowheads="1"/>
          </p:cNvSpPr>
          <p:nvPr/>
        </p:nvSpPr>
        <p:spPr bwMode="auto">
          <a:xfrm>
            <a:off x="5715000" y="137160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sch. s</a:t>
            </a:r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>
            <a:off x="7315200" y="1219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70" name="Line 50"/>
          <p:cNvSpPr>
            <a:spLocks noChangeShapeType="1"/>
          </p:cNvSpPr>
          <p:nvPr/>
        </p:nvSpPr>
        <p:spPr bwMode="auto">
          <a:xfrm flipH="1">
            <a:off x="7467600" y="22098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71" name="Oval 51"/>
          <p:cNvSpPr>
            <a:spLocks noChangeArrowheads="1"/>
          </p:cNvSpPr>
          <p:nvPr/>
        </p:nvSpPr>
        <p:spPr bwMode="auto">
          <a:xfrm>
            <a:off x="7086600" y="3505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E1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72" name="Text Box 52"/>
          <p:cNvSpPr txBox="1">
            <a:spLocks noChangeArrowheads="1"/>
          </p:cNvSpPr>
          <p:nvPr/>
        </p:nvSpPr>
        <p:spPr bwMode="auto">
          <a:xfrm>
            <a:off x="7062788" y="24384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sch. s</a:t>
            </a: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5943600" y="3276600"/>
            <a:ext cx="83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(e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,e)</a:t>
            </a: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7681913" y="990600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</a:t>
            </a: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5830888" y="4191000"/>
            <a:ext cx="33131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sch.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s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that leads to A in C (deciding run, i.e., A is not bivalent)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where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takes no steps</a:t>
            </a:r>
          </a:p>
        </p:txBody>
      </p:sp>
      <p:sp>
        <p:nvSpPr>
          <p:cNvPr id="158776" name="Freeform 56"/>
          <p:cNvSpPr>
            <a:spLocks/>
          </p:cNvSpPr>
          <p:nvPr/>
        </p:nvSpPr>
        <p:spPr bwMode="auto">
          <a:xfrm>
            <a:off x="6019800" y="1828800"/>
            <a:ext cx="914400" cy="2590800"/>
          </a:xfrm>
          <a:custGeom>
            <a:avLst/>
            <a:gdLst>
              <a:gd name="T0" fmla="*/ 0 w 624"/>
              <a:gd name="T1" fmla="*/ 0 h 1680"/>
              <a:gd name="T2" fmla="*/ 528 w 624"/>
              <a:gd name="T3" fmla="*/ 816 h 1680"/>
              <a:gd name="T4" fmla="*/ 576 w 624"/>
              <a:gd name="T5" fmla="*/ 1536 h 1680"/>
              <a:gd name="T6" fmla="*/ 432 w 624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1680">
                <a:moveTo>
                  <a:pt x="0" y="0"/>
                </a:moveTo>
                <a:cubicBezTo>
                  <a:pt x="216" y="280"/>
                  <a:pt x="432" y="560"/>
                  <a:pt x="528" y="816"/>
                </a:cubicBezTo>
                <a:cubicBezTo>
                  <a:pt x="624" y="1072"/>
                  <a:pt x="592" y="1392"/>
                  <a:pt x="576" y="1536"/>
                </a:cubicBezTo>
                <a:cubicBezTo>
                  <a:pt x="560" y="1680"/>
                  <a:pt x="496" y="1680"/>
                  <a:pt x="432" y="168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2895600" y="6019800"/>
            <a:ext cx="2967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But A is then bivalent!</a:t>
            </a:r>
          </a:p>
        </p:txBody>
      </p:sp>
      <p:sp>
        <p:nvSpPr>
          <p:cNvPr id="158778" name="Oval 58"/>
          <p:cNvSpPr>
            <a:spLocks noChangeArrowheads="1"/>
          </p:cNvSpPr>
          <p:nvPr/>
        </p:nvSpPr>
        <p:spPr bwMode="auto">
          <a:xfrm>
            <a:off x="1562100" y="3514725"/>
            <a:ext cx="36195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905000" y="1981200"/>
            <a:ext cx="525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b="1" dirty="0">
                <a:latin typeface="Times New Roman" charset="0"/>
              </a:rPr>
              <a:t>Starting from a bivalent </a:t>
            </a:r>
            <a:r>
              <a:rPr lang="en-US" sz="2400" b="1" dirty="0" err="1">
                <a:latin typeface="Times New Roman" charset="0"/>
              </a:rPr>
              <a:t>config</a:t>
            </a:r>
            <a:r>
              <a:rPr lang="en-US" sz="2400" b="1" dirty="0">
                <a:latin typeface="Times New Roman" charset="0"/>
              </a:rPr>
              <a:t>., there is always another bivalent </a:t>
            </a:r>
            <a:r>
              <a:rPr lang="en-US" sz="2400" b="1" dirty="0" err="1">
                <a:latin typeface="Times New Roman" charset="0"/>
              </a:rPr>
              <a:t>config</a:t>
            </a:r>
            <a:r>
              <a:rPr lang="en-US" sz="2400" b="1" dirty="0">
                <a:latin typeface="Times New Roman" charset="0"/>
              </a:rPr>
              <a:t>. that is reachable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all Together</a:t>
            </a: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Lemma 2: There exists an initial configuration that is bivalent</a:t>
            </a:r>
          </a:p>
          <a:p>
            <a:r>
              <a:rPr lang="en-US" dirty="0" smtClean="0"/>
              <a:t>Lemma 3: Starting from a bivalent </a:t>
            </a:r>
            <a:r>
              <a:rPr lang="en-US" dirty="0" err="1" smtClean="0"/>
              <a:t>config</a:t>
            </a:r>
            <a:r>
              <a:rPr lang="en-US" dirty="0" smtClean="0"/>
              <a:t>., there is always another bivalent </a:t>
            </a:r>
            <a:r>
              <a:rPr lang="en-US" dirty="0" err="1" smtClean="0"/>
              <a:t>config</a:t>
            </a:r>
            <a:r>
              <a:rPr lang="en-US" dirty="0" smtClean="0"/>
              <a:t>. that is reachable</a:t>
            </a:r>
          </a:p>
          <a:p>
            <a:endParaRPr lang="en-US" dirty="0" smtClean="0"/>
          </a:p>
          <a:p>
            <a:r>
              <a:rPr lang="en-US" dirty="0" smtClean="0"/>
              <a:t>Theorem (Impossibility of Consensus): There is always a run of events in an asynchronous distributed system (given any algorithm) such that the group of processes never reaches consensus (i.e., always stays bivalent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Consensus</a:t>
            </a:r>
          </a:p>
          <a:p>
            <a:pPr lvl="1"/>
            <a:r>
              <a:rPr lang="en-US" dirty="0" smtClean="0"/>
              <a:t>Reaching an agreement</a:t>
            </a:r>
          </a:p>
          <a:p>
            <a:pPr lvl="1"/>
            <a:r>
              <a:rPr lang="en-US" dirty="0" smtClean="0"/>
              <a:t>Possible in synchronous systems</a:t>
            </a:r>
          </a:p>
          <a:p>
            <a:pPr lvl="1"/>
            <a:r>
              <a:rPr lang="en-US" dirty="0" smtClean="0"/>
              <a:t>Asynchronous systems cannot guarantee.</a:t>
            </a:r>
          </a:p>
          <a:p>
            <a:r>
              <a:rPr lang="en-US" dirty="0" smtClean="0"/>
              <a:t>Next:</a:t>
            </a:r>
            <a:r>
              <a:rPr lang="en-US" dirty="0" smtClean="0"/>
              <a:t> mutual exclusion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</a:t>
            </a: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Each process p has a state</a:t>
            </a:r>
          </a:p>
          <a:p>
            <a:pPr lvl="1"/>
            <a:r>
              <a:rPr lang="en-US" smtClean="0"/>
              <a:t>program counter, registers, stack, local variables </a:t>
            </a:r>
          </a:p>
          <a:p>
            <a:pPr lvl="1"/>
            <a:r>
              <a:rPr lang="en-US" smtClean="0"/>
              <a:t>input register xp : initially either 0 or 1</a:t>
            </a:r>
          </a:p>
          <a:p>
            <a:pPr lvl="1"/>
            <a:r>
              <a:rPr lang="en-US" smtClean="0"/>
              <a:t>output register yp : initially b (b=undecided)</a:t>
            </a:r>
          </a:p>
          <a:p>
            <a:r>
              <a:rPr lang="en-US" smtClean="0"/>
              <a:t>Consensus Problem: design a protocol so that either</a:t>
            </a:r>
          </a:p>
          <a:p>
            <a:pPr lvl="1"/>
            <a:r>
              <a:rPr lang="en-US" smtClean="0"/>
              <a:t>all non-faulty processes set their output variables to 0 </a:t>
            </a:r>
          </a:p>
          <a:p>
            <a:pPr lvl="1"/>
            <a:r>
              <a:rPr lang="en-US" smtClean="0"/>
              <a:t>Or non-faulty all processes set their output variables to 1</a:t>
            </a:r>
          </a:p>
          <a:p>
            <a:pPr lvl="1"/>
            <a:r>
              <a:rPr lang="en-US" smtClean="0"/>
              <a:t>(No trivial solutions allowed)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Impossibility: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State machine</a:t>
            </a:r>
          </a:p>
          <a:p>
            <a:pPr lvl="1"/>
            <a:r>
              <a:rPr lang="en-US" dirty="0" smtClean="0"/>
              <a:t>Forget real time, everything is in steps &amp; state transitions.</a:t>
            </a:r>
          </a:p>
          <a:p>
            <a:pPr lvl="1"/>
            <a:r>
              <a:rPr lang="en-US" dirty="0" smtClean="0"/>
              <a:t>Equally applicable to a single process as well as distributed processes</a:t>
            </a:r>
          </a:p>
          <a:p>
            <a:r>
              <a:rPr lang="en-US" dirty="0" smtClean="0"/>
              <a:t>A state (S1) is </a:t>
            </a:r>
            <a:r>
              <a:rPr lang="en-US" dirty="0" smtClean="0">
                <a:solidFill>
                  <a:srgbClr val="0000FF"/>
                </a:solidFill>
              </a:rPr>
              <a:t>reachable</a:t>
            </a:r>
            <a:r>
              <a:rPr lang="en-US" dirty="0" smtClean="0"/>
              <a:t> from another state (S0) if there is a sequence of events from S0 to S1.</a:t>
            </a:r>
          </a:p>
          <a:p>
            <a:r>
              <a:rPr lang="en-US" dirty="0" smtClean="0"/>
              <a:t>There’s an initial state with an initial set of input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819150" y="1870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62750" y="1870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206625" y="3886200"/>
            <a:ext cx="419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Global Message Buffer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1139825" y="2514600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V="1">
            <a:off x="5483225" y="24384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733550" y="2555875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send(p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,m)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6092825" y="2895600"/>
            <a:ext cx="2974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receive(p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	may return null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032125" y="476567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ja-JP" altLang="en-US" sz="2400">
                <a:solidFill>
                  <a:schemeClr val="tx1"/>
                </a:solidFill>
                <a:latin typeface="Arial"/>
              </a:rPr>
              <a:t>“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Network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”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Definition of </a:t>
            </a:r>
            <a:r>
              <a:rPr lang="ja-JP" altLang="en-US" smtClean="0"/>
              <a:t>“</a:t>
            </a:r>
            <a:r>
              <a:rPr lang="en-US" smtClean="0"/>
              <a:t>State</a:t>
            </a:r>
            <a:r>
              <a:rPr lang="ja-JP" altLang="en-US" smtClean="0"/>
              <a:t>”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 of a process</a:t>
            </a:r>
          </a:p>
          <a:p>
            <a:r>
              <a:rPr lang="en-US" smtClean="0"/>
              <a:t>Configuration: = Global state. Collection of states, one per process; and state of the global buffer</a:t>
            </a:r>
          </a:p>
          <a:p>
            <a:r>
              <a:rPr lang="en-US" smtClean="0"/>
              <a:t>Each Event consists atomically of three sub-steps:</a:t>
            </a:r>
          </a:p>
          <a:p>
            <a:pPr lvl="1"/>
            <a:r>
              <a:rPr lang="en-US" smtClean="0"/>
              <a:t>receipt of a message by a process (say p), and</a:t>
            </a:r>
          </a:p>
          <a:p>
            <a:pPr lvl="1"/>
            <a:r>
              <a:rPr lang="en-US" smtClean="0"/>
              <a:t>processing of message, and</a:t>
            </a:r>
          </a:p>
          <a:p>
            <a:pPr lvl="1"/>
            <a:r>
              <a:rPr lang="en-US" smtClean="0"/>
              <a:t>sending out of all necessary messages by p (into the global message buffer)</a:t>
            </a:r>
          </a:p>
          <a:p>
            <a:r>
              <a:rPr lang="en-US" smtClean="0"/>
              <a:t>Note: this event is different from the Lamport events</a:t>
            </a:r>
          </a:p>
          <a:p>
            <a:r>
              <a:rPr lang="en-US" smtClean="0"/>
              <a:t>Schedule: sequence of events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1828800" y="121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981200" y="5029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2286000" y="2133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24384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498725" y="2327275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Event 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=(p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,m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438400" y="4267200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Event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=(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ja-JP" altLang="en-US" sz="2400" dirty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lang="ja-JP" altLang="en-US" sz="2400" dirty="0" smtClean="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727325" y="1260475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Configuration C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18125" y="308927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s=(e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,e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r>
              <a:rPr lang="en-US" sz="2400">
                <a:solidFill>
                  <a:schemeClr val="tx1"/>
                </a:solidFill>
                <a:latin typeface="Times New Roman" charset="0"/>
              </a:rPr>
              <a:t>)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7315200" y="1828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7315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7772400" y="2743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Freeform 14"/>
          <p:cNvSpPr>
            <a:spLocks/>
          </p:cNvSpPr>
          <p:nvPr/>
        </p:nvSpPr>
        <p:spPr bwMode="auto">
          <a:xfrm>
            <a:off x="4038600" y="381000"/>
            <a:ext cx="2362200" cy="5867400"/>
          </a:xfrm>
          <a:custGeom>
            <a:avLst/>
            <a:gdLst>
              <a:gd name="T0" fmla="*/ 1488 w 1488"/>
              <a:gd name="T1" fmla="*/ 0 h 3696"/>
              <a:gd name="T2" fmla="*/ 672 w 1488"/>
              <a:gd name="T3" fmla="*/ 1248 h 3696"/>
              <a:gd name="T4" fmla="*/ 816 w 1488"/>
              <a:gd name="T5" fmla="*/ 1968 h 3696"/>
              <a:gd name="T6" fmla="*/ 864 w 1488"/>
              <a:gd name="T7" fmla="*/ 2496 h 3696"/>
              <a:gd name="T8" fmla="*/ 0 w 1488"/>
              <a:gd name="T9" fmla="*/ 3696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3696">
                <a:moveTo>
                  <a:pt x="1488" y="0"/>
                </a:moveTo>
                <a:cubicBezTo>
                  <a:pt x="1136" y="460"/>
                  <a:pt x="784" y="920"/>
                  <a:pt x="672" y="1248"/>
                </a:cubicBezTo>
                <a:cubicBezTo>
                  <a:pt x="560" y="1576"/>
                  <a:pt x="784" y="1760"/>
                  <a:pt x="816" y="1968"/>
                </a:cubicBezTo>
                <a:cubicBezTo>
                  <a:pt x="848" y="2176"/>
                  <a:pt x="1000" y="2208"/>
                  <a:pt x="864" y="2496"/>
                </a:cubicBezTo>
                <a:cubicBezTo>
                  <a:pt x="728" y="2784"/>
                  <a:pt x="144" y="3496"/>
                  <a:pt x="0" y="3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810000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3733800" y="61722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Equivalent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Lemma 1</a:t>
            </a:r>
            <a:endParaRPr lang="en-US"/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4114800" y="2209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971800" y="3810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4114800" y="5486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ja-JP" altLang="en-US" sz="2400">
                <a:solidFill>
                  <a:schemeClr val="tx1"/>
                </a:solidFill>
                <a:latin typeface="Arial"/>
              </a:rPr>
              <a:t>’’</a:t>
            </a: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3657600" y="3048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3657600" y="46482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1965325" y="30130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s1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3276600" y="52578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s2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6934200" y="37338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953000" y="28956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5029200" y="4648200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927725" y="286067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Schedule s2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5927725" y="53752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s1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28600" y="3429000"/>
            <a:ext cx="2690813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s1 and s2 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can each be applied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to C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involve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u="sng" dirty="0">
                <a:solidFill>
                  <a:schemeClr val="tx1"/>
                </a:solidFill>
                <a:latin typeface="Times New Roman" charset="0"/>
              </a:rPr>
              <a:t>disjoint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sets of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receiving processes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2743200" y="1524000"/>
            <a:ext cx="3810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sz="2400" b="1">
                <a:latin typeface="Times New Roman" charset="0"/>
              </a:rPr>
              <a:t>Schedules are commutative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Valencies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config</a:t>
            </a:r>
            <a:r>
              <a:rPr lang="en-US" dirty="0" smtClean="0"/>
              <a:t>. C have a set of decision values V reachable from it</a:t>
            </a:r>
          </a:p>
          <a:p>
            <a:pPr lvl="1"/>
            <a:r>
              <a:rPr lang="en-US" dirty="0" smtClean="0"/>
              <a:t>If |V| = 2, </a:t>
            </a:r>
            <a:r>
              <a:rPr lang="en-US" dirty="0" err="1" smtClean="0"/>
              <a:t>config</a:t>
            </a:r>
            <a:r>
              <a:rPr lang="en-US" dirty="0" smtClean="0"/>
              <a:t>. C is bivalent</a:t>
            </a:r>
          </a:p>
          <a:p>
            <a:pPr lvl="1"/>
            <a:r>
              <a:rPr lang="en-US" dirty="0" smtClean="0"/>
              <a:t>If |V| = 1, </a:t>
            </a:r>
            <a:r>
              <a:rPr lang="en-US" dirty="0" err="1" smtClean="0"/>
              <a:t>config</a:t>
            </a:r>
            <a:r>
              <a:rPr lang="en-US" dirty="0" smtClean="0"/>
              <a:t>. C is said to be 0-valent or 1-valent, as is the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Bivalent means that </a:t>
            </a:r>
            <a:r>
              <a:rPr lang="en-US" dirty="0" smtClean="0">
                <a:solidFill>
                  <a:srgbClr val="FF0000"/>
                </a:solidFill>
              </a:rPr>
              <a:t>the outcome is unpredictable </a:t>
            </a:r>
            <a:r>
              <a:rPr lang="en-US" dirty="0" smtClean="0"/>
              <a:t>(but still doesn’t mean that consensus is not guaranteed).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1363-D443-3042-8EA4-5E289CEBC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22305</TotalTime>
  <Pages>12</Pages>
  <Words>1726</Words>
  <Application>Microsoft Macintosh PowerPoint</Application>
  <PresentationFormat>Letter Paper (8.5x11 in)</PresentationFormat>
  <Paragraphs>282</Paragraphs>
  <Slides>28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CS252-template</vt:lpstr>
      <vt:lpstr>Office Theme</vt:lpstr>
      <vt:lpstr>CSE 486/586 Distributed Systems Consensus --- 2</vt:lpstr>
      <vt:lpstr>Recap: Consensus</vt:lpstr>
      <vt:lpstr>Recall</vt:lpstr>
      <vt:lpstr>Proof of Impossibility: Reminder</vt:lpstr>
      <vt:lpstr>Slide 5</vt:lpstr>
      <vt:lpstr>Different Definition of “State” </vt:lpstr>
      <vt:lpstr>Slide 7</vt:lpstr>
      <vt:lpstr>Lemma 1</vt:lpstr>
      <vt:lpstr>State Valencies </vt:lpstr>
      <vt:lpstr>Guaranteeing Consensus</vt:lpstr>
      <vt:lpstr>CSE 486/586 Administrivia</vt:lpstr>
      <vt:lpstr>What We’ll Show</vt:lpstr>
      <vt:lpstr>Lemma 2</vt:lpstr>
      <vt:lpstr>Lemma 2</vt:lpstr>
      <vt:lpstr>Lemma 2</vt:lpstr>
      <vt:lpstr>What We’ll Show</vt:lpstr>
      <vt:lpstr>Lemma 3</vt:lpstr>
      <vt:lpstr>Lemma 3</vt:lpstr>
      <vt:lpstr>Lemma 3</vt:lpstr>
      <vt:lpstr>Lemma 3</vt:lpstr>
      <vt:lpstr>Slide 21</vt:lpstr>
      <vt:lpstr>Slide 22</vt:lpstr>
      <vt:lpstr>Slide 23</vt:lpstr>
      <vt:lpstr>Slide 24</vt:lpstr>
      <vt:lpstr>Lemma 3</vt:lpstr>
      <vt:lpstr>Putting it all Together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858</cp:revision>
  <cp:lastPrinted>2012-02-20T17:53:41Z</cp:lastPrinted>
  <dcterms:created xsi:type="dcterms:W3CDTF">2012-02-20T15:15:55Z</dcterms:created>
  <dcterms:modified xsi:type="dcterms:W3CDTF">2012-02-20T20:02:08Z</dcterms:modified>
  <cp:category/>
</cp:coreProperties>
</file>