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6"/>
  </p:notesMasterIdLst>
  <p:handoutMasterIdLst>
    <p:handoutMasterId r:id="rId27"/>
  </p:handoutMasterIdLst>
  <p:sldIdLst>
    <p:sldId id="322" r:id="rId3"/>
    <p:sldId id="797" r:id="rId4"/>
    <p:sldId id="798" r:id="rId5"/>
    <p:sldId id="799" r:id="rId6"/>
    <p:sldId id="800" r:id="rId7"/>
    <p:sldId id="801" r:id="rId8"/>
    <p:sldId id="815" r:id="rId9"/>
    <p:sldId id="816" r:id="rId10"/>
    <p:sldId id="802" r:id="rId11"/>
    <p:sldId id="803" r:id="rId12"/>
    <p:sldId id="808" r:id="rId13"/>
    <p:sldId id="804" r:id="rId14"/>
    <p:sldId id="796" r:id="rId15"/>
    <p:sldId id="809" r:id="rId16"/>
    <p:sldId id="810" r:id="rId17"/>
    <p:sldId id="811" r:id="rId18"/>
    <p:sldId id="812" r:id="rId19"/>
    <p:sldId id="806" r:id="rId20"/>
    <p:sldId id="813" r:id="rId21"/>
    <p:sldId id="814" r:id="rId22"/>
    <p:sldId id="807" r:id="rId23"/>
    <p:sldId id="777" r:id="rId24"/>
    <p:sldId id="584" r:id="rId25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81" d="100"/>
          <a:sy n="81" d="100"/>
        </p:scale>
        <p:origin x="-12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Distributed File Systems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 translation layer </a:t>
            </a:r>
            <a:r>
              <a:rPr lang="en-US" dirty="0" smtClean="0">
                <a:latin typeface="Arial" charset="0"/>
                <a:ea typeface="ＭＳ Ｐゴシック" charset="0"/>
              </a:rPr>
              <a:t>that makes file systems pluggable &amp; co-exist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E.g., NFS, EXT2, EXT3, ZFS, etc.</a:t>
            </a: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Keeps </a:t>
            </a:r>
            <a:r>
              <a:rPr lang="en-US" dirty="0">
                <a:latin typeface="Arial" charset="0"/>
                <a:ea typeface="ＭＳ Ｐゴシック" charset="0"/>
              </a:rPr>
              <a:t>track of </a:t>
            </a:r>
            <a:r>
              <a:rPr lang="en-US" dirty="0" smtClean="0">
                <a:latin typeface="Arial" charset="0"/>
                <a:ea typeface="ＭＳ Ｐゴシック" charset="0"/>
              </a:rPr>
              <a:t>file systems </a:t>
            </a:r>
            <a:r>
              <a:rPr lang="en-US" dirty="0">
                <a:latin typeface="Arial" charset="0"/>
                <a:ea typeface="ＭＳ Ｐゴシック" charset="0"/>
              </a:rPr>
              <a:t>that are available locally and remotely</a:t>
            </a:r>
            <a:r>
              <a:rPr lang="en-US" dirty="0" smtClean="0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Passes requests to appropriate local or remote file </a:t>
            </a:r>
            <a:r>
              <a:rPr lang="en-US" dirty="0" smtClean="0">
                <a:latin typeface="Arial" charset="0"/>
                <a:ea typeface="ＭＳ Ｐゴシック" charset="0"/>
              </a:rPr>
              <a:t>systems</a:t>
            </a:r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Distinguishes </a:t>
            </a:r>
            <a:r>
              <a:rPr lang="en-US" dirty="0">
                <a:latin typeface="Arial" charset="0"/>
                <a:ea typeface="ＭＳ Ｐゴシック" charset="0"/>
              </a:rPr>
              <a:t>between local and remote files</a:t>
            </a:r>
            <a:r>
              <a:rPr lang="en-US" dirty="0" smtClean="0">
                <a:latin typeface="Arial" charset="0"/>
                <a:ea typeface="ＭＳ Ｐゴシック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18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Mount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8500" y="1270000"/>
            <a:ext cx="2768600" cy="3644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84900" y="1244600"/>
            <a:ext cx="2336800" cy="3644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70300" y="1257300"/>
            <a:ext cx="2336800" cy="3644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105400" y="3098800"/>
            <a:ext cx="787400" cy="317500"/>
          </a:xfrm>
          <a:prstGeom prst="rect">
            <a:avLst/>
          </a:prstGeom>
          <a:solidFill>
            <a:srgbClr val="FFFFB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023100" y="3060700"/>
            <a:ext cx="939800" cy="317500"/>
          </a:xfrm>
          <a:prstGeom prst="rect">
            <a:avLst/>
          </a:prstGeom>
          <a:solidFill>
            <a:srgbClr val="FFFFB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62100" y="3022600"/>
            <a:ext cx="939800" cy="317500"/>
          </a:xfrm>
          <a:prstGeom prst="rect">
            <a:avLst/>
          </a:prstGeom>
          <a:solidFill>
            <a:srgbClr val="FFFFB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797300" y="3086100"/>
            <a:ext cx="939800" cy="317500"/>
          </a:xfrm>
          <a:prstGeom prst="rect">
            <a:avLst/>
          </a:prstGeom>
          <a:solidFill>
            <a:srgbClr val="FFFFB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596900" y="876300"/>
            <a:ext cx="80010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Wingdings" charset="0"/>
              <a:buNone/>
            </a:pPr>
            <a:r>
              <a:rPr lang="en-US" sz="2800" smtClean="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endParaRPr lang="en-US" sz="32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781300" y="37719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584700" y="14224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505200" y="306070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648200" y="22606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usr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988300" y="38354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3860800" y="1739900"/>
            <a:ext cx="965200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902200" y="1765300"/>
            <a:ext cx="139700" cy="558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978400" y="1752600"/>
            <a:ext cx="546100" cy="520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953000" y="2616200"/>
            <a:ext cx="0" cy="482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4229100" y="2590800"/>
            <a:ext cx="673100" cy="495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029200" y="2616200"/>
            <a:ext cx="520700" cy="495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099300" y="13970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794500" y="302260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7162800" y="22352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nfs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235700" y="38862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pet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832600" y="38608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jim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493000" y="38608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6375400" y="1714500"/>
            <a:ext cx="965200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6985000" y="1803400"/>
            <a:ext cx="355600" cy="520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7416800" y="1739900"/>
            <a:ext cx="114300" cy="508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7493000" y="1727200"/>
            <a:ext cx="546100" cy="520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7467600" y="2552700"/>
            <a:ext cx="0" cy="482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6946900" y="2565400"/>
            <a:ext cx="469900" cy="342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7505700" y="2552700"/>
            <a:ext cx="520700" cy="444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6515100" y="3365500"/>
            <a:ext cx="8255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7302500" y="3416300"/>
            <a:ext cx="139700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7518400" y="3416300"/>
            <a:ext cx="3810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4749800" y="307340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staff</a:t>
            </a: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7632700" y="3403600"/>
            <a:ext cx="723900" cy="571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587500" y="13589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1282700" y="298450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1651000" y="21971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org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723900" y="38481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mth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1473200" y="38227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2209800" y="38227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>
            <a:off x="863600" y="1676400"/>
            <a:ext cx="965200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H="1">
            <a:off x="1473200" y="1765300"/>
            <a:ext cx="355600" cy="520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1905000" y="1701800"/>
            <a:ext cx="139700" cy="558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1981200" y="1689100"/>
            <a:ext cx="546100" cy="520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1955800" y="2514600"/>
            <a:ext cx="0" cy="482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 flipH="1">
            <a:off x="1231900" y="2527300"/>
            <a:ext cx="673100" cy="495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1993900" y="2514600"/>
            <a:ext cx="520700" cy="444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H="1">
            <a:off x="1003300" y="3327400"/>
            <a:ext cx="8255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 flipH="1">
            <a:off x="1790700" y="3378200"/>
            <a:ext cx="139700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2019300" y="3378200"/>
            <a:ext cx="4826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171700" y="3352800"/>
            <a:ext cx="1054100" cy="571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AutoShape 57"/>
          <p:cNvSpPr>
            <a:spLocks noChangeArrowheads="1"/>
          </p:cNvSpPr>
          <p:nvPr/>
        </p:nvSpPr>
        <p:spPr bwMode="auto">
          <a:xfrm rot="10800000">
            <a:off x="2552700" y="3009900"/>
            <a:ext cx="1219200" cy="406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353391700 h 21600"/>
              <a:gd name="T4" fmla="*/ 2147483647 w 21600"/>
              <a:gd name="T5" fmla="*/ 2147483647 h 21600"/>
              <a:gd name="T6" fmla="*/ 2147483647 w 21600"/>
              <a:gd name="T7" fmla="*/ 1353391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37C03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AutoShape 58"/>
          <p:cNvSpPr>
            <a:spLocks noChangeArrowheads="1"/>
          </p:cNvSpPr>
          <p:nvPr/>
        </p:nvSpPr>
        <p:spPr bwMode="auto">
          <a:xfrm rot="34941">
            <a:off x="5829300" y="3048000"/>
            <a:ext cx="1219200" cy="406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353391700 h 21600"/>
              <a:gd name="T4" fmla="*/ 2147483647 w 21600"/>
              <a:gd name="T5" fmla="*/ 2147483647 h 21600"/>
              <a:gd name="T6" fmla="*/ 2147483647 w 21600"/>
              <a:gd name="T7" fmla="*/ 1353391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37C03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AutoShape 59"/>
          <p:cNvSpPr>
            <a:spLocks noChangeArrowheads="1"/>
          </p:cNvSpPr>
          <p:nvPr/>
        </p:nvSpPr>
        <p:spPr bwMode="auto">
          <a:xfrm rot="34941">
            <a:off x="749300" y="5114925"/>
            <a:ext cx="850900" cy="406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353391700 h 21600"/>
              <a:gd name="T4" fmla="*/ 2147483647 w 21600"/>
              <a:gd name="T5" fmla="*/ 2147483647 h 21600"/>
              <a:gd name="T6" fmla="*/ 2147483647 w 21600"/>
              <a:gd name="T7" fmla="*/ 1353391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37C03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1765300" y="5080000"/>
            <a:ext cx="67183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Each server keeps a record of local files available for remote mounting.  Clients use a </a:t>
            </a:r>
            <a:r>
              <a:rPr lang="en-US" sz="2000" i="1">
                <a:solidFill>
                  <a:schemeClr val="tx1"/>
                </a:solidFill>
              </a:rPr>
              <a:t>mount</a:t>
            </a:r>
            <a:r>
              <a:rPr lang="en-US" sz="2000">
                <a:solidFill>
                  <a:schemeClr val="tx1"/>
                </a:solidFill>
              </a:rPr>
              <a:t> command for remote mounting, providing name mappings</a:t>
            </a: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635000" y="5524500"/>
            <a:ext cx="1028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Remote Mount</a:t>
            </a: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1028700" y="4445000"/>
            <a:ext cx="1790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Server 1</a:t>
            </a: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3937000" y="4470400"/>
            <a:ext cx="1790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Client</a:t>
            </a: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6438900" y="4470400"/>
            <a:ext cx="1790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Server 2</a:t>
            </a:r>
          </a:p>
        </p:txBody>
      </p:sp>
    </p:spTree>
    <p:extLst>
      <p:ext uri="{BB962C8B-B14F-4D97-AF65-F5344CB8AC3E}">
        <p14:creationId xmlns:p14="http://schemas.microsoft.com/office/powerpoint/2010/main" val="358453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Client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Transfers </a:t>
            </a:r>
            <a:r>
              <a:rPr lang="en-US" dirty="0">
                <a:latin typeface="Arial" charset="0"/>
                <a:ea typeface="ＭＳ Ｐゴシック" charset="0"/>
              </a:rPr>
              <a:t>blocks of files to and from server via </a:t>
            </a:r>
            <a:r>
              <a:rPr lang="en-US" dirty="0" smtClean="0">
                <a:latin typeface="Arial" charset="0"/>
                <a:ea typeface="ＭＳ Ｐゴシック" charset="0"/>
              </a:rPr>
              <a:t>RPC</a:t>
            </a:r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Server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Provides a conventional RPC interface at a well-known port on each </a:t>
            </a:r>
            <a:r>
              <a:rPr lang="en-US" dirty="0" smtClean="0">
                <a:latin typeface="Arial" charset="0"/>
                <a:ea typeface="ＭＳ Ｐゴシック" charset="0"/>
              </a:rPr>
              <a:t>host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Stores files </a:t>
            </a:r>
            <a:r>
              <a:rPr lang="en-US" dirty="0">
                <a:latin typeface="Arial" charset="0"/>
                <a:ea typeface="ＭＳ Ｐゴシック" charset="0"/>
              </a:rPr>
              <a:t>and </a:t>
            </a:r>
            <a:r>
              <a:rPr lang="en-US" dirty="0" smtClean="0">
                <a:latin typeface="Arial" charset="0"/>
                <a:ea typeface="ＭＳ Ｐゴシック" charset="0"/>
              </a:rPr>
              <a:t>directories</a:t>
            </a: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Problems?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Performance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Failures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52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2 has been released.</a:t>
            </a:r>
          </a:p>
          <a:p>
            <a:pPr lvl="1"/>
            <a:r>
              <a:rPr lang="en-US" dirty="0" smtClean="0"/>
              <a:t>Simple DHT based on Chord</a:t>
            </a:r>
          </a:p>
          <a:p>
            <a:pPr lvl="1"/>
            <a:r>
              <a:rPr lang="en-US" dirty="0" smtClean="0"/>
              <a:t>Please, please start right away!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Deadline: 4/13 (Friday) @ 2:59PM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cache!</a:t>
            </a:r>
          </a:p>
          <a:p>
            <a:r>
              <a:rPr lang="en-US" dirty="0" smtClean="0"/>
              <a:t>Server-side</a:t>
            </a:r>
          </a:p>
          <a:p>
            <a:pPr lvl="1"/>
            <a:r>
              <a:rPr lang="en-US" dirty="0" smtClean="0"/>
              <a:t>Typically done by OS &amp; disks anyway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 disk usually has a cache built-in.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OS caches file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pages,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directories,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file attributes that have been read from the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disk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a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main memory buffer cache</a:t>
            </a:r>
            <a:r>
              <a:rPr lang="en-US" i="1" dirty="0" smtClean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Client-side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On accessing data, cache it locally.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What’s a typical problem with caching?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Consistency: cached data can become stale.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6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(General) Caching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Read-ahead (</a:t>
            </a:r>
            <a:r>
              <a:rPr lang="en-US" dirty="0" err="1" smtClean="0">
                <a:solidFill>
                  <a:srgbClr val="0000FF"/>
                </a:solidFill>
              </a:rPr>
              <a:t>prefetch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Read strategy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Anticipates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read accesses and fetches the pages following those that have most recently been read.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Delayed-write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Write strategy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New writes stored locally.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Periodically or when another client accesses, send back the updates to the server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Write-through</a:t>
            </a:r>
            <a:endParaRPr lang="en-US" i="1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Write strategy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Writes go all the way to the server’s disk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This is not an exhaustive list!</a:t>
            </a:r>
          </a:p>
          <a:p>
            <a:pPr lvl="1">
              <a:lnSpc>
                <a:spcPct val="8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7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Client-Side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Write-through, but only at close()</a:t>
            </a:r>
          </a:p>
          <a:p>
            <a:pPr lvl="1"/>
            <a:r>
              <a:rPr lang="en-US" dirty="0" smtClean="0"/>
              <a:t>Not every single write</a:t>
            </a:r>
          </a:p>
          <a:p>
            <a:pPr lvl="1"/>
            <a:r>
              <a:rPr lang="en-US" dirty="0" smtClean="0"/>
              <a:t>Helps performance</a:t>
            </a:r>
          </a:p>
          <a:p>
            <a:r>
              <a:rPr lang="en-US" dirty="0" smtClean="0"/>
              <a:t>Other clients periodically check if there’s any new write (next slide).</a:t>
            </a:r>
          </a:p>
          <a:p>
            <a:r>
              <a:rPr lang="en-US" dirty="0" smtClean="0"/>
              <a:t>Multiple writers</a:t>
            </a:r>
          </a:p>
          <a:p>
            <a:pPr lvl="1"/>
            <a:r>
              <a:rPr lang="en-US" dirty="0" smtClean="0"/>
              <a:t>No guarantee</a:t>
            </a:r>
          </a:p>
          <a:p>
            <a:pPr lvl="1"/>
            <a:r>
              <a:rPr lang="en-US" dirty="0" smtClean="0"/>
              <a:t>Could be any combination of writes</a:t>
            </a:r>
          </a:p>
          <a:p>
            <a:r>
              <a:rPr lang="en-US" dirty="0"/>
              <a:t>Leads to </a:t>
            </a:r>
            <a:r>
              <a:rPr lang="en-US" dirty="0" smtClean="0"/>
              <a:t>inconsistency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9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 checks with the server about cached blocks.</a:t>
            </a:r>
          </a:p>
          <a:p>
            <a:r>
              <a:rPr lang="en-US" dirty="0" smtClean="0"/>
              <a:t>Each block has a timestamp.</a:t>
            </a:r>
          </a:p>
          <a:p>
            <a:pPr lvl="1"/>
            <a:r>
              <a:rPr lang="en-US" dirty="0" smtClean="0"/>
              <a:t>If the remote block is new, then the client invalidates the local cached block.</a:t>
            </a:r>
          </a:p>
          <a:p>
            <a:r>
              <a:rPr lang="en-US" dirty="0" smtClean="0"/>
              <a:t>Always invalidate after some period of time</a:t>
            </a:r>
          </a:p>
          <a:p>
            <a:pPr lvl="1"/>
            <a:r>
              <a:rPr lang="en-US" dirty="0" smtClean="0"/>
              <a:t>3 seconds for files</a:t>
            </a:r>
          </a:p>
          <a:p>
            <a:pPr lvl="1"/>
            <a:r>
              <a:rPr lang="en-US" dirty="0" smtClean="0"/>
              <a:t>30 seconds for directories</a:t>
            </a:r>
          </a:p>
          <a:p>
            <a:r>
              <a:rPr lang="en-US" dirty="0" smtClean="0"/>
              <a:t>Written blocks are marked as “dirty.”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3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design choices: </a:t>
            </a:r>
            <a:r>
              <a:rPr lang="en-US" dirty="0" err="1" smtClean="0"/>
              <a:t>stateful</a:t>
            </a:r>
            <a:r>
              <a:rPr lang="en-US" dirty="0" smtClean="0"/>
              <a:t> &amp; stateless</a:t>
            </a:r>
          </a:p>
          <a:p>
            <a:r>
              <a:rPr lang="en-US" dirty="0" err="1" smtClean="0"/>
              <a:t>Stateful</a:t>
            </a:r>
            <a:endParaRPr lang="en-US" dirty="0" smtClean="0"/>
          </a:p>
          <a:p>
            <a:pPr lvl="1"/>
            <a:r>
              <a:rPr lang="en-US" dirty="0" smtClean="0"/>
              <a:t>The server maintains all client information (which file, which block of the file, the offset within the block, file lock, etc.)</a:t>
            </a:r>
          </a:p>
          <a:p>
            <a:pPr lvl="1"/>
            <a:r>
              <a:rPr lang="en-US" dirty="0" smtClean="0"/>
              <a:t>Good for the client-side process (</a:t>
            </a:r>
            <a:r>
              <a:rPr lang="en-US" smtClean="0"/>
              <a:t>just send requests!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Becomes almost like a local file system (e.g., locking is easy to implement)</a:t>
            </a:r>
          </a:p>
          <a:p>
            <a:r>
              <a:rPr lang="en-US" dirty="0" smtClean="0"/>
              <a:t>Problem?</a:t>
            </a:r>
          </a:p>
          <a:p>
            <a:pPr lvl="1"/>
            <a:r>
              <a:rPr lang="en-US" dirty="0" smtClean="0"/>
              <a:t>Server crash </a:t>
            </a:r>
            <a:r>
              <a:rPr lang="en-US" dirty="0" smtClean="0">
                <a:sym typeface="Wingdings"/>
              </a:rPr>
              <a:t> lose the client state</a:t>
            </a:r>
          </a:p>
          <a:p>
            <a:pPr lvl="1"/>
            <a:r>
              <a:rPr lang="en-US" dirty="0" smtClean="0">
                <a:sym typeface="Wingdings"/>
              </a:rPr>
              <a:t>Becomes complicated to deal with failures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2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Clients maintain their own information </a:t>
            </a:r>
            <a:r>
              <a:rPr lang="en-US" dirty="0"/>
              <a:t>(which file, which block of the file, the offset within the block, </a:t>
            </a:r>
            <a:r>
              <a:rPr lang="en-US" dirty="0" smtClean="0"/>
              <a:t>etc</a:t>
            </a:r>
            <a:r>
              <a:rPr lang="en-US" dirty="0"/>
              <a:t>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server does not know anything about what a client does.</a:t>
            </a:r>
          </a:p>
          <a:p>
            <a:pPr lvl="1"/>
            <a:r>
              <a:rPr lang="en-US" dirty="0" smtClean="0"/>
              <a:t>Each request contains complete information (file name, offset, etc.)</a:t>
            </a:r>
          </a:p>
          <a:p>
            <a:pPr lvl="1"/>
            <a:r>
              <a:rPr lang="en-US" dirty="0" smtClean="0"/>
              <a:t>Easier to deal with server crashes (nothing to lose!)</a:t>
            </a:r>
          </a:p>
          <a:p>
            <a:r>
              <a:rPr lang="en-US" dirty="0" smtClean="0"/>
              <a:t>NFS’s choice</a:t>
            </a:r>
          </a:p>
          <a:p>
            <a:r>
              <a:rPr lang="en-US" dirty="0" smtClean="0"/>
              <a:t>Problem?</a:t>
            </a:r>
          </a:p>
          <a:p>
            <a:pPr lvl="1"/>
            <a:r>
              <a:rPr lang="en-US" dirty="0" smtClean="0"/>
              <a:t>Locking becomes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0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Amazon Dynamo</a:t>
            </a:r>
          </a:p>
          <a:p>
            <a:pPr lvl="1"/>
            <a:r>
              <a:rPr lang="en-US" dirty="0"/>
              <a:t>Distributed key-value storage with eventual consistency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Gossiping</a:t>
            </a:r>
            <a:r>
              <a:rPr lang="en-US" dirty="0" smtClean="0"/>
              <a:t> </a:t>
            </a:r>
            <a:r>
              <a:rPr lang="en-US" dirty="0"/>
              <a:t>for membership and failure </a:t>
            </a:r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Eventual view of membership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Consistent hashing</a:t>
            </a:r>
            <a:r>
              <a:rPr lang="en-US" dirty="0"/>
              <a:t> for node &amp; key </a:t>
            </a:r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Virtual nodes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Object versioning</a:t>
            </a:r>
            <a:r>
              <a:rPr lang="en-US" dirty="0"/>
              <a:t> for eventually-consistent </a:t>
            </a:r>
            <a:r>
              <a:rPr lang="en-US" dirty="0" smtClean="0"/>
              <a:t>data objects</a:t>
            </a:r>
          </a:p>
          <a:p>
            <a:pPr lvl="1"/>
            <a:r>
              <a:rPr lang="en-US" dirty="0" smtClean="0"/>
              <a:t>Reconciliation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Quorums</a:t>
            </a:r>
            <a:r>
              <a:rPr lang="en-US" dirty="0"/>
              <a:t> for partition/failure </a:t>
            </a:r>
            <a:r>
              <a:rPr lang="en-US" dirty="0" smtClean="0"/>
              <a:t>tolerance</a:t>
            </a:r>
          </a:p>
          <a:p>
            <a:pPr lvl="1"/>
            <a:r>
              <a:rPr lang="en-US" dirty="0" smtClean="0"/>
              <a:t>N, R, W all configurable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Merkel tree</a:t>
            </a:r>
            <a:r>
              <a:rPr lang="en-US" dirty="0"/>
              <a:t> for resynchronization after failures/</a:t>
            </a:r>
            <a:r>
              <a:rPr lang="en-US" dirty="0" smtClean="0"/>
              <a:t>partitions</a:t>
            </a:r>
          </a:p>
          <a:p>
            <a:pPr lvl="1"/>
            <a:r>
              <a:rPr lang="en-US" dirty="0" smtClean="0"/>
              <a:t>Just compare hashes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 caching for improved performance</a:t>
            </a:r>
          </a:p>
          <a:p>
            <a:r>
              <a:rPr lang="en-US" dirty="0" smtClean="0"/>
              <a:t>Write-through at close()</a:t>
            </a:r>
          </a:p>
          <a:p>
            <a:pPr lvl="1"/>
            <a:r>
              <a:rPr lang="en-US" dirty="0" smtClean="0"/>
              <a:t>Consistency issue</a:t>
            </a:r>
          </a:p>
          <a:p>
            <a:r>
              <a:rPr lang="en-US" dirty="0" smtClean="0"/>
              <a:t>Stateless server</a:t>
            </a:r>
          </a:p>
          <a:p>
            <a:pPr lvl="1"/>
            <a:r>
              <a:rPr lang="en-US" dirty="0" smtClean="0"/>
              <a:t>Easier to deal with failures</a:t>
            </a:r>
          </a:p>
          <a:p>
            <a:pPr lvl="1"/>
            <a:r>
              <a:rPr lang="en-US" dirty="0" smtClean="0"/>
              <a:t>Locking is not supported (later versions of NFS support locking though)</a:t>
            </a:r>
          </a:p>
          <a:p>
            <a:r>
              <a:rPr lang="en-US" dirty="0" smtClean="0"/>
              <a:t>Simple design</a:t>
            </a:r>
          </a:p>
          <a:p>
            <a:pPr lvl="1"/>
            <a:r>
              <a:rPr lang="en-US" dirty="0" smtClean="0"/>
              <a:t>Led to simple implementation, acceptable performance, easier maintenance, etc.</a:t>
            </a:r>
          </a:p>
          <a:p>
            <a:pPr lvl="1"/>
            <a:r>
              <a:rPr lang="en-US" dirty="0" smtClean="0"/>
              <a:t>Ultimately led to its popularity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9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Comparison: AFS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AFS: Andrew File System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Two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unusual design principles: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Whole file </a:t>
            </a:r>
            <a:r>
              <a:rPr lang="en-US" dirty="0" smtClean="0">
                <a:latin typeface="Arial" charset="0"/>
                <a:ea typeface="ＭＳ Ｐゴシック" charset="0"/>
              </a:rPr>
              <a:t>serving: not in blocks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Whole </a:t>
            </a:r>
            <a:r>
              <a:rPr lang="en-US" dirty="0">
                <a:latin typeface="Arial" charset="0"/>
                <a:ea typeface="ＭＳ Ｐゴシック" charset="0"/>
              </a:rPr>
              <a:t>file </a:t>
            </a:r>
            <a:r>
              <a:rPr lang="en-US" dirty="0" smtClean="0">
                <a:latin typeface="Arial" charset="0"/>
                <a:ea typeface="ＭＳ Ｐゴシック" charset="0"/>
              </a:rPr>
              <a:t>caching: permanent </a:t>
            </a:r>
            <a:r>
              <a:rPr lang="en-US" dirty="0">
                <a:latin typeface="Arial" charset="0"/>
                <a:ea typeface="ＭＳ Ｐゴシック" charset="0"/>
              </a:rPr>
              <a:t>cache, survives </a:t>
            </a:r>
            <a:r>
              <a:rPr lang="en-US" dirty="0" smtClean="0">
                <a:latin typeface="Arial" charset="0"/>
                <a:ea typeface="ＭＳ Ｐゴシック" charset="0"/>
              </a:rPr>
              <a:t>reboots</a:t>
            </a:r>
            <a:endParaRPr lang="en-US" sz="1600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Based on (validated) assumptions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that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Most file accesses are by a single user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Most files are small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Even a client cache as 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</a:rPr>
              <a:t>large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r>
              <a:rPr lang="en-US" dirty="0">
                <a:latin typeface="Arial" charset="0"/>
                <a:ea typeface="ＭＳ Ｐゴシック" charset="0"/>
              </a:rPr>
              <a:t> as 100MB is supportable (e.g., in RAM)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File reads are much more often that file writes, and typically </a:t>
            </a:r>
            <a:r>
              <a:rPr lang="en-US" dirty="0" smtClean="0">
                <a:latin typeface="Arial" charset="0"/>
                <a:ea typeface="ＭＳ Ｐゴシック" charset="0"/>
              </a:rPr>
              <a:t>sequential</a:t>
            </a: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Active invalidation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On write, the server tells each client to invalidate cached copies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2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emulate local file system behaviors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Transparency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Concurrent </a:t>
            </a:r>
            <a:r>
              <a:rPr lang="en-US" dirty="0" smtClean="0">
                <a:solidFill>
                  <a:srgbClr val="FF0000"/>
                </a:solidFill>
              </a:rPr>
              <a:t>updates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Fault </a:t>
            </a:r>
            <a:r>
              <a:rPr lang="en-US" dirty="0" smtClean="0">
                <a:solidFill>
                  <a:srgbClr val="FF0000"/>
                </a:solidFill>
              </a:rPr>
              <a:t>tolerance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Consistency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Security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NFS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Caching with write-through policy at close()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Stateless server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systems provides file management.</a:t>
            </a:r>
          </a:p>
          <a:p>
            <a:pPr lvl="1"/>
            <a:r>
              <a:rPr lang="en-US" dirty="0" smtClean="0"/>
              <a:t>Name space</a:t>
            </a:r>
          </a:p>
          <a:p>
            <a:pPr lvl="1"/>
            <a:r>
              <a:rPr lang="en-US" dirty="0" smtClean="0"/>
              <a:t>API for file operations (create, delete, open, close, read, write, append, truncate, etc.)</a:t>
            </a:r>
          </a:p>
          <a:p>
            <a:pPr lvl="1"/>
            <a:r>
              <a:rPr lang="en-US" dirty="0" smtClean="0"/>
              <a:t>Physical storage management &amp; allocation (e.g., block storage)</a:t>
            </a:r>
          </a:p>
          <a:p>
            <a:pPr lvl="1"/>
            <a:r>
              <a:rPr lang="en-US" dirty="0" smtClean="0"/>
              <a:t>Security and protection (access control)</a:t>
            </a:r>
          </a:p>
          <a:p>
            <a:r>
              <a:rPr lang="en-US" dirty="0" smtClean="0"/>
              <a:t>Name space is usually hierarchical.</a:t>
            </a:r>
          </a:p>
          <a:p>
            <a:pPr lvl="1"/>
            <a:r>
              <a:rPr lang="en-US" dirty="0" smtClean="0"/>
              <a:t>Files and directories</a:t>
            </a:r>
          </a:p>
          <a:p>
            <a:r>
              <a:rPr lang="en-US" dirty="0" smtClean="0"/>
              <a:t>File systems are mounted.</a:t>
            </a:r>
          </a:p>
          <a:p>
            <a:pPr lvl="1"/>
            <a:r>
              <a:rPr lang="en-US" dirty="0" smtClean="0"/>
              <a:t>Different file systems can be in the same name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0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Distributed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emulate local file system behaviors</a:t>
            </a:r>
          </a:p>
          <a:p>
            <a:pPr lvl="1"/>
            <a:r>
              <a:rPr lang="en-US" dirty="0" smtClean="0"/>
              <a:t>Files not replicated</a:t>
            </a:r>
          </a:p>
          <a:p>
            <a:pPr lvl="1"/>
            <a:r>
              <a:rPr lang="en-US" dirty="0" smtClean="0"/>
              <a:t>No hard performance guarantee</a:t>
            </a:r>
          </a:p>
          <a:p>
            <a:r>
              <a:rPr lang="en-US" dirty="0" smtClean="0"/>
              <a:t>But,</a:t>
            </a:r>
          </a:p>
          <a:p>
            <a:pPr lvl="1"/>
            <a:r>
              <a:rPr lang="en-US" dirty="0" smtClean="0"/>
              <a:t>Files located remotely on servers</a:t>
            </a:r>
          </a:p>
          <a:p>
            <a:pPr lvl="1"/>
            <a:r>
              <a:rPr lang="en-US" dirty="0" smtClean="0"/>
              <a:t>Multiple clients access the servers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Users with multiple machines</a:t>
            </a:r>
          </a:p>
          <a:p>
            <a:pPr lvl="1"/>
            <a:r>
              <a:rPr lang="en-US" dirty="0" smtClean="0"/>
              <a:t>Data sharing for multiple users</a:t>
            </a:r>
          </a:p>
          <a:p>
            <a:pPr lvl="1"/>
            <a:r>
              <a:rPr lang="en-US" dirty="0" smtClean="0"/>
              <a:t>Consolidated data management (e.g., in an enterprise)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429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Transparency</a:t>
            </a:r>
            <a:r>
              <a:rPr lang="en-US" dirty="0" smtClean="0"/>
              <a:t>: a distributed file system should appear as if it’s a local file system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Access transparency</a:t>
            </a:r>
            <a:r>
              <a:rPr lang="en-US" dirty="0" smtClean="0"/>
              <a:t>: it should support the same set of operations, i.e., a program that works for a local file system should work for a </a:t>
            </a:r>
            <a:r>
              <a:rPr lang="en-US" dirty="0" smtClean="0"/>
              <a:t>DFS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(File) Location transparency</a:t>
            </a:r>
            <a:r>
              <a:rPr lang="en-US" dirty="0" smtClean="0"/>
              <a:t>: all clients should see the same name space.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Migration transparency</a:t>
            </a:r>
            <a:r>
              <a:rPr lang="en-US" dirty="0" smtClean="0"/>
              <a:t>: if files move to another server, it shouldn’t be visible to users.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Performance transparency</a:t>
            </a:r>
            <a:r>
              <a:rPr lang="en-US" dirty="0" smtClean="0"/>
              <a:t>: it should provide reasonably consistent performance.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Scaling transparency</a:t>
            </a:r>
            <a:r>
              <a:rPr lang="en-US" dirty="0" smtClean="0"/>
              <a:t>: it should be able to scale incrementally by adding more 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2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Concurrent updates</a:t>
            </a:r>
            <a:r>
              <a:rPr lang="en-US" dirty="0" smtClean="0"/>
              <a:t> should be supported.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Fault </a:t>
            </a:r>
            <a:r>
              <a:rPr lang="en-US" dirty="0">
                <a:solidFill>
                  <a:srgbClr val="FF0000"/>
                </a:solidFill>
              </a:rPr>
              <a:t>tolerance</a:t>
            </a:r>
            <a:r>
              <a:rPr lang="en-US" dirty="0"/>
              <a:t>: servers may crash, </a:t>
            </a:r>
            <a:r>
              <a:rPr lang="en-US" dirty="0" err="1"/>
              <a:t>msgs</a:t>
            </a:r>
            <a:r>
              <a:rPr lang="en-US" dirty="0"/>
              <a:t> can be lost, etc.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Consistency</a:t>
            </a:r>
            <a:r>
              <a:rPr lang="en-US" dirty="0" smtClean="0"/>
              <a:t> needs to be maintained.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Security</a:t>
            </a:r>
            <a:r>
              <a:rPr lang="en-US" dirty="0" smtClean="0"/>
              <a:t>: access-control for files &amp; authentication of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5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73125" y="1746250"/>
            <a:ext cx="7432675" cy="3725863"/>
            <a:chOff x="596" y="1100"/>
            <a:chExt cx="5072" cy="234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850" y="1278"/>
              <a:ext cx="1802" cy="2154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50" y="1278"/>
              <a:ext cx="1818" cy="2169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96" y="1278"/>
              <a:ext cx="1803" cy="2154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96" y="1278"/>
              <a:ext cx="1818" cy="2169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88" y="2026"/>
              <a:ext cx="1634" cy="132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108" y="1100"/>
              <a:ext cx="8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Client computer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300" y="1100"/>
              <a:ext cx="9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Server computer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072" y="3310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72" y="3279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72" y="3248"/>
              <a:ext cx="412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5072" y="3203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240" y="2928"/>
              <a:ext cx="61" cy="305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842" y="1324"/>
              <a:ext cx="580" cy="2047"/>
            </a:xfrm>
            <a:prstGeom prst="ellipse">
              <a:avLst/>
            </a:prstGeom>
            <a:solidFill>
              <a:srgbClr val="FFDC99"/>
            </a:solidFill>
            <a:ln w="349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688" y="1339"/>
              <a:ext cx="768" cy="64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729" y="1545"/>
              <a:ext cx="657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97" y="1682"/>
              <a:ext cx="50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Arial" charset="0"/>
                </a:rPr>
                <a:t>program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549" y="1344"/>
              <a:ext cx="780" cy="64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612" y="1545"/>
              <a:ext cx="657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680" y="1682"/>
              <a:ext cx="50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Arial" charset="0"/>
                </a:rPr>
                <a:t>program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201" y="2583"/>
              <a:ext cx="79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Client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942" y="1767"/>
              <a:ext cx="1634" cy="132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329" y="2324"/>
              <a:ext cx="871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Arial" charset="0"/>
                </a:rPr>
                <a:t>Flat file service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942" y="1339"/>
              <a:ext cx="1634" cy="38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290" y="1499"/>
              <a:ext cx="96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Arial" charset="0"/>
                </a:rPr>
                <a:t>Directory service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353" y="2271"/>
              <a:ext cx="1558" cy="153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4553" y="3310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4553" y="3279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4553" y="3248"/>
              <a:ext cx="412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4553" y="3203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721" y="2928"/>
              <a:ext cx="61" cy="305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4033" y="3310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33" y="3279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4033" y="3248"/>
              <a:ext cx="413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4033" y="3203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217" y="2928"/>
              <a:ext cx="61" cy="305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4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service</a:t>
            </a:r>
          </a:p>
          <a:p>
            <a:pPr lvl="1"/>
            <a:r>
              <a:rPr lang="en-US" dirty="0" smtClean="0"/>
              <a:t>Meta data management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Creates and updates directories (hierarchical file structures</a:t>
            </a:r>
            <a:r>
              <a:rPr lang="en-US" dirty="0" smtClean="0">
                <a:latin typeface="Arial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</a:t>
            </a:r>
            <a:r>
              <a:rPr lang="en-US" dirty="0" smtClean="0">
                <a:latin typeface="Arial" charset="0"/>
                <a:ea typeface="ＭＳ Ｐゴシック" charset="0"/>
              </a:rPr>
              <a:t>rovides </a:t>
            </a:r>
            <a:r>
              <a:rPr lang="en-US" dirty="0">
                <a:latin typeface="Arial" charset="0"/>
                <a:ea typeface="ＭＳ Ｐゴシック" charset="0"/>
              </a:rPr>
              <a:t>mappings between user names of files and the unique file ids in the flat file structure</a:t>
            </a:r>
            <a:r>
              <a:rPr lang="en-US" dirty="0" smtClean="0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Flat file service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Actual data management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File operations (create, delete, read, write, access control, etc.)</a:t>
            </a: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These can be independently distributed.</a:t>
            </a:r>
          </a:p>
          <a:p>
            <a:pPr lvl="1"/>
            <a:r>
              <a:rPr lang="en-US" dirty="0" smtClean="0"/>
              <a:t>E.g., centralized directory service &amp; distributed flat file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6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 NFS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5397500" y="1447800"/>
            <a:ext cx="2959100" cy="43561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50000">
                <a:srgbClr val="67F7F0"/>
              </a:gs>
              <a:gs pos="100000">
                <a:srgbClr val="618FFD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825500" y="1422400"/>
            <a:ext cx="3683000" cy="43561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50000">
                <a:srgbClr val="67F7F0"/>
              </a:gs>
              <a:gs pos="100000">
                <a:srgbClr val="618FFD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901700" y="2781300"/>
            <a:ext cx="3517900" cy="2781300"/>
          </a:xfrm>
          <a:prstGeom prst="rect">
            <a:avLst/>
          </a:prstGeom>
          <a:gradFill rotWithShape="0">
            <a:gsLst>
              <a:gs pos="0">
                <a:srgbClr val="C073FA"/>
              </a:gs>
              <a:gs pos="50000">
                <a:srgbClr val="FFFFFF"/>
              </a:gs>
              <a:gs pos="100000">
                <a:srgbClr val="C073FA"/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90600" y="1841500"/>
            <a:ext cx="1435100" cy="708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 Application Program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654300" y="1841500"/>
            <a:ext cx="1435100" cy="708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 Application Program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574800" y="2552700"/>
            <a:ext cx="330200" cy="419100"/>
          </a:xfrm>
          <a:prstGeom prst="downArrow">
            <a:avLst>
              <a:gd name="adj1" fmla="val 50000"/>
              <a:gd name="adj2" fmla="val 31731"/>
            </a:avLst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213100" y="2552700"/>
            <a:ext cx="330200" cy="419100"/>
          </a:xfrm>
          <a:prstGeom prst="downArrow">
            <a:avLst>
              <a:gd name="adj1" fmla="val 50000"/>
              <a:gd name="adj2" fmla="val 31731"/>
            </a:avLst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66800" y="2971800"/>
            <a:ext cx="3022600" cy="3524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Virtual File System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03300" y="3708400"/>
            <a:ext cx="1016000" cy="8477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UNIX File System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120900" y="3708400"/>
            <a:ext cx="1016000" cy="8477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Other File System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054100" y="5080000"/>
            <a:ext cx="850900" cy="2921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251200" y="3708400"/>
            <a:ext cx="1016000" cy="8477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NFS Client System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1054100" y="4965700"/>
            <a:ext cx="850900" cy="2921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1066800" y="4864100"/>
            <a:ext cx="850900" cy="29210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1473200" y="3289300"/>
            <a:ext cx="0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2565400" y="3327400"/>
            <a:ext cx="0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3619500" y="3327400"/>
            <a:ext cx="0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1498600" y="4546600"/>
            <a:ext cx="0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295400" y="10033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Client Computer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461000" y="2832100"/>
            <a:ext cx="2806700" cy="2781300"/>
          </a:xfrm>
          <a:prstGeom prst="rect">
            <a:avLst/>
          </a:prstGeom>
          <a:gradFill rotWithShape="0">
            <a:gsLst>
              <a:gs pos="0">
                <a:srgbClr val="C073FA"/>
              </a:gs>
              <a:gs pos="50000">
                <a:srgbClr val="FFFFFF"/>
              </a:gs>
              <a:gs pos="100000">
                <a:srgbClr val="C073FA"/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626100" y="3022600"/>
            <a:ext cx="2400300" cy="3524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Virtual File System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5588000" y="3733800"/>
            <a:ext cx="1016000" cy="8477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NFS Server System</a:t>
            </a: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rot="10695840" flipH="1">
            <a:off x="6032500" y="3327400"/>
            <a:ext cx="1588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34"/>
          <p:cNvGrpSpPr>
            <a:grpSpLocks/>
          </p:cNvGrpSpPr>
          <p:nvPr/>
        </p:nvGrpSpPr>
        <p:grpSpPr bwMode="auto">
          <a:xfrm>
            <a:off x="6883400" y="3733800"/>
            <a:ext cx="1016000" cy="1663700"/>
            <a:chOff x="3920" y="672"/>
            <a:chExt cx="640" cy="1048"/>
          </a:xfrm>
        </p:grpSpPr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3920" y="672"/>
              <a:ext cx="640" cy="534"/>
            </a:xfrm>
            <a:prstGeom prst="rect">
              <a:avLst/>
            </a:prstGeom>
            <a:solidFill>
              <a:srgbClr val="FFFFB7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</a:rPr>
                <a:t>UNIX File System</a:t>
              </a:r>
            </a:p>
          </p:txBody>
        </p:sp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3952" y="1536"/>
              <a:ext cx="536" cy="18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3952" y="1464"/>
              <a:ext cx="536" cy="18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960" y="1400"/>
              <a:ext cx="536" cy="184"/>
            </a:xfrm>
            <a:prstGeom prst="ellipse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4232" y="1200"/>
              <a:ext cx="0" cy="2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5"/>
          <p:cNvSpPr>
            <a:spLocks noChangeShapeType="1"/>
          </p:cNvSpPr>
          <p:nvPr/>
        </p:nvSpPr>
        <p:spPr bwMode="auto">
          <a:xfrm flipH="1">
            <a:off x="7366000" y="3352800"/>
            <a:ext cx="0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5829300" y="10541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Server Computer</a:t>
            </a:r>
          </a:p>
        </p:txBody>
      </p:sp>
      <p:sp>
        <p:nvSpPr>
          <p:cNvPr id="36" name="AutoShape 40"/>
          <p:cNvSpPr>
            <a:spLocks noChangeArrowheads="1"/>
          </p:cNvSpPr>
          <p:nvPr/>
        </p:nvSpPr>
        <p:spPr bwMode="auto">
          <a:xfrm>
            <a:off x="4267200" y="3721100"/>
            <a:ext cx="1333500" cy="876300"/>
          </a:xfrm>
          <a:prstGeom prst="leftRightArrow">
            <a:avLst>
              <a:gd name="adj1" fmla="val 52898"/>
              <a:gd name="adj2" fmla="val 37684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4368800" y="3898900"/>
            <a:ext cx="111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NFS Protocol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4597400" y="2019300"/>
            <a:ext cx="736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UNIX Kernel</a:t>
            </a: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>
            <a:off x="4191000" y="2463800"/>
            <a:ext cx="5207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5181600" y="2438400"/>
            <a:ext cx="48260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28119</TotalTime>
  <Pages>12</Pages>
  <Words>1285</Words>
  <Application>Microsoft Macintosh PowerPoint</Application>
  <PresentationFormat>Letter Paper (8.5x11 in)</PresentationFormat>
  <Paragraphs>245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CS252-template</vt:lpstr>
      <vt:lpstr>Office Theme</vt:lpstr>
      <vt:lpstr>CSE 486/586 Distributed Systems Distributed File Systems</vt:lpstr>
      <vt:lpstr>Recap</vt:lpstr>
      <vt:lpstr>Local File Systems</vt:lpstr>
      <vt:lpstr>Traditional Distributed File Systems</vt:lpstr>
      <vt:lpstr>Requirements</vt:lpstr>
      <vt:lpstr>Requirements</vt:lpstr>
      <vt:lpstr>File Server Architecture</vt:lpstr>
      <vt:lpstr>Components</vt:lpstr>
      <vt:lpstr>Sun NFS</vt:lpstr>
      <vt:lpstr>VFS</vt:lpstr>
      <vt:lpstr>NFS Mount Service</vt:lpstr>
      <vt:lpstr>NFS Basic Operations</vt:lpstr>
      <vt:lpstr>CSE 486/586 Administrivia</vt:lpstr>
      <vt:lpstr>Improving Performance</vt:lpstr>
      <vt:lpstr>(General) Caching Strategies</vt:lpstr>
      <vt:lpstr>NFS Client-Side Caching</vt:lpstr>
      <vt:lpstr>Validation</vt:lpstr>
      <vt:lpstr>Failures</vt:lpstr>
      <vt:lpstr>Failures</vt:lpstr>
      <vt:lpstr>NFS</vt:lpstr>
      <vt:lpstr>Comparison: AFS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1276</cp:revision>
  <cp:lastPrinted>2012-03-28T18:12:09Z</cp:lastPrinted>
  <dcterms:created xsi:type="dcterms:W3CDTF">2012-03-21T04:48:11Z</dcterms:created>
  <dcterms:modified xsi:type="dcterms:W3CDTF">2012-03-30T18:42:47Z</dcterms:modified>
  <cp:category/>
</cp:coreProperties>
</file>