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7"/>
  </p:notesMasterIdLst>
  <p:handoutMasterIdLst>
    <p:handoutMasterId r:id="rId28"/>
  </p:handoutMasterIdLst>
  <p:sldIdLst>
    <p:sldId id="322" r:id="rId3"/>
    <p:sldId id="799" r:id="rId4"/>
    <p:sldId id="767" r:id="rId5"/>
    <p:sldId id="800" r:id="rId6"/>
    <p:sldId id="804" r:id="rId7"/>
    <p:sldId id="801" r:id="rId8"/>
    <p:sldId id="802" r:id="rId9"/>
    <p:sldId id="803" r:id="rId10"/>
    <p:sldId id="805" r:id="rId11"/>
    <p:sldId id="807" r:id="rId12"/>
    <p:sldId id="809" r:id="rId13"/>
    <p:sldId id="810" r:id="rId14"/>
    <p:sldId id="751" r:id="rId15"/>
    <p:sldId id="818" r:id="rId16"/>
    <p:sldId id="806" r:id="rId17"/>
    <p:sldId id="811" r:id="rId18"/>
    <p:sldId id="812" r:id="rId19"/>
    <p:sldId id="813" r:id="rId20"/>
    <p:sldId id="815" r:id="rId21"/>
    <p:sldId id="817" r:id="rId22"/>
    <p:sldId id="816" r:id="rId23"/>
    <p:sldId id="814" r:id="rId24"/>
    <p:sldId id="704" r:id="rId25"/>
    <p:sldId id="584" r:id="rId2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Gnutella: cannot control how the network is formed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3sD7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Distributed Hash Table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Keep the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Consider problem of data partition:  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Given document X, choose one of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k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 servers to use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Two-level mapping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Map one (or more) data </a:t>
            </a:r>
            <a:r>
              <a:rPr lang="en-US" dirty="0" err="1" smtClean="0">
                <a:ea typeface="ＭＳ Ｐゴシック" pitchFamily="-65" charset="-128"/>
                <a:cs typeface="ＭＳ Ｐゴシック" pitchFamily="-65" charset="-128"/>
              </a:rPr>
              <a:t>item(s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) to a hash value (</a:t>
            </a:r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the distribution should be balanced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)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Map a hash value to a server (</a:t>
            </a:r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each server load should be balanced even with node join/leave</a:t>
            </a:r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Basic Hashing?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Suppose we use modulo hashing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Number servers 1..k</a:t>
            </a:r>
          </a:p>
          <a:p>
            <a:pPr eaLnBrk="1" hangingPunct="1"/>
            <a:r>
              <a:rPr lang="en-US" dirty="0" smtClean="0"/>
              <a:t>Place X on server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i="1" dirty="0" smtClean="0">
                <a:solidFill>
                  <a:srgbClr val="0000FF"/>
                </a:solidFill>
              </a:rPr>
              <a:t> = (X mod </a:t>
            </a:r>
            <a:r>
              <a:rPr lang="en-US" i="1" dirty="0" err="1" smtClean="0">
                <a:solidFill>
                  <a:srgbClr val="0000FF"/>
                </a:solidFill>
              </a:rPr>
              <a:t>k</a:t>
            </a:r>
            <a:r>
              <a:rPr lang="en-US" i="1" dirty="0" smtClean="0">
                <a:solidFill>
                  <a:srgbClr val="0000FF"/>
                </a:solidFill>
              </a:rPr>
              <a:t>)</a:t>
            </a:r>
          </a:p>
          <a:p>
            <a:pPr lvl="1" eaLnBrk="1" hangingPunct="1"/>
            <a:r>
              <a:rPr lang="en-US" dirty="0" smtClean="0">
                <a:ea typeface="ＭＳ Ｐゴシック" pitchFamily="-65" charset="-128"/>
              </a:rPr>
              <a:t>Problem?  Data may not be uniformly distributed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519176" cy="58997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/>
          <a:srcRect l="2296" r="1147" b="4068"/>
          <a:stretch>
            <a:fillRect/>
          </a:stretch>
        </p:blipFill>
        <p:spPr bwMode="auto">
          <a:xfrm>
            <a:off x="533400" y="335280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3352800" y="3352800"/>
            <a:ext cx="2590800" cy="2895600"/>
            <a:chOff x="5486400" y="2057400"/>
            <a:chExt cx="2590800" cy="2895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54864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Table Index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7818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Values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6477000" y="28194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477000" y="30480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477000" y="33512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477000" y="4648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477000" y="41894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477000" y="3886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6477000" y="36576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8" name="Straight Arrow Connector 17"/>
          <p:cNvCxnSpPr/>
          <p:nvPr/>
        </p:nvCxnSpPr>
        <p:spPr bwMode="auto">
          <a:xfrm>
            <a:off x="6172200" y="41148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72200" y="4343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172200" y="46482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172200" y="49530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72200" y="5181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172200" y="5486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172200" y="5943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7086600" y="3886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86600" y="4267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86600" y="5791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772400" y="48006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772400" y="50292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772400" y="52578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33600" y="3352800"/>
            <a:ext cx="9906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Basic Hashing?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Place X on server </a:t>
            </a:r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i="1" dirty="0" smtClean="0">
                <a:solidFill>
                  <a:srgbClr val="0000FF"/>
                </a:solidFill>
              </a:rPr>
              <a:t> = hash (X) mod </a:t>
            </a:r>
            <a:r>
              <a:rPr lang="en-US" i="1" dirty="0" err="1" smtClean="0">
                <a:solidFill>
                  <a:srgbClr val="0000FF"/>
                </a:solidFill>
              </a:rPr>
              <a:t>k</a:t>
            </a:r>
            <a:endParaRPr lang="en-US" i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 smtClean="0">
                <a:ea typeface="ＭＳ Ｐゴシック" pitchFamily="-65" charset="-128"/>
              </a:rPr>
              <a:t>Problem?</a:t>
            </a:r>
          </a:p>
          <a:p>
            <a:pPr lvl="1" eaLnBrk="1" hangingPunct="1"/>
            <a:r>
              <a:rPr lang="en-US" sz="2200" dirty="0" smtClean="0">
                <a:ea typeface="ＭＳ Ｐゴシック" pitchFamily="-65" charset="-128"/>
              </a:rPr>
              <a:t>What happens if a server fails or joins (</a:t>
            </a:r>
            <a:r>
              <a:rPr lang="en-US" sz="2200" dirty="0" err="1" smtClean="0">
                <a:ea typeface="ＭＳ Ｐゴシック" pitchFamily="-65" charset="-128"/>
              </a:rPr>
              <a:t>k</a:t>
            </a:r>
            <a:r>
              <a:rPr lang="en-US" sz="2200" dirty="0" smtClean="0">
                <a:ea typeface="ＭＳ Ｐゴシック" pitchFamily="-65" charset="-128"/>
              </a:rPr>
              <a:t> </a:t>
            </a:r>
            <a:r>
              <a:rPr lang="en-US" sz="2200" dirty="0" err="1" smtClean="0">
                <a:ea typeface="ＭＳ Ｐゴシック" pitchFamily="-65" charset="-128"/>
                <a:sym typeface="Wingdings" pitchFamily="-65" charset="2"/>
              </a:rPr>
              <a:t></a:t>
            </a:r>
            <a:r>
              <a:rPr lang="en-US" sz="2200" dirty="0" smtClean="0">
                <a:ea typeface="ＭＳ Ｐゴシック" pitchFamily="-65" charset="-128"/>
                <a:sym typeface="Wingdings" pitchFamily="-65" charset="2"/>
              </a:rPr>
              <a:t> k±1)?</a:t>
            </a:r>
          </a:p>
          <a:p>
            <a:pPr lvl="1" eaLnBrk="1" hangingPunct="1"/>
            <a:r>
              <a:rPr lang="en-US" sz="2200" dirty="0" smtClean="0">
                <a:solidFill>
                  <a:srgbClr val="FF0000"/>
                </a:solidFill>
                <a:ea typeface="ＭＳ Ｐゴシック" pitchFamily="-65" charset="-128"/>
                <a:sym typeface="Wingdings" pitchFamily="-65" charset="2"/>
              </a:rPr>
              <a:t>Answer:  All entries get remapped to new nodes!</a:t>
            </a:r>
            <a:endParaRPr lang="en-US" sz="2200" dirty="0" smtClean="0">
              <a:solidFill>
                <a:srgbClr val="FF0000"/>
              </a:solidFill>
              <a:ea typeface="ＭＳ Ｐゴシック" pitchFamily="-65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 l="2296" r="1147" b="4068"/>
          <a:stretch>
            <a:fillRect/>
          </a:stretch>
        </p:blipFill>
        <p:spPr bwMode="auto">
          <a:xfrm>
            <a:off x="533400" y="335280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352800" y="3352800"/>
            <a:ext cx="2590800" cy="2895600"/>
            <a:chOff x="5486400" y="2057400"/>
            <a:chExt cx="2590800" cy="2895600"/>
          </a:xfrm>
        </p:grpSpPr>
        <p:sp>
          <p:nvSpPr>
            <p:cNvPr id="7" name="Rectangle 6"/>
            <p:cNvSpPr/>
            <p:nvPr/>
          </p:nvSpPr>
          <p:spPr bwMode="auto">
            <a:xfrm>
              <a:off x="54864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Table Index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7818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Values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6477000" y="28194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6477000" y="30480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6477000" y="33512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477000" y="4648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477000" y="41894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477000" y="3886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477000" y="36576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6" name="Straight Arrow Connector 15"/>
          <p:cNvCxnSpPr/>
          <p:nvPr/>
        </p:nvCxnSpPr>
        <p:spPr bwMode="auto">
          <a:xfrm>
            <a:off x="6172200" y="41148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72200" y="4343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172200" y="46482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72200" y="49530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172200" y="5181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172200" y="54864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72200" y="5943600"/>
            <a:ext cx="609600" cy="1588"/>
          </a:xfrm>
          <a:prstGeom prst="straightConnector1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7086600" y="3886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86600" y="4267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086600" y="5791200"/>
            <a:ext cx="1447800" cy="3048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772400" y="48006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772400" y="50292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772400" y="5257800"/>
            <a:ext cx="152400" cy="1524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133600" y="3352800"/>
            <a:ext cx="990600" cy="533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form your project group!</a:t>
            </a:r>
          </a:p>
          <a:p>
            <a:pPr lvl="1"/>
            <a:r>
              <a:rPr lang="en-US" dirty="0" smtClean="0"/>
              <a:t>Use Piazza to find your group members</a:t>
            </a:r>
          </a:p>
          <a:p>
            <a:pPr lvl="1"/>
            <a:r>
              <a:rPr lang="en-US" dirty="0" smtClean="0"/>
              <a:t>Fill out the form at </a:t>
            </a:r>
            <a:r>
              <a:rPr lang="en-US" dirty="0" smtClean="0">
                <a:hlinkClick r:id="rId2"/>
              </a:rPr>
              <a:t>http://goo.gl/3sD7T</a:t>
            </a:r>
            <a:r>
              <a:rPr lang="en-US" dirty="0" smtClean="0"/>
              <a:t> to tell us which group you are in </a:t>
            </a:r>
            <a:r>
              <a:rPr lang="en-US" dirty="0" smtClean="0">
                <a:solidFill>
                  <a:srgbClr val="FF0000"/>
                </a:solidFill>
              </a:rPr>
              <a:t>by tonight</a:t>
            </a:r>
            <a:r>
              <a:rPr lang="en-US" dirty="0" smtClean="0"/>
              <a:t>!</a:t>
            </a:r>
          </a:p>
          <a:p>
            <a:r>
              <a:rPr lang="en-US" dirty="0" smtClean="0"/>
              <a:t>Fun with group names</a:t>
            </a:r>
          </a:p>
          <a:p>
            <a:pPr lvl="1"/>
            <a:r>
              <a:rPr lang="en-US" dirty="0" err="1" smtClean="0"/>
              <a:t>DroidArmy</a:t>
            </a:r>
            <a:r>
              <a:rPr lang="en-US" dirty="0" smtClean="0"/>
              <a:t>, </a:t>
            </a:r>
            <a:r>
              <a:rPr lang="en-US" dirty="0" err="1" smtClean="0"/>
              <a:t>PentaDroid</a:t>
            </a:r>
            <a:r>
              <a:rPr lang="en-US" dirty="0" smtClean="0"/>
              <a:t>, Hydroids, </a:t>
            </a:r>
            <a:r>
              <a:rPr lang="en-US" dirty="0" err="1" smtClean="0"/>
              <a:t>AVDs</a:t>
            </a:r>
            <a:r>
              <a:rPr lang="en-US" dirty="0" smtClean="0"/>
              <a:t>, 5554, system360, </a:t>
            </a:r>
            <a:r>
              <a:rPr lang="en-US" dirty="0" err="1" smtClean="0"/>
              <a:t>BuffaloWings</a:t>
            </a:r>
            <a:r>
              <a:rPr lang="en-US" dirty="0" smtClean="0"/>
              <a:t>, random, “Steve, Distribute Those Blow Pops”,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DHT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distributed hash table system using consistent hashing</a:t>
            </a:r>
          </a:p>
          <a:p>
            <a:r>
              <a:rPr lang="en-US" dirty="0" smtClean="0"/>
              <a:t>Organizes nodes in a ring</a:t>
            </a:r>
          </a:p>
          <a:p>
            <a:r>
              <a:rPr lang="en-US" dirty="0" smtClean="0"/>
              <a:t>Maintains neighbors for correctness and shortcuts for performance</a:t>
            </a:r>
          </a:p>
          <a:p>
            <a:r>
              <a:rPr lang="en-US" dirty="0" smtClean="0"/>
              <a:t>DHT in general</a:t>
            </a:r>
          </a:p>
          <a:p>
            <a:pPr lvl="1"/>
            <a:r>
              <a:rPr lang="en-US" dirty="0" smtClean="0"/>
              <a:t>DHT systems are </a:t>
            </a:r>
            <a:r>
              <a:rPr lang="en-US" dirty="0" smtClean="0">
                <a:solidFill>
                  <a:srgbClr val="0000FF"/>
                </a:solidFill>
              </a:rPr>
              <a:t>“structured” </a:t>
            </a:r>
            <a:r>
              <a:rPr lang="en-US" dirty="0" smtClean="0"/>
              <a:t>peer-to-peer as opposed to </a:t>
            </a:r>
            <a:r>
              <a:rPr lang="en-US" dirty="0" smtClean="0">
                <a:solidFill>
                  <a:srgbClr val="0000FF"/>
                </a:solidFill>
              </a:rPr>
              <a:t>“unstructured”</a:t>
            </a:r>
            <a:r>
              <a:rPr lang="en-US" dirty="0" smtClean="0"/>
              <a:t> peer-to-peer such as Napster, Gnutella, etc.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Used as a base system</a:t>
            </a:r>
            <a:r>
              <a:rPr lang="en-US" dirty="0" smtClean="0"/>
              <a:t> for other systems, e.g., many “</a:t>
            </a:r>
            <a:r>
              <a:rPr lang="en-US" dirty="0" err="1" smtClean="0"/>
              <a:t>trackerless</a:t>
            </a:r>
            <a:r>
              <a:rPr lang="en-US" dirty="0" smtClean="0"/>
              <a:t>” </a:t>
            </a:r>
            <a:r>
              <a:rPr lang="en-US" dirty="0" err="1" smtClean="0"/>
              <a:t>BitTorrent</a:t>
            </a:r>
            <a:r>
              <a:rPr lang="en-US" dirty="0" smtClean="0"/>
              <a:t> clients, Amazon Dynamo, distributed repositories, distributed file systems,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4927600"/>
          </a:xfrm>
        </p:spPr>
        <p:txBody>
          <a:bodyPr/>
          <a:lstStyle/>
          <a:p>
            <a:r>
              <a:rPr lang="en-US" dirty="0" smtClean="0"/>
              <a:t>Represent the hash key space as a ring</a:t>
            </a:r>
          </a:p>
          <a:p>
            <a:r>
              <a:rPr lang="en-US" dirty="0" smtClean="0"/>
              <a:t>Use a hash function that evenly distributes items over the hash space, e.g., SHA-1</a:t>
            </a:r>
          </a:p>
          <a:p>
            <a:r>
              <a:rPr lang="en-US" dirty="0" smtClean="0"/>
              <a:t>Map nodes (buckets) in the same ring</a:t>
            </a:r>
          </a:p>
          <a:p>
            <a:r>
              <a:rPr lang="en-US" dirty="0" smtClean="0"/>
              <a:t>Used in </a:t>
            </a:r>
            <a:r>
              <a:rPr lang="en-US" dirty="0" err="1" smtClean="0"/>
              <a:t>DHTs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Consistent Hashing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922837" y="3223597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727825" y="3069609"/>
            <a:ext cx="0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6919912" y="3107709"/>
            <a:ext cx="115888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521450" y="2712422"/>
            <a:ext cx="3540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981825" y="2712422"/>
            <a:ext cx="3540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380287" y="3107709"/>
            <a:ext cx="346075" cy="39688"/>
            <a:chOff x="824" y="3950"/>
            <a:chExt cx="218" cy="2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824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921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18" y="3950"/>
              <a:ext cx="24" cy="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60437" y="5486400"/>
            <a:ext cx="3558236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 smtClean="0">
                <a:solidFill>
                  <a:srgbClr val="009900"/>
                </a:solidFill>
                <a:sym typeface="Wingdings" pitchFamily="-65" charset="2"/>
              </a:rPr>
              <a:t>Hash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(IP_address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)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node_id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427162" y="3761759"/>
            <a:ext cx="1553480" cy="1323439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Id space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represented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as a ring.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764462" y="3491884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456612" y="4874597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458075" y="6257309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960937" y="4184034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805487" y="6219209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802562" y="6027122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81750" y="3107709"/>
            <a:ext cx="115887" cy="2698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545137" y="2712422"/>
            <a:ext cx="9636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128</a:t>
            </a:r>
            <a:r>
              <a:rPr lang="en-US"/>
              <a:t>-1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575300" y="3491884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965200" y="5181600"/>
            <a:ext cx="3016220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FF3300"/>
                </a:solidFill>
              </a:rPr>
              <a:t>Hash(name</a:t>
            </a:r>
            <a:r>
              <a:rPr lang="en-US" sz="2000" dirty="0">
                <a:solidFill>
                  <a:srgbClr val="FF3300"/>
                </a:solidFill>
              </a:rPr>
              <a:t>)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FF3300"/>
                </a:solidFill>
                <a:sym typeface="Wingdings" pitchFamily="-65" charset="2"/>
              </a:rPr>
              <a:t> </a:t>
            </a:r>
            <a:r>
              <a:rPr lang="en-US" sz="2000" dirty="0" err="1" smtClean="0">
                <a:solidFill>
                  <a:srgbClr val="FF3300"/>
                </a:solidFill>
                <a:sym typeface="Wingdings" pitchFamily="-65" charset="2"/>
              </a:rPr>
              <a:t>object_id</a:t>
            </a:r>
            <a:endParaRPr lang="en-US" sz="2000" dirty="0">
              <a:solidFill>
                <a:srgbClr val="FF3300"/>
              </a:solidFill>
              <a:sym typeface="Wingdings" pitchFamily="-65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Consistent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r>
              <a:rPr lang="en-US" dirty="0" smtClean="0"/>
              <a:t>Maps data items to its “successor” node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Advantages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Even distribution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Few changes as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nodes come and go…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724400" y="1901825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566025" y="2170113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258175" y="3552825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259638" y="4935538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762500" y="2862263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607050" y="4897438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604125" y="4705350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1963" y="4359275"/>
            <a:ext cx="3558236" cy="86177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FF3300"/>
                </a:solidFill>
              </a:rPr>
              <a:t>Hash(name</a:t>
            </a:r>
            <a:r>
              <a:rPr lang="en-US" sz="2000" dirty="0">
                <a:solidFill>
                  <a:srgbClr val="FF3300"/>
                </a:solidFill>
              </a:rPr>
              <a:t>)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FF33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object_id</a:t>
            </a:r>
            <a:endParaRPr lang="en-US" sz="2000" dirty="0">
              <a:solidFill>
                <a:srgbClr val="FF3300"/>
              </a:solidFill>
              <a:sym typeface="Wingdings" pitchFamily="-65" charset="2"/>
            </a:endParaRPr>
          </a:p>
          <a:p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Hash(IP_address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)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node_id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94338" y="2054225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hape 15"/>
          <p:cNvCxnSpPr>
            <a:stCxn id="6" idx="4"/>
            <a:endCxn id="7" idx="2"/>
          </p:cNvCxnSpPr>
          <p:nvPr/>
        </p:nvCxnSpPr>
        <p:spPr bwMode="auto">
          <a:xfrm rot="16200000" flipH="1">
            <a:off x="7297738" y="2669381"/>
            <a:ext cx="1305719" cy="615156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When nodes come and go…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Small changes</a:t>
            </a:r>
            <a:r>
              <a:rPr lang="en-US" dirty="0" smtClean="0"/>
              <a:t> when nodes come and go</a:t>
            </a:r>
          </a:p>
          <a:p>
            <a:pPr lvl="1"/>
            <a:r>
              <a:rPr lang="en-US" dirty="0" smtClean="0"/>
              <a:t>Only affects mapping of keys mapped to the node that comes or goes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110038" y="2776538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951663" y="3044825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643813" y="442753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645275" y="581025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48138" y="3736975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992688" y="57721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989763" y="5580063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1963" y="4572000"/>
            <a:ext cx="3558236" cy="86177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FF3300"/>
                </a:solidFill>
              </a:rPr>
              <a:t>Hash(name</a:t>
            </a:r>
            <a:r>
              <a:rPr lang="en-US" sz="2000" dirty="0">
                <a:solidFill>
                  <a:srgbClr val="FF3300"/>
                </a:solidFill>
              </a:rPr>
              <a:t>)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FF33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sym typeface="Wingdings" pitchFamily="-65" charset="2"/>
              </a:rPr>
              <a:t>object_id</a:t>
            </a:r>
            <a:endParaRPr lang="en-US" sz="2000" dirty="0">
              <a:solidFill>
                <a:srgbClr val="FF3300"/>
              </a:solidFill>
              <a:sym typeface="Wingdings" pitchFamily="-65" charset="2"/>
            </a:endParaRPr>
          </a:p>
          <a:p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Hash(IP_address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)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</a:t>
            </a:r>
            <a:r>
              <a:rPr lang="en-US" sz="2000" dirty="0">
                <a:solidFill>
                  <a:srgbClr val="009900"/>
                </a:solidFill>
                <a:sym typeface="Wingdings" pitchFamily="-65" charset="2"/>
              </a:rPr>
              <a:t> </a:t>
            </a:r>
            <a:r>
              <a:rPr lang="en-US" sz="2000" dirty="0" err="1">
                <a:solidFill>
                  <a:srgbClr val="009900"/>
                </a:solidFill>
                <a:sym typeface="Wingdings" pitchFamily="-65" charset="2"/>
              </a:rPr>
              <a:t>node_id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879975" y="2928938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303713" y="5156200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876925" y="5962650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453188" y="281463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413625" y="36195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491413" y="4926013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992813" y="26987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94338" y="27368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457700" y="3275013"/>
            <a:ext cx="153988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033838" y="4235450"/>
            <a:ext cx="153987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4071938" y="4618038"/>
            <a:ext cx="153987" cy="153987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572000" y="5502275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hape 26"/>
          <p:cNvCxnSpPr>
            <a:stCxn id="19" idx="2"/>
            <a:endCxn id="11" idx="1"/>
          </p:cNvCxnSpPr>
          <p:nvPr/>
        </p:nvCxnSpPr>
        <p:spPr bwMode="auto">
          <a:xfrm rot="10800000" flipV="1">
            <a:off x="7012315" y="5003006"/>
            <a:ext cx="479099" cy="599607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Shape 29"/>
          <p:cNvCxnSpPr>
            <a:stCxn id="19" idx="2"/>
            <a:endCxn id="16" idx="7"/>
          </p:cNvCxnSpPr>
          <p:nvPr/>
        </p:nvCxnSpPr>
        <p:spPr bwMode="auto">
          <a:xfrm rot="10800000" flipV="1">
            <a:off x="6008363" y="5003007"/>
            <a:ext cx="1483051" cy="982194"/>
          </a:xfrm>
          <a:prstGeom prst="curvedConnector2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Node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Maintain a circularly linked list around the ring</a:t>
            </a:r>
          </a:p>
          <a:p>
            <a:pPr lvl="1"/>
            <a:r>
              <a:rPr lang="en-US" dirty="0" smtClean="0"/>
              <a:t>Every node has a predecessor and successor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590800" y="21336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124575" y="37846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628900" y="3094037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5470525" y="49371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360737" y="22860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784475" y="451326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4357687" y="53197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4933950" y="21717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5"/>
          <p:cNvSpPr>
            <a:spLocks/>
          </p:cNvSpPr>
          <p:nvPr/>
        </p:nvSpPr>
        <p:spPr bwMode="auto">
          <a:xfrm>
            <a:off x="5349875" y="3860800"/>
            <a:ext cx="852487" cy="1114425"/>
          </a:xfrm>
          <a:custGeom>
            <a:avLst/>
            <a:gdLst/>
            <a:ahLst/>
            <a:cxnLst>
              <a:cxn ang="0">
                <a:pos x="77" y="702"/>
              </a:cxn>
              <a:cxn ang="0">
                <a:pos x="77" y="315"/>
              </a:cxn>
              <a:cxn ang="0">
                <a:pos x="537" y="0"/>
              </a:cxn>
            </a:cxnLst>
            <a:rect l="0" t="0" r="r" b="b"/>
            <a:pathLst>
              <a:path w="537" h="702">
                <a:moveTo>
                  <a:pt x="77" y="702"/>
                </a:moveTo>
                <a:cubicBezTo>
                  <a:pt x="38" y="567"/>
                  <a:pt x="0" y="432"/>
                  <a:pt x="77" y="315"/>
                </a:cubicBezTo>
                <a:cubicBezTo>
                  <a:pt x="154" y="198"/>
                  <a:pt x="345" y="99"/>
                  <a:pt x="53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>
            <a:off x="4576762" y="2325687"/>
            <a:ext cx="1625600" cy="1535113"/>
          </a:xfrm>
          <a:custGeom>
            <a:avLst/>
            <a:gdLst/>
            <a:ahLst/>
            <a:cxnLst>
              <a:cxn ang="0">
                <a:pos x="1024" y="967"/>
              </a:cxn>
              <a:cxn ang="0">
                <a:pos x="129" y="677"/>
              </a:cxn>
              <a:cxn ang="0">
                <a:pos x="250" y="0"/>
              </a:cxn>
            </a:cxnLst>
            <a:rect l="0" t="0" r="r" b="b"/>
            <a:pathLst>
              <a:path w="1024" h="967">
                <a:moveTo>
                  <a:pt x="1024" y="967"/>
                </a:moveTo>
                <a:cubicBezTo>
                  <a:pt x="641" y="902"/>
                  <a:pt x="258" y="838"/>
                  <a:pt x="129" y="677"/>
                </a:cubicBezTo>
                <a:cubicBezTo>
                  <a:pt x="0" y="516"/>
                  <a:pt x="125" y="258"/>
                  <a:pt x="25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7"/>
          <p:cNvSpPr>
            <a:spLocks/>
          </p:cNvSpPr>
          <p:nvPr/>
        </p:nvSpPr>
        <p:spPr bwMode="auto">
          <a:xfrm>
            <a:off x="3436937" y="2286000"/>
            <a:ext cx="1536700" cy="557212"/>
          </a:xfrm>
          <a:custGeom>
            <a:avLst/>
            <a:gdLst/>
            <a:ahLst/>
            <a:cxnLst>
              <a:cxn ang="0">
                <a:pos x="968" y="0"/>
              </a:cxn>
              <a:cxn ang="0">
                <a:pos x="532" y="339"/>
              </a:cxn>
              <a:cxn ang="0">
                <a:pos x="0" y="73"/>
              </a:cxn>
            </a:cxnLst>
            <a:rect l="0" t="0" r="r" b="b"/>
            <a:pathLst>
              <a:path w="968" h="351">
                <a:moveTo>
                  <a:pt x="968" y="0"/>
                </a:moveTo>
                <a:cubicBezTo>
                  <a:pt x="830" y="163"/>
                  <a:pt x="693" y="327"/>
                  <a:pt x="532" y="339"/>
                </a:cubicBezTo>
                <a:cubicBezTo>
                  <a:pt x="371" y="351"/>
                  <a:pt x="185" y="212"/>
                  <a:pt x="0" y="7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8"/>
          <p:cNvSpPr>
            <a:spLocks/>
          </p:cNvSpPr>
          <p:nvPr/>
        </p:nvSpPr>
        <p:spPr bwMode="auto">
          <a:xfrm>
            <a:off x="2668587" y="2363787"/>
            <a:ext cx="1012825" cy="806450"/>
          </a:xfrm>
          <a:custGeom>
            <a:avLst/>
            <a:gdLst/>
            <a:ahLst/>
            <a:cxnLst>
              <a:cxn ang="0">
                <a:pos x="484" y="0"/>
              </a:cxn>
              <a:cxn ang="0">
                <a:pos x="557" y="411"/>
              </a:cxn>
              <a:cxn ang="0">
                <a:pos x="0" y="508"/>
              </a:cxn>
            </a:cxnLst>
            <a:rect l="0" t="0" r="r" b="b"/>
            <a:pathLst>
              <a:path w="638" h="508">
                <a:moveTo>
                  <a:pt x="484" y="0"/>
                </a:moveTo>
                <a:cubicBezTo>
                  <a:pt x="561" y="163"/>
                  <a:pt x="638" y="326"/>
                  <a:pt x="557" y="411"/>
                </a:cubicBezTo>
                <a:cubicBezTo>
                  <a:pt x="476" y="496"/>
                  <a:pt x="238" y="502"/>
                  <a:pt x="0" y="50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9"/>
          <p:cNvSpPr>
            <a:spLocks/>
          </p:cNvSpPr>
          <p:nvPr/>
        </p:nvSpPr>
        <p:spPr bwMode="auto">
          <a:xfrm>
            <a:off x="2706687" y="3170237"/>
            <a:ext cx="525463" cy="1420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5" y="363"/>
              </a:cxn>
              <a:cxn ang="0">
                <a:pos x="97" y="895"/>
              </a:cxn>
            </a:cxnLst>
            <a:rect l="0" t="0" r="r" b="b"/>
            <a:pathLst>
              <a:path w="331" h="895">
                <a:moveTo>
                  <a:pt x="0" y="0"/>
                </a:moveTo>
                <a:cubicBezTo>
                  <a:pt x="149" y="107"/>
                  <a:pt x="299" y="214"/>
                  <a:pt x="315" y="363"/>
                </a:cubicBezTo>
                <a:cubicBezTo>
                  <a:pt x="331" y="512"/>
                  <a:pt x="214" y="703"/>
                  <a:pt x="97" y="89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30"/>
          <p:cNvSpPr>
            <a:spLocks/>
          </p:cNvSpPr>
          <p:nvPr/>
        </p:nvSpPr>
        <p:spPr bwMode="auto">
          <a:xfrm>
            <a:off x="2784475" y="4430712"/>
            <a:ext cx="1651000" cy="928688"/>
          </a:xfrm>
          <a:custGeom>
            <a:avLst/>
            <a:gdLst/>
            <a:ahLst/>
            <a:cxnLst>
              <a:cxn ang="0">
                <a:pos x="0" y="125"/>
              </a:cxn>
              <a:cxn ang="0">
                <a:pos x="604" y="77"/>
              </a:cxn>
              <a:cxn ang="0">
                <a:pos x="1040" y="585"/>
              </a:cxn>
            </a:cxnLst>
            <a:rect l="0" t="0" r="r" b="b"/>
            <a:pathLst>
              <a:path w="1040" h="585">
                <a:moveTo>
                  <a:pt x="0" y="125"/>
                </a:moveTo>
                <a:cubicBezTo>
                  <a:pt x="215" y="62"/>
                  <a:pt x="431" y="0"/>
                  <a:pt x="604" y="77"/>
                </a:cubicBezTo>
                <a:cubicBezTo>
                  <a:pt x="777" y="154"/>
                  <a:pt x="908" y="369"/>
                  <a:pt x="1040" y="58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31"/>
          <p:cNvSpPr>
            <a:spLocks/>
          </p:cNvSpPr>
          <p:nvPr/>
        </p:nvSpPr>
        <p:spPr bwMode="auto">
          <a:xfrm>
            <a:off x="4397375" y="4770437"/>
            <a:ext cx="1112837" cy="588963"/>
          </a:xfrm>
          <a:custGeom>
            <a:avLst/>
            <a:gdLst/>
            <a:ahLst/>
            <a:cxnLst>
              <a:cxn ang="0">
                <a:pos x="0" y="371"/>
              </a:cxn>
              <a:cxn ang="0">
                <a:pos x="290" y="32"/>
              </a:cxn>
              <a:cxn ang="0">
                <a:pos x="701" y="177"/>
              </a:cxn>
            </a:cxnLst>
            <a:rect l="0" t="0" r="r" b="b"/>
            <a:pathLst>
              <a:path w="701" h="371">
                <a:moveTo>
                  <a:pt x="0" y="371"/>
                </a:moveTo>
                <a:cubicBezTo>
                  <a:pt x="86" y="217"/>
                  <a:pt x="173" y="64"/>
                  <a:pt x="290" y="32"/>
                </a:cubicBezTo>
                <a:cubicBezTo>
                  <a:pt x="407" y="0"/>
                  <a:pt x="554" y="88"/>
                  <a:pt x="701" y="17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5395912" y="5091112"/>
            <a:ext cx="9112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node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6394450" y="3668712"/>
            <a:ext cx="844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pred</a:t>
            </a: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030662" y="5551487"/>
            <a:ext cx="8794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succ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Basic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lookup (id):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 if ( id &gt;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pred.id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&amp;&amp;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      id &lt;=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)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return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pPr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else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	return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succ.lookup(id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</a:p>
          <a:p>
            <a:pPr lvl="1">
              <a:buFont typeface="Arial" pitchFamily="-112" charset="0"/>
              <a:buNone/>
              <a:defRPr/>
            </a:pPr>
            <a:endParaRPr lang="en-US" sz="2400" dirty="0" smtClean="0"/>
          </a:p>
          <a:p>
            <a:pPr lvl="1">
              <a:buFont typeface="Arial" pitchFamily="-112" charset="0"/>
              <a:buNone/>
              <a:defRPr/>
            </a:pPr>
            <a:endParaRPr lang="en-US" sz="2400" dirty="0" smtClean="0"/>
          </a:p>
          <a:p>
            <a:pPr>
              <a:buFont typeface="Arial" pitchFamily="-112" charset="0"/>
              <a:buChar char="•"/>
              <a:defRPr/>
            </a:pPr>
            <a:r>
              <a:rPr lang="en-US" dirty="0" smtClean="0"/>
              <a:t>Route hop by hop via successors</a:t>
            </a:r>
          </a:p>
          <a:p>
            <a:pPr lvl="1">
              <a:buFont typeface="Arial" pitchFamily="-112" charset="0"/>
              <a:buChar char="–"/>
              <a:defRPr/>
            </a:pPr>
            <a:r>
              <a:rPr lang="en-US" dirty="0" err="1" smtClean="0"/>
              <a:t>O(n</a:t>
            </a:r>
            <a:r>
              <a:rPr lang="en-US" dirty="0" smtClean="0"/>
              <a:t>) hops to find destination id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410200" y="1233488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943975" y="288448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448300" y="2193925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289925" y="4037013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6180137" y="1385888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5603875" y="3613150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7177087" y="4419600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7753350" y="1271588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8169275" y="2960688"/>
            <a:ext cx="852487" cy="1114425"/>
          </a:xfrm>
          <a:custGeom>
            <a:avLst/>
            <a:gdLst/>
            <a:ahLst/>
            <a:cxnLst>
              <a:cxn ang="0">
                <a:pos x="77" y="702"/>
              </a:cxn>
              <a:cxn ang="0">
                <a:pos x="77" y="315"/>
              </a:cxn>
              <a:cxn ang="0">
                <a:pos x="537" y="0"/>
              </a:cxn>
            </a:cxnLst>
            <a:rect l="0" t="0" r="r" b="b"/>
            <a:pathLst>
              <a:path w="537" h="702">
                <a:moveTo>
                  <a:pt x="77" y="702"/>
                </a:moveTo>
                <a:cubicBezTo>
                  <a:pt x="38" y="567"/>
                  <a:pt x="0" y="432"/>
                  <a:pt x="77" y="315"/>
                </a:cubicBezTo>
                <a:cubicBezTo>
                  <a:pt x="154" y="198"/>
                  <a:pt x="345" y="99"/>
                  <a:pt x="53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7396162" y="1425575"/>
            <a:ext cx="1625600" cy="1535113"/>
          </a:xfrm>
          <a:custGeom>
            <a:avLst/>
            <a:gdLst/>
            <a:ahLst/>
            <a:cxnLst>
              <a:cxn ang="0">
                <a:pos x="1024" y="967"/>
              </a:cxn>
              <a:cxn ang="0">
                <a:pos x="129" y="677"/>
              </a:cxn>
              <a:cxn ang="0">
                <a:pos x="250" y="0"/>
              </a:cxn>
            </a:cxnLst>
            <a:rect l="0" t="0" r="r" b="b"/>
            <a:pathLst>
              <a:path w="1024" h="967">
                <a:moveTo>
                  <a:pt x="1024" y="967"/>
                </a:moveTo>
                <a:cubicBezTo>
                  <a:pt x="641" y="902"/>
                  <a:pt x="258" y="838"/>
                  <a:pt x="129" y="677"/>
                </a:cubicBezTo>
                <a:cubicBezTo>
                  <a:pt x="0" y="516"/>
                  <a:pt x="125" y="258"/>
                  <a:pt x="25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256337" y="1385888"/>
            <a:ext cx="1536700" cy="557212"/>
          </a:xfrm>
          <a:custGeom>
            <a:avLst/>
            <a:gdLst/>
            <a:ahLst/>
            <a:cxnLst>
              <a:cxn ang="0">
                <a:pos x="968" y="0"/>
              </a:cxn>
              <a:cxn ang="0">
                <a:pos x="532" y="339"/>
              </a:cxn>
              <a:cxn ang="0">
                <a:pos x="0" y="73"/>
              </a:cxn>
            </a:cxnLst>
            <a:rect l="0" t="0" r="r" b="b"/>
            <a:pathLst>
              <a:path w="968" h="351">
                <a:moveTo>
                  <a:pt x="968" y="0"/>
                </a:moveTo>
                <a:cubicBezTo>
                  <a:pt x="830" y="163"/>
                  <a:pt x="693" y="327"/>
                  <a:pt x="532" y="339"/>
                </a:cubicBezTo>
                <a:cubicBezTo>
                  <a:pt x="371" y="351"/>
                  <a:pt x="185" y="212"/>
                  <a:pt x="0" y="7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6884186" y="4648200"/>
            <a:ext cx="75523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node</a:t>
            </a: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5638800" y="914400"/>
            <a:ext cx="1026117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Lookup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9" name="Freeform 31"/>
          <p:cNvSpPr>
            <a:spLocks/>
          </p:cNvSpPr>
          <p:nvPr/>
        </p:nvSpPr>
        <p:spPr bwMode="auto">
          <a:xfrm>
            <a:off x="7239000" y="3810000"/>
            <a:ext cx="1112837" cy="588963"/>
          </a:xfrm>
          <a:custGeom>
            <a:avLst/>
            <a:gdLst/>
            <a:ahLst/>
            <a:cxnLst>
              <a:cxn ang="0">
                <a:pos x="0" y="371"/>
              </a:cxn>
              <a:cxn ang="0">
                <a:pos x="290" y="32"/>
              </a:cxn>
              <a:cxn ang="0">
                <a:pos x="701" y="177"/>
              </a:cxn>
            </a:cxnLst>
            <a:rect l="0" t="0" r="r" b="b"/>
            <a:pathLst>
              <a:path w="701" h="371">
                <a:moveTo>
                  <a:pt x="0" y="371"/>
                </a:moveTo>
                <a:cubicBezTo>
                  <a:pt x="86" y="217"/>
                  <a:pt x="173" y="64"/>
                  <a:pt x="290" y="32"/>
                </a:cubicBezTo>
                <a:cubicBezTo>
                  <a:pt x="407" y="0"/>
                  <a:pt x="554" y="88"/>
                  <a:pt x="701" y="17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847012" y="4267200"/>
            <a:ext cx="153988" cy="153988"/>
          </a:xfrm>
          <a:prstGeom prst="ellipse">
            <a:avLst/>
          </a:prstGeom>
          <a:solidFill>
            <a:srgbClr val="FF33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772400" y="4324290"/>
            <a:ext cx="1253668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Object ID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peer-to-peer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Central directory</a:t>
            </a:r>
            <a:r>
              <a:rPr lang="en-US" dirty="0" smtClean="0"/>
              <a:t> (Napster)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Query flooding</a:t>
            </a:r>
            <a:r>
              <a:rPr lang="en-US" dirty="0" smtClean="0"/>
              <a:t> (Gnutella)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Hierarchical overlay</a:t>
            </a:r>
            <a:r>
              <a:rPr lang="en-US" dirty="0" smtClean="0"/>
              <a:t> (</a:t>
            </a:r>
            <a:r>
              <a:rPr lang="en-US" dirty="0" err="1" smtClean="0"/>
              <a:t>Kazaa</a:t>
            </a:r>
            <a:r>
              <a:rPr lang="en-US" dirty="0" smtClean="0"/>
              <a:t>, modern Gnutella)</a:t>
            </a:r>
          </a:p>
          <a:p>
            <a:r>
              <a:rPr lang="en-US" dirty="0" err="1" smtClean="0"/>
              <a:t>BitTorrent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Focuses on parallel download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Prevents free-riding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Efficient Lookup --- Fingers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entry at peer with id 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is first peer with:</a:t>
            </a:r>
          </a:p>
          <a:p>
            <a:pPr lvl="1"/>
            <a:r>
              <a:rPr lang="en-US" dirty="0" smtClean="0"/>
              <a:t> id &gt;=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2209800" y="1600200"/>
          <a:ext cx="1700213" cy="350838"/>
        </p:xfrm>
        <a:graphic>
          <a:graphicData uri="http://schemas.openxmlformats.org/presentationml/2006/ole">
            <p:oleObj spid="_x0000_s87042" name="Equation" r:id="rId3" imgW="927100" imgH="190500" progId="Equation.3">
              <p:embed/>
            </p:oleObj>
          </a:graphicData>
        </a:graphic>
      </p:graphicFrame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531845" y="2908300"/>
            <a:ext cx="3609975" cy="32639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808445" y="36703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456824" y="4359203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411570" y="5711825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301782" y="3060700"/>
            <a:ext cx="153988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3911258" y="5573712"/>
            <a:ext cx="153987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298732" y="6094412"/>
            <a:ext cx="153988" cy="153988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5874995" y="2946400"/>
            <a:ext cx="153987" cy="153987"/>
          </a:xfrm>
          <a:prstGeom prst="ellipse">
            <a:avLst/>
          </a:prstGeom>
          <a:solidFill>
            <a:srgbClr val="009900"/>
          </a:solidFill>
          <a:ln w="381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3912845" y="5295900"/>
            <a:ext cx="177800" cy="355600"/>
          </a:xfrm>
          <a:custGeom>
            <a:avLst/>
            <a:gdLst>
              <a:gd name="T0" fmla="*/ 241935000 w 112"/>
              <a:gd name="T1" fmla="*/ 564515000 h 224"/>
              <a:gd name="T2" fmla="*/ 241935000 w 112"/>
              <a:gd name="T3" fmla="*/ 80645000 h 224"/>
              <a:gd name="T4" fmla="*/ 0 w 112"/>
              <a:gd name="T5" fmla="*/ 80645000 h 224"/>
              <a:gd name="T6" fmla="*/ 0 60000 65536"/>
              <a:gd name="T7" fmla="*/ 0 60000 65536"/>
              <a:gd name="T8" fmla="*/ 0 60000 65536"/>
              <a:gd name="T9" fmla="*/ 0 w 112"/>
              <a:gd name="T10" fmla="*/ 0 h 224"/>
              <a:gd name="T11" fmla="*/ 112 w 112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3836645" y="5116512"/>
            <a:ext cx="419100" cy="458788"/>
          </a:xfrm>
          <a:custGeom>
            <a:avLst/>
            <a:gdLst>
              <a:gd name="T0" fmla="*/ 362902500 w 264"/>
              <a:gd name="T1" fmla="*/ 751737246 h 280"/>
              <a:gd name="T2" fmla="*/ 604837500 w 264"/>
              <a:gd name="T3" fmla="*/ 107390801 h 280"/>
              <a:gd name="T4" fmla="*/ 0 w 264"/>
              <a:gd name="T5" fmla="*/ 107390801 h 280"/>
              <a:gd name="T6" fmla="*/ 0 60000 65536"/>
              <a:gd name="T7" fmla="*/ 0 60000 65536"/>
              <a:gd name="T8" fmla="*/ 0 60000 65536"/>
              <a:gd name="T9" fmla="*/ 0 w 264"/>
              <a:gd name="T10" fmla="*/ 0 h 280"/>
              <a:gd name="T11" fmla="*/ 264 w 264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Freeform 8"/>
          <p:cNvSpPr>
            <a:spLocks/>
          </p:cNvSpPr>
          <p:nvPr/>
        </p:nvSpPr>
        <p:spPr bwMode="auto">
          <a:xfrm>
            <a:off x="3684245" y="4811712"/>
            <a:ext cx="812800" cy="763588"/>
          </a:xfrm>
          <a:custGeom>
            <a:avLst/>
            <a:gdLst>
              <a:gd name="T0" fmla="*/ 589159131 w 464"/>
              <a:gd name="T1" fmla="*/ 1487414882 h 392"/>
              <a:gd name="T2" fmla="*/ 1325608483 w 464"/>
              <a:gd name="T3" fmla="*/ 212487840 h 392"/>
              <a:gd name="T4" fmla="*/ 0 w 464"/>
              <a:gd name="T5" fmla="*/ 212487840 h 392"/>
              <a:gd name="T6" fmla="*/ 0 60000 65536"/>
              <a:gd name="T7" fmla="*/ 0 60000 65536"/>
              <a:gd name="T8" fmla="*/ 0 60000 65536"/>
              <a:gd name="T9" fmla="*/ 0 w 464"/>
              <a:gd name="T10" fmla="*/ 0 h 392"/>
              <a:gd name="T11" fmla="*/ 464 w 46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3608045" y="4432300"/>
            <a:ext cx="1447800" cy="1143000"/>
          </a:xfrm>
          <a:custGeom>
            <a:avLst/>
            <a:gdLst>
              <a:gd name="T0" fmla="*/ 725805000 w 912"/>
              <a:gd name="T1" fmla="*/ 1814512500 h 720"/>
              <a:gd name="T2" fmla="*/ 2147483647 w 912"/>
              <a:gd name="T3" fmla="*/ 362902500 h 720"/>
              <a:gd name="T4" fmla="*/ 0 w 912"/>
              <a:gd name="T5" fmla="*/ 0 h 720"/>
              <a:gd name="T6" fmla="*/ 0 60000 65536"/>
              <a:gd name="T7" fmla="*/ 0 60000 65536"/>
              <a:gd name="T8" fmla="*/ 0 60000 65536"/>
              <a:gd name="T9" fmla="*/ 0 w 912"/>
              <a:gd name="T10" fmla="*/ 0 h 720"/>
              <a:gd name="T11" fmla="*/ 912 w 91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4065245" y="3289300"/>
            <a:ext cx="1231900" cy="2286000"/>
          </a:xfrm>
          <a:custGeom>
            <a:avLst/>
            <a:gdLst>
              <a:gd name="T0" fmla="*/ 0 w 776"/>
              <a:gd name="T1" fmla="*/ 2147483647 h 1440"/>
              <a:gd name="T2" fmla="*/ 1935480000 w 776"/>
              <a:gd name="T3" fmla="*/ 2147483647 h 1440"/>
              <a:gd name="T4" fmla="*/ 120967500 w 776"/>
              <a:gd name="T5" fmla="*/ 0 h 1440"/>
              <a:gd name="T6" fmla="*/ 0 60000 65536"/>
              <a:gd name="T7" fmla="*/ 0 60000 65536"/>
              <a:gd name="T8" fmla="*/ 0 60000 65536"/>
              <a:gd name="T9" fmla="*/ 0 w 776"/>
              <a:gd name="T10" fmla="*/ 0 h 1440"/>
              <a:gd name="T11" fmla="*/ 776 w 776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>
            <a:off x="4065245" y="3365500"/>
            <a:ext cx="2514600" cy="2209800"/>
          </a:xfrm>
          <a:custGeom>
            <a:avLst/>
            <a:gdLst>
              <a:gd name="T0" fmla="*/ 0 w 1584"/>
              <a:gd name="T1" fmla="*/ 2147483647 h 1392"/>
              <a:gd name="T2" fmla="*/ 2147483647 w 1584"/>
              <a:gd name="T3" fmla="*/ 2147483647 h 1392"/>
              <a:gd name="T4" fmla="*/ 2147483647 w 1584"/>
              <a:gd name="T5" fmla="*/ 0 h 1392"/>
              <a:gd name="T6" fmla="*/ 0 60000 65536"/>
              <a:gd name="T7" fmla="*/ 0 60000 65536"/>
              <a:gd name="T8" fmla="*/ 0 60000 65536"/>
              <a:gd name="T9" fmla="*/ 0 w 1584"/>
              <a:gd name="T10" fmla="*/ 0 h 1392"/>
              <a:gd name="T11" fmla="*/ 1584 w 158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455645" y="5784790"/>
            <a:ext cx="6591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N80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150845" y="54229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0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998445" y="523875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1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922245" y="501015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2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2769845" y="47371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 dirty="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3</a:t>
            </a:r>
            <a:endParaRPr lang="en-US" sz="1400" b="1" dirty="0">
              <a:latin typeface="Helvetica" pitchFamily="-65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2743200" y="42672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4</a:t>
            </a:r>
            <a:endParaRPr lang="en-US" sz="1400" b="1">
              <a:latin typeface="Helvetica" pitchFamily="-65" charset="0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3385795" y="30607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5</a:t>
            </a:r>
            <a:endParaRPr lang="en-US" sz="1400" b="1">
              <a:latin typeface="Helvetica" pitchFamily="-65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6583020" y="3060700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80 + 2</a:t>
            </a:r>
            <a:r>
              <a:rPr lang="en-US" sz="1600" b="1" baseline="20000">
                <a:latin typeface="Helvetica" pitchFamily="-65" charset="0"/>
                <a:ea typeface="Times New Roman" pitchFamily="-65" charset="0"/>
                <a:cs typeface="Times New Roman" pitchFamily="-65" charset="0"/>
              </a:rPr>
              <a:t>6</a:t>
            </a:r>
            <a:endParaRPr lang="en-US" sz="1400" b="1">
              <a:latin typeface="Helvetica" pitchFamily="-65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1102725" y="2769037"/>
            <a:ext cx="892317" cy="36317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   </a:t>
            </a:r>
            <a:r>
              <a:rPr lang="en-US" sz="2000" i="1" dirty="0" err="1">
                <a:solidFill>
                  <a:schemeClr val="tx1"/>
                </a:solidFill>
              </a:rPr>
              <a:t>ft[i</a:t>
            </a:r>
            <a:r>
              <a:rPr lang="en-US" sz="2000" i="1" dirty="0">
                <a:solidFill>
                  <a:schemeClr val="tx1"/>
                </a:solidFill>
              </a:rPr>
              <a:t>]</a:t>
            </a:r>
          </a:p>
          <a:p>
            <a:r>
              <a:rPr lang="en-US" sz="2000" dirty="0">
                <a:solidFill>
                  <a:schemeClr val="tx1"/>
                </a:solidFill>
              </a:rPr>
              <a:t>0  96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1  96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2  96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3  96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4  96</a:t>
            </a:r>
          </a:p>
          <a:p>
            <a:r>
              <a:rPr lang="en-US" sz="2000" dirty="0">
                <a:solidFill>
                  <a:schemeClr val="tx1"/>
                </a:solidFill>
              </a:rPr>
              <a:t>5  </a:t>
            </a:r>
            <a:r>
              <a:rPr lang="en-US" sz="2000" dirty="0" smtClean="0">
                <a:solidFill>
                  <a:schemeClr val="tx1"/>
                </a:solidFill>
              </a:rPr>
              <a:t>114</a:t>
            </a:r>
          </a:p>
          <a:p>
            <a:r>
              <a:rPr lang="en-US" sz="2000" dirty="0">
                <a:solidFill>
                  <a:schemeClr val="tx1"/>
                </a:solidFill>
              </a:rPr>
              <a:t>6 </a:t>
            </a:r>
            <a:r>
              <a:rPr lang="en-US" sz="2000" dirty="0" smtClean="0">
                <a:solidFill>
                  <a:schemeClr val="tx1"/>
                </a:solidFill>
              </a:rPr>
              <a:t> 20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629650" y="2200712"/>
            <a:ext cx="2418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Finger Table at N80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3460407" y="2616200"/>
            <a:ext cx="778904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N114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819400" y="3867090"/>
            <a:ext cx="659155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Helvetica" pitchFamily="-65" charset="0"/>
              </a:rPr>
              <a:t>N96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7086600" y="3409890"/>
            <a:ext cx="659155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Helvetica" pitchFamily="-65" charset="0"/>
              </a:rPr>
              <a:t>N20</a:t>
            </a:r>
            <a:endParaRPr lang="en-US" sz="2000" dirty="0">
              <a:solidFill>
                <a:schemeClr val="accent2"/>
              </a:solidFill>
              <a:latin typeface="Helvetica" pitchFamily="-65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Efficient Lookup --- Fingers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lookup (id):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 if ( id &gt;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pred.id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&amp;&amp;</a:t>
            </a:r>
          </a:p>
          <a:p>
            <a:pPr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      id &lt;=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 )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return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my.id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pPr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else</a:t>
            </a:r>
          </a:p>
          <a:p>
            <a:pPr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// </a:t>
            </a:r>
            <a:r>
              <a:rPr lang="en-US" sz="1600" b="1" i="1" dirty="0" smtClean="0">
                <a:solidFill>
                  <a:srgbClr val="FF0000"/>
                </a:solidFill>
                <a:latin typeface="Courier"/>
                <a:cs typeface="Courier"/>
              </a:rPr>
              <a:t>fingers()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by decreasing distance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urier"/>
                <a:cs typeface="Courier"/>
              </a:rPr>
              <a:t>for finger in fingers():</a:t>
            </a: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urier"/>
                <a:cs typeface="Courier"/>
              </a:rPr>
              <a:t>	  if id</a:t>
            </a:r>
            <a:r>
              <a:rPr lang="en-US" sz="2200" b="1" dirty="0" smtClean="0">
                <a:solidFill>
                  <a:srgbClr val="FF0000"/>
                </a:solidFill>
                <a:latin typeface="Courier"/>
                <a:cs typeface="Courier"/>
              </a:rPr>
              <a:t> &gt;= </a:t>
            </a:r>
            <a:r>
              <a:rPr lang="en-US" sz="2200" b="1" dirty="0" err="1" smtClean="0">
                <a:solidFill>
                  <a:srgbClr val="FF0000"/>
                </a:solidFill>
                <a:latin typeface="Courier"/>
                <a:cs typeface="Courier"/>
              </a:rPr>
              <a:t>finger.id</a:t>
            </a:r>
            <a:endParaRPr lang="en-US" sz="2200" b="1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749300" indent="-4763"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urier"/>
                <a:cs typeface="Courier"/>
              </a:rPr>
              <a:t>    return </a:t>
            </a:r>
            <a:r>
              <a:rPr lang="en-US" sz="2200" b="1" dirty="0" err="1" smtClean="0">
                <a:solidFill>
                  <a:srgbClr val="FF0000"/>
                </a:solidFill>
                <a:latin typeface="Courier"/>
                <a:cs typeface="Courier"/>
              </a:rPr>
              <a:t>finger.lookup(id</a:t>
            </a:r>
            <a:r>
              <a:rPr lang="en-US" sz="2200" b="1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749300" indent="-4763">
              <a:spcAft>
                <a:spcPts val="1800"/>
              </a:spcAft>
              <a:buFont typeface="Arial" pitchFamily="-112" charset="0"/>
              <a:buNone/>
              <a:defRPr/>
            </a:pP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return </a:t>
            </a:r>
            <a:r>
              <a:rPr lang="en-US" sz="2200" b="1" dirty="0" err="1" smtClean="0">
                <a:solidFill>
                  <a:srgbClr val="000090"/>
                </a:solidFill>
                <a:latin typeface="Courier"/>
                <a:cs typeface="Courier"/>
              </a:rPr>
              <a:t>succ.lookup(id</a:t>
            </a:r>
            <a:r>
              <a:rPr lang="en-US" sz="2200" b="1" dirty="0" smtClean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  <a:endParaRPr lang="en-US" dirty="0" smtClean="0"/>
          </a:p>
          <a:p>
            <a:pPr>
              <a:buFont typeface="Arial" pitchFamily="-112" charset="0"/>
              <a:buChar char="•"/>
              <a:defRPr/>
            </a:pPr>
            <a:r>
              <a:rPr lang="en-US" dirty="0" smtClean="0"/>
              <a:t>Route greedily via distant “finger” nodes</a:t>
            </a:r>
          </a:p>
          <a:p>
            <a:pPr lvl="1">
              <a:buFont typeface="Arial" pitchFamily="-112" charset="0"/>
              <a:buChar char="–"/>
              <a:defRPr/>
            </a:pPr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hops to find destination id</a:t>
            </a:r>
            <a:endParaRPr lang="en-US" sz="2400" dirty="0" smtClean="0"/>
          </a:p>
          <a:p>
            <a:pPr lvl="1">
              <a:buFont typeface="Arial" pitchFamily="-112" charset="0"/>
              <a:buChar char="–"/>
              <a:defRPr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Chord: Node Joins and Leaves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When a node joins</a:t>
            </a:r>
          </a:p>
          <a:p>
            <a:pPr lvl="1"/>
            <a:r>
              <a:rPr lang="en-US" dirty="0" smtClean="0"/>
              <a:t>Node does a lookup on its own id</a:t>
            </a:r>
          </a:p>
          <a:p>
            <a:pPr lvl="1"/>
            <a:r>
              <a:rPr lang="en-US" dirty="0" smtClean="0"/>
              <a:t>And learns the node responsible for that id</a:t>
            </a:r>
          </a:p>
          <a:p>
            <a:pPr lvl="1"/>
            <a:r>
              <a:rPr lang="en-US" dirty="0" smtClean="0"/>
              <a:t>This node becomes the new node’s successor</a:t>
            </a:r>
          </a:p>
          <a:p>
            <a:pPr lvl="1"/>
            <a:r>
              <a:rPr lang="en-US" dirty="0" smtClean="0"/>
              <a:t>And the node can learn that node’s predecessor (which will become the new node’s predecessor)</a:t>
            </a:r>
          </a:p>
          <a:p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Monitor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If doesn’t respond for some time, find new</a:t>
            </a:r>
          </a:p>
          <a:p>
            <a:r>
              <a:rPr lang="en-US" dirty="0" smtClean="0">
                <a:solidFill>
                  <a:srgbClr val="0000FF"/>
                </a:solidFill>
                <a:ea typeface="ＭＳ Ｐゴシック" pitchFamily="-65" charset="-128"/>
                <a:cs typeface="ＭＳ Ｐゴシック" pitchFamily="-65" charset="-128"/>
              </a:rPr>
              <a:t>Leave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Clean (planned) leave: notify the neighbors</a:t>
            </a:r>
          </a:p>
          <a:p>
            <a:pPr lvl="1"/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Unclean leave (failure): need an extra mechanism to handle lost (key, value) pairs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DHT</a:t>
            </a:r>
          </a:p>
          <a:p>
            <a:pPr lvl="1"/>
            <a:r>
              <a:rPr lang="en-US" dirty="0" smtClean="0"/>
              <a:t>Gives a hash table as an abstraction</a:t>
            </a:r>
          </a:p>
          <a:p>
            <a:pPr lvl="1"/>
            <a:r>
              <a:rPr lang="en-US" dirty="0" smtClean="0"/>
              <a:t>Partitions the hash table and distributes them over the nodes</a:t>
            </a:r>
          </a:p>
          <a:p>
            <a:pPr lvl="1"/>
            <a:r>
              <a:rPr lang="en-US" dirty="0" smtClean="0"/>
              <a:t>“Structured” peer-to-peer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Chord DHT</a:t>
            </a:r>
          </a:p>
          <a:p>
            <a:pPr lvl="1"/>
            <a:r>
              <a:rPr lang="en-US" dirty="0" smtClean="0"/>
              <a:t>Based on consistent hashing</a:t>
            </a:r>
          </a:p>
          <a:p>
            <a:pPr lvl="1"/>
            <a:r>
              <a:rPr lang="en-US" dirty="0" smtClean="0"/>
              <a:t>Balances hash table partitions over the nodes</a:t>
            </a:r>
          </a:p>
          <a:p>
            <a:pPr lvl="1"/>
            <a:r>
              <a:rPr lang="en-US" dirty="0" smtClean="0"/>
              <a:t>Basic lookup based on successors</a:t>
            </a:r>
          </a:p>
          <a:p>
            <a:pPr lvl="1"/>
            <a:r>
              <a:rPr lang="en-US" dirty="0" smtClean="0"/>
              <a:t>Efficient lookup through fingers</a:t>
            </a:r>
          </a:p>
          <a:p>
            <a:r>
              <a:rPr lang="en-US" dirty="0" smtClean="0"/>
              <a:t>Next: multicast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(UIUC), Michael Freedman (Princeton), and Jennifer Rexford (Princeton).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How do we organize the nodes in a distributed system?</a:t>
            </a:r>
          </a:p>
          <a:p>
            <a:r>
              <a:rPr lang="en-US" dirty="0" smtClean="0"/>
              <a:t>Up to the 90’s</a:t>
            </a:r>
          </a:p>
          <a:p>
            <a:pPr lvl="1"/>
            <a:r>
              <a:rPr lang="en-US" dirty="0" smtClean="0"/>
              <a:t>Prevalent architecture:</a:t>
            </a:r>
            <a:r>
              <a:rPr lang="en-US" dirty="0" smtClean="0">
                <a:solidFill>
                  <a:srgbClr val="0000FF"/>
                </a:solidFill>
              </a:rPr>
              <a:t> client-server </a:t>
            </a:r>
            <a:r>
              <a:rPr lang="en-US" dirty="0" smtClean="0"/>
              <a:t>(or master-slave)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Emerged architecture: </a:t>
            </a:r>
            <a:r>
              <a:rPr lang="en-US" dirty="0" smtClean="0">
                <a:solidFill>
                  <a:srgbClr val="0000FF"/>
                </a:solidFill>
              </a:rPr>
              <a:t>peer-to-peer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Equal</a:t>
            </a:r>
            <a:r>
              <a:rPr lang="en-US" dirty="0" smtClean="0"/>
              <a:t> responsibilities</a:t>
            </a:r>
          </a:p>
          <a:p>
            <a:r>
              <a:rPr lang="en-US" dirty="0" smtClean="0"/>
              <a:t>Studying an example of client-server: DNS</a:t>
            </a:r>
          </a:p>
          <a:p>
            <a:r>
              <a:rPr lang="en-US" dirty="0" smtClean="0"/>
              <a:t>Today: studying </a:t>
            </a:r>
            <a:r>
              <a:rPr lang="en-US" dirty="0" smtClean="0">
                <a:solidFill>
                  <a:srgbClr val="0000FF"/>
                </a:solidFill>
              </a:rPr>
              <a:t>peer-to-peer as </a:t>
            </a:r>
            <a:r>
              <a:rPr lang="en-US" smtClean="0">
                <a:solidFill>
                  <a:srgbClr val="0000FF"/>
                </a:solidFill>
              </a:rPr>
              <a:t>a paradigm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Functionality: </a:t>
            </a:r>
            <a:r>
              <a:rPr lang="en-US" dirty="0" smtClean="0">
                <a:solidFill>
                  <a:srgbClr val="FF0000"/>
                </a:solidFill>
              </a:rPr>
              <a:t>lookup-response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0292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3886200" y="24384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23" name="Line 21"/>
          <p:cNvSpPr>
            <a:spLocks noChangeShapeType="1"/>
          </p:cNvSpPr>
          <p:nvPr/>
        </p:nvSpPr>
        <p:spPr bwMode="auto">
          <a:xfrm flipH="1" flipV="1">
            <a:off x="1752600" y="2438400"/>
            <a:ext cx="2133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600200" y="2667000"/>
            <a:ext cx="76200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19600" y="2743200"/>
            <a:ext cx="2971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1828800" y="2590800"/>
            <a:ext cx="358140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343400" y="2895600"/>
            <a:ext cx="1143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2667000" y="5257800"/>
            <a:ext cx="26670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5638800" y="2514600"/>
            <a:ext cx="144780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3" name="Line 33"/>
          <p:cNvSpPr>
            <a:spLocks noChangeShapeType="1"/>
          </p:cNvSpPr>
          <p:nvPr/>
        </p:nvSpPr>
        <p:spPr bwMode="auto">
          <a:xfrm flipH="1" flipV="1">
            <a:off x="5867400" y="53340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7543800" y="47244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 flipV="1">
            <a:off x="3886200" y="4495800"/>
            <a:ext cx="99060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 flipV="1">
            <a:off x="4572000" y="3581400"/>
            <a:ext cx="685800" cy="129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5638800" y="3810000"/>
            <a:ext cx="5334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 flipV="1">
            <a:off x="1676400" y="3581400"/>
            <a:ext cx="45720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2057400" y="2286000"/>
            <a:ext cx="1143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1981200" y="1657290"/>
            <a:ext cx="17387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000000"/>
                </a:solidFill>
              </a:rPr>
              <a:t>E.g., Gnutella</a:t>
            </a:r>
            <a:endParaRPr lang="en-US" sz="2000" b="0" dirty="0">
              <a:solidFill>
                <a:srgbClr val="000000"/>
              </a:solidFill>
            </a:endParaRPr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>
            <a:off x="6019800" y="5181600"/>
            <a:ext cx="9906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Don’t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Cost (scalability)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no guarantee for lookup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Napster: cost not balanced, too much for the server-side</a:t>
            </a:r>
          </a:p>
          <a:p>
            <a:r>
              <a:rPr lang="en-US" dirty="0" smtClean="0"/>
              <a:t>Gnutella: cost still not balanced, just too much, no guarantee for lookup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533400" y="1905000"/>
          <a:ext cx="8183880" cy="3094038"/>
        </p:xfrm>
        <a:graphic>
          <a:graphicData uri="http://schemas.openxmlformats.org/drawingml/2006/table">
            <a:tbl>
              <a:tblPr/>
              <a:tblGrid>
                <a:gridCol w="1672939"/>
                <a:gridCol w="2471127"/>
                <a:gridCol w="1798369"/>
                <a:gridCol w="2241445"/>
              </a:tblGrid>
              <a:tr h="103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Lookup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Latency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#Messages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for a lookup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Napster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@server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2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28" charset="0"/>
                        </a:rPr>
                        <a:t>Gnutella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28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structure provides lookup-response?</a:t>
            </a:r>
          </a:p>
          <a:p>
            <a:r>
              <a:rPr lang="en-US" dirty="0" smtClean="0"/>
              <a:t>Hash table: data structure that associates keys with values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Name-value pairs (or key-value pairs)</a:t>
            </a:r>
          </a:p>
          <a:p>
            <a:pPr lvl="1"/>
            <a:r>
              <a:rPr lang="en-US" dirty="0" smtClean="0"/>
              <a:t>E.g., “http://</a:t>
            </a:r>
            <a:r>
              <a:rPr lang="en-US" dirty="0" err="1" smtClean="0"/>
              <a:t>www.cnn.com/foo.html</a:t>
            </a:r>
            <a:r>
              <a:rPr lang="en-US" dirty="0" smtClean="0"/>
              <a:t>” and the Web page</a:t>
            </a:r>
          </a:p>
          <a:p>
            <a:pPr lvl="1"/>
            <a:r>
              <a:rPr lang="en-US" dirty="0" smtClean="0"/>
              <a:t>E.g., “BritneyHitMe.mp3” and “12.78.183.2”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rcRect l="2296" r="1147" b="4068"/>
          <a:stretch>
            <a:fillRect/>
          </a:stretch>
        </p:blipFill>
        <p:spPr bwMode="auto">
          <a:xfrm>
            <a:off x="2667000" y="205740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5486400" y="2057400"/>
            <a:ext cx="2590800" cy="2895600"/>
            <a:chOff x="5486400" y="2057400"/>
            <a:chExt cx="2590800" cy="2895600"/>
          </a:xfrm>
        </p:grpSpPr>
        <p:sp>
          <p:nvSpPr>
            <p:cNvPr id="7" name="Rectangle 6"/>
            <p:cNvSpPr/>
            <p:nvPr/>
          </p:nvSpPr>
          <p:spPr bwMode="auto">
            <a:xfrm>
              <a:off x="54864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Table Index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781800" y="2057400"/>
              <a:ext cx="1295400" cy="28956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Values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6477000" y="28194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6477000" y="30480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477000" y="33512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477000" y="4648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6477000" y="4189412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477000" y="38862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477000" y="3657600"/>
              <a:ext cx="609600" cy="1588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Hash function</a:t>
            </a:r>
          </a:p>
          <a:p>
            <a:pPr lvl="1"/>
            <a:r>
              <a:rPr lang="en-US" dirty="0" smtClean="0"/>
              <a:t>Function that maps a large, possibly variable-sized datum into a small datum, often a single integer that serves to index an associative array</a:t>
            </a:r>
          </a:p>
          <a:p>
            <a:pPr lvl="1"/>
            <a:r>
              <a:rPr lang="en-US" dirty="0" smtClean="0"/>
              <a:t>In short: </a:t>
            </a:r>
            <a:r>
              <a:rPr lang="en-US" dirty="0" smtClean="0">
                <a:solidFill>
                  <a:srgbClr val="0000FF"/>
                </a:solidFill>
              </a:rPr>
              <a:t>maps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-bit datum into </a:t>
            </a:r>
            <a:r>
              <a:rPr lang="en-US" dirty="0" err="1" smtClean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 buckets</a:t>
            </a:r>
            <a:r>
              <a:rPr lang="en-US" dirty="0" smtClean="0"/>
              <a:t> (</a:t>
            </a:r>
            <a:r>
              <a:rPr lang="en-US" dirty="0" err="1" smtClean="0"/>
              <a:t>k</a:t>
            </a:r>
            <a:r>
              <a:rPr lang="en-US" dirty="0" smtClean="0"/>
              <a:t> &lt;&lt; 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 smtClean="0">
                <a:solidFill>
                  <a:srgbClr val="FF0000"/>
                </a:solidFill>
              </a:rPr>
              <a:t>time- &amp; space-saving data structure for lookup</a:t>
            </a:r>
          </a:p>
          <a:p>
            <a:r>
              <a:rPr lang="en-US" dirty="0" smtClean="0">
                <a:ea typeface="ＭＳ Ｐゴシック" pitchFamily="-65" charset="-128"/>
                <a:cs typeface="ＭＳ Ｐゴシック" pitchFamily="-65" charset="-128"/>
              </a:rPr>
              <a:t>Main goals: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1"/>
            <a:r>
              <a:rPr lang="en-US" dirty="0" smtClean="0"/>
              <a:t>Uniformity (load balanced)</a:t>
            </a:r>
          </a:p>
          <a:p>
            <a:r>
              <a:rPr lang="en-US" dirty="0" smtClean="0"/>
              <a:t>E.g., mod</a:t>
            </a:r>
          </a:p>
          <a:p>
            <a:pPr lvl="1"/>
            <a:r>
              <a:rPr lang="en-US" i="1" dirty="0" err="1" smtClean="0"/>
              <a:t>k</a:t>
            </a:r>
            <a:r>
              <a:rPr lang="en-US" dirty="0" smtClean="0"/>
              <a:t> buckets (</a:t>
            </a:r>
            <a:r>
              <a:rPr lang="en-US" dirty="0" err="1" smtClean="0"/>
              <a:t>k</a:t>
            </a:r>
            <a:r>
              <a:rPr lang="en-US" dirty="0" smtClean="0"/>
              <a:t> &lt;&lt; 2</a:t>
            </a:r>
            <a:r>
              <a:rPr lang="en-US" baseline="30000" dirty="0" smtClean="0"/>
              <a:t>n</a:t>
            </a:r>
            <a:r>
              <a:rPr lang="en-US" dirty="0" smtClean="0"/>
              <a:t>), data </a:t>
            </a:r>
            <a:r>
              <a:rPr lang="en-US" i="1" dirty="0" err="1" smtClean="0"/>
              <a:t>d</a:t>
            </a:r>
            <a:r>
              <a:rPr lang="en-US" i="1" dirty="0" smtClean="0"/>
              <a:t> (</a:t>
            </a:r>
            <a:r>
              <a:rPr lang="en-US" i="1" dirty="0" err="1" smtClean="0"/>
              <a:t>n</a:t>
            </a:r>
            <a:r>
              <a:rPr lang="en-US" i="1" dirty="0" smtClean="0"/>
              <a:t>-bit)</a:t>
            </a:r>
          </a:p>
          <a:p>
            <a:pPr lvl="1"/>
            <a:r>
              <a:rPr lang="en-US" i="1" dirty="0" err="1" smtClean="0"/>
              <a:t>b</a:t>
            </a:r>
            <a:r>
              <a:rPr lang="en-US" dirty="0" smtClean="0"/>
              <a:t> = </a:t>
            </a:r>
            <a:r>
              <a:rPr lang="en-US" i="1" dirty="0" err="1" smtClean="0"/>
              <a:t>d</a:t>
            </a:r>
            <a:r>
              <a:rPr lang="en-US" dirty="0" smtClean="0"/>
              <a:t> mod </a:t>
            </a:r>
            <a:r>
              <a:rPr lang="en-US" i="1" dirty="0" err="1" smtClean="0"/>
              <a:t>k</a:t>
            </a:r>
            <a:endParaRPr lang="en-US" i="1" dirty="0" smtClean="0"/>
          </a:p>
          <a:p>
            <a:pPr lvl="1"/>
            <a:r>
              <a:rPr lang="en-US" dirty="0" smtClean="0"/>
              <a:t>Distributes load uniformly only when data is distributed uniformly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DHT: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Let’s build a distributed system with a hash table abstraction!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0" y="5321300"/>
            <a:ext cx="533400" cy="469900"/>
            <a:chOff x="1584" y="3160"/>
            <a:chExt cx="336" cy="29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95400" y="2209800"/>
            <a:ext cx="533400" cy="469900"/>
            <a:chOff x="1584" y="3160"/>
            <a:chExt cx="336" cy="296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315200" y="4267200"/>
            <a:ext cx="533400" cy="469900"/>
            <a:chOff x="1584" y="3160"/>
            <a:chExt cx="336" cy="296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133600" y="5029200"/>
            <a:ext cx="533400" cy="469900"/>
            <a:chOff x="1584" y="3160"/>
            <a:chExt cx="336" cy="29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4038600" y="1905000"/>
            <a:ext cx="533400" cy="469900"/>
            <a:chOff x="1584" y="3160"/>
            <a:chExt cx="336" cy="296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6934200" y="2057400"/>
            <a:ext cx="533400" cy="469900"/>
            <a:chOff x="1584" y="3160"/>
            <a:chExt cx="336" cy="29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239000" y="5486400"/>
            <a:ext cx="533400" cy="469900"/>
            <a:chOff x="1584" y="3160"/>
            <a:chExt cx="336" cy="296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84" y="3168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l"/>
              <a:endParaRPr lang="en-US" sz="2400" b="0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1656" y="31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0"/>
                <a:t>P</a:t>
              </a:r>
            </a:p>
          </p:txBody>
        </p:sp>
      </p:grpSp>
      <p:sp>
        <p:nvSpPr>
          <p:cNvPr id="35" name="Line 38"/>
          <p:cNvSpPr>
            <a:spLocks noChangeShapeType="1"/>
          </p:cNvSpPr>
          <p:nvPr/>
        </p:nvSpPr>
        <p:spPr bwMode="auto">
          <a:xfrm flipV="1">
            <a:off x="2667000" y="4724400"/>
            <a:ext cx="3048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 flipH="1" flipV="1">
            <a:off x="4724400" y="4864100"/>
            <a:ext cx="7620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 flipV="1">
            <a:off x="5715000" y="4038600"/>
            <a:ext cx="15240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H="1">
            <a:off x="5638800" y="2438400"/>
            <a:ext cx="1295400" cy="838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1981200" y="2590800"/>
            <a:ext cx="106680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4267200" y="2438400"/>
            <a:ext cx="762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8"/>
          <p:cNvSpPr>
            <a:spLocks noChangeShapeType="1"/>
          </p:cNvSpPr>
          <p:nvPr/>
        </p:nvSpPr>
        <p:spPr bwMode="auto">
          <a:xfrm flipH="1" flipV="1">
            <a:off x="5410200" y="4495800"/>
            <a:ext cx="1905000" cy="99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928269" y="3200400"/>
            <a:ext cx="1114425" cy="12096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3467894" y="3737769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2286000" y="3529024"/>
            <a:ext cx="944563" cy="228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lookup(</a:t>
            </a:r>
            <a:r>
              <a:rPr lang="en-US" dirty="0" err="1">
                <a:solidFill>
                  <a:srgbClr val="FF3300"/>
                </a:solidFill>
              </a:rPr>
              <a:t>key</a:t>
            </a:r>
            <a:r>
              <a:rPr lang="en-US" dirty="0"/>
              <a:t>)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4432693" y="3547646"/>
            <a:ext cx="688009" cy="3385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value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3965575" y="3547646"/>
            <a:ext cx="503964" cy="3385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4485482" y="3200400"/>
            <a:ext cx="0" cy="12096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3928269" y="3603625"/>
            <a:ext cx="11144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3909219" y="3872707"/>
            <a:ext cx="11334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5042694" y="3737769"/>
            <a:ext cx="460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5456253" y="3529024"/>
            <a:ext cx="481807" cy="228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Keep the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Server-side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Napster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Client-local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Gnutella</a:t>
            </a:r>
          </a:p>
          <a:p>
            <a:r>
              <a:rPr lang="en-US" dirty="0" smtClean="0">
                <a:sym typeface="Wingdings"/>
              </a:rPr>
              <a:t>What are the requirements?</a:t>
            </a:r>
          </a:p>
          <a:p>
            <a:pPr lvl="1"/>
            <a:r>
              <a:rPr lang="en-US" dirty="0" smtClean="0">
                <a:sym typeface="Wingdings"/>
              </a:rPr>
              <a:t>Deterministic lookup</a:t>
            </a:r>
          </a:p>
          <a:p>
            <a:pPr lvl="1"/>
            <a:r>
              <a:rPr lang="en-US" dirty="0" smtClean="0">
                <a:sym typeface="Wingdings"/>
              </a:rPr>
              <a:t>Low lookup time (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shouldn’t grow linearly</a:t>
            </a:r>
            <a:r>
              <a:rPr lang="en-US" dirty="0" smtClean="0">
                <a:sym typeface="Wingdings"/>
              </a:rPr>
              <a:t> with the system size)</a:t>
            </a:r>
          </a:p>
          <a:p>
            <a:pPr lvl="1"/>
            <a:r>
              <a:rPr lang="en-US" dirty="0" smtClean="0">
                <a:sym typeface="Wingdings"/>
              </a:rPr>
              <a:t>Should balance load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even with node join/leave</a:t>
            </a:r>
          </a:p>
          <a:p>
            <a:r>
              <a:rPr lang="en-US" dirty="0" smtClean="0">
                <a:sym typeface="Wingdings"/>
              </a:rPr>
              <a:t>What we’ll do: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partition the hash table and distribute them</a:t>
            </a:r>
            <a:r>
              <a:rPr lang="en-US" dirty="0" smtClean="0">
                <a:sym typeface="Wingdings"/>
              </a:rPr>
              <a:t> among the nodes in the system</a:t>
            </a:r>
          </a:p>
          <a:p>
            <a:r>
              <a:rPr lang="en-US" dirty="0" smtClean="0">
                <a:sym typeface="Wingdings"/>
              </a:rPr>
              <a:t>We need to choose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the right hash function</a:t>
            </a:r>
          </a:p>
          <a:p>
            <a:r>
              <a:rPr lang="en-US" dirty="0" smtClean="0">
                <a:sym typeface="Wingdings"/>
              </a:rPr>
              <a:t>We also need to somehow partition the table and distribute the partitions with minimal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relocation of partitions</a:t>
            </a:r>
            <a:r>
              <a:rPr lang="en-US" dirty="0" smtClean="0">
                <a:sym typeface="Wingdings"/>
              </a:rPr>
              <a:t> in the presence of join/leave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74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18511</TotalTime>
  <Pages>12</Pages>
  <Words>1417</Words>
  <Application>Microsoft Macintosh PowerPoint</Application>
  <PresentationFormat>Letter Paper (8.5x11 in)</PresentationFormat>
  <Paragraphs>279</Paragraphs>
  <Slides>24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CS252-template</vt:lpstr>
      <vt:lpstr>Office Theme</vt:lpstr>
      <vt:lpstr>Equation</vt:lpstr>
      <vt:lpstr>CSE 486/586 Distributed Systems Distributed Hash Table</vt:lpstr>
      <vt:lpstr>Last Time</vt:lpstr>
      <vt:lpstr>This Week’s Question</vt:lpstr>
      <vt:lpstr>What We Want</vt:lpstr>
      <vt:lpstr>What We Don’t Want</vt:lpstr>
      <vt:lpstr>What We Want</vt:lpstr>
      <vt:lpstr>Hashing Basics</vt:lpstr>
      <vt:lpstr>DHT: Goal</vt:lpstr>
      <vt:lpstr>Where to Keep the Hash Table</vt:lpstr>
      <vt:lpstr>Where to Keep the Hash Table</vt:lpstr>
      <vt:lpstr>Using Basic Hashing?</vt:lpstr>
      <vt:lpstr>Using Basic Hashing?</vt:lpstr>
      <vt:lpstr>CSE 486/586 Administrivia</vt:lpstr>
      <vt:lpstr>Chord DHT</vt:lpstr>
      <vt:lpstr>Chord: Consistent Hashing</vt:lpstr>
      <vt:lpstr>Chord: Consistent Hashing</vt:lpstr>
      <vt:lpstr>Chord: When nodes come and go…</vt:lpstr>
      <vt:lpstr>Chord: Node Organization</vt:lpstr>
      <vt:lpstr>Chord: Basic Lookup</vt:lpstr>
      <vt:lpstr>Chord: Efficient Lookup --- Fingers</vt:lpstr>
      <vt:lpstr>Chord: Efficient Lookup --- Fingers</vt:lpstr>
      <vt:lpstr>Chord: Node Joins and Leaves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747</cp:revision>
  <cp:lastPrinted>2012-02-10T18:57:30Z</cp:lastPrinted>
  <dcterms:created xsi:type="dcterms:W3CDTF">2012-02-10T21:33:39Z</dcterms:created>
  <dcterms:modified xsi:type="dcterms:W3CDTF">2012-02-10T22:10:15Z</dcterms:modified>
  <cp:category/>
</cp:coreProperties>
</file>