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Default Extension="rels" ContentType="application/vnd.openxmlformats-package.relationships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15.xml" ContentType="application/vnd.openxmlformats-officedocument.presentationml.slideLayout+xml"/>
  <Override PartName="/ppt/slides/slide27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2.xml" ContentType="application/vnd.openxmlformats-officedocument.presentationml.slide+xml"/>
  <Override PartName="/ppt/notesSlides/notesSlide20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Default Extension="wmf" ContentType="image/x-wmf"/>
  <Override PartName="/ppt/embeddings/oleObject4.bin" ContentType="application/vnd.openxmlformats-officedocument.oleObject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41"/>
  </p:notesMasterIdLst>
  <p:handoutMasterIdLst>
    <p:handoutMasterId r:id="rId42"/>
  </p:handoutMasterIdLst>
  <p:sldIdLst>
    <p:sldId id="322" r:id="rId3"/>
    <p:sldId id="707" r:id="rId4"/>
    <p:sldId id="762" r:id="rId5"/>
    <p:sldId id="763" r:id="rId6"/>
    <p:sldId id="791" r:id="rId7"/>
    <p:sldId id="766" r:id="rId8"/>
    <p:sldId id="767" r:id="rId9"/>
    <p:sldId id="769" r:id="rId10"/>
    <p:sldId id="770" r:id="rId11"/>
    <p:sldId id="771" r:id="rId12"/>
    <p:sldId id="772" r:id="rId13"/>
    <p:sldId id="773" r:id="rId14"/>
    <p:sldId id="751" r:id="rId15"/>
    <p:sldId id="774" r:id="rId16"/>
    <p:sldId id="775" r:id="rId17"/>
    <p:sldId id="776" r:id="rId18"/>
    <p:sldId id="777" r:id="rId19"/>
    <p:sldId id="778" r:id="rId20"/>
    <p:sldId id="779" r:id="rId21"/>
    <p:sldId id="780" r:id="rId22"/>
    <p:sldId id="781" r:id="rId23"/>
    <p:sldId id="782" r:id="rId24"/>
    <p:sldId id="784" r:id="rId25"/>
    <p:sldId id="785" r:id="rId26"/>
    <p:sldId id="786" r:id="rId27"/>
    <p:sldId id="787" r:id="rId28"/>
    <p:sldId id="788" r:id="rId29"/>
    <p:sldId id="789" r:id="rId30"/>
    <p:sldId id="792" r:id="rId31"/>
    <p:sldId id="795" r:id="rId32"/>
    <p:sldId id="796" r:id="rId33"/>
    <p:sldId id="797" r:id="rId34"/>
    <p:sldId id="798" r:id="rId35"/>
    <p:sldId id="799" r:id="rId36"/>
    <p:sldId id="800" r:id="rId37"/>
    <p:sldId id="801" r:id="rId38"/>
    <p:sldId id="704" r:id="rId39"/>
    <p:sldId id="584" r:id="rId40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80102" autoAdjust="0"/>
  </p:normalViewPr>
  <p:slideViewPr>
    <p:cSldViewPr>
      <p:cViewPr varScale="1">
        <p:scale>
          <a:sx n="97" d="100"/>
          <a:sy n="97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1.xml"/><Relationship Id="rId4" Type="http://schemas.openxmlformats.org/officeDocument/2006/relationships/slide" Target="slides/slide32.xml"/><Relationship Id="rId5" Type="http://schemas.openxmlformats.org/officeDocument/2006/relationships/slide" Target="slides/slide33.xml"/><Relationship Id="rId6" Type="http://schemas.openxmlformats.org/officeDocument/2006/relationships/slide" Target="slides/slide34.xml"/><Relationship Id="rId7" Type="http://schemas.openxmlformats.org/officeDocument/2006/relationships/slide" Target="slides/slide35.xml"/><Relationship Id="rId8" Type="http://schemas.openxmlformats.org/officeDocument/2006/relationships/slide" Target="slides/slide36.xml"/><Relationship Id="rId1" Type="http://schemas.openxmlformats.org/officeDocument/2006/relationships/slide" Target="slides/slide1.xml"/><Relationship Id="rId2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6422BE-70BA-8C4E-AD6F-504F67E3CF0B}" type="slidenum">
              <a:rPr lang="en-US">
                <a:latin typeface="Times New Roman" pitchFamily="-1" charset="0"/>
              </a:rPr>
              <a:pPr/>
              <a:t>15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6E9EF1-FDDD-3E4B-91B8-E8C8B4B70863}" type="slidenum">
              <a:rPr lang="en-US">
                <a:latin typeface="Times New Roman" pitchFamily="-1" charset="0"/>
              </a:rPr>
              <a:pPr/>
              <a:t>16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</p:spPr>
        <p:txBody>
          <a:bodyPr/>
          <a:lstStyle/>
          <a:p>
            <a:endParaRPr lang="fr-FR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90A1C-969B-8149-9287-9EF91E538EF5}" type="slidenum">
              <a:rPr lang="en-US">
                <a:latin typeface="Times New Roman" pitchFamily="-1" charset="0"/>
              </a:rPr>
              <a:pPr/>
              <a:t>17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656DB-877A-A147-A6C0-83794A8032D9}" type="slidenum">
              <a:rPr lang="en-US">
                <a:latin typeface="Times New Roman" pitchFamily="-1" charset="0"/>
              </a:rPr>
              <a:pPr/>
              <a:t>18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2FA21-BC3E-3049-8017-746B614086A2}" type="slidenum">
              <a:rPr lang="en-US">
                <a:latin typeface="Times New Roman" pitchFamily="-1" charset="0"/>
              </a:rPr>
              <a:pPr/>
              <a:t>19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CD4531-D6DC-B345-ACD7-F2DFB868BFDB}" type="slidenum">
              <a:rPr lang="en-US">
                <a:latin typeface="Times New Roman" pitchFamily="-1" charset="0"/>
              </a:rPr>
              <a:pPr/>
              <a:t>20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A0F1-071B-BC40-A45C-02BF10C5B844}" type="slidenum">
              <a:rPr lang="en-US">
                <a:latin typeface="Times New Roman" pitchFamily="-1" charset="0"/>
              </a:rPr>
              <a:pPr/>
              <a:t>21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8219BB-9451-084D-B091-0645BB4D8E18}" type="slidenum">
              <a:rPr lang="en-US">
                <a:latin typeface="Times New Roman" pitchFamily="-1" charset="0"/>
              </a:rPr>
              <a:pPr/>
              <a:t>22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ACA90-C2E7-BD4C-8311-55C854C859C4}" type="slidenum">
              <a:rPr lang="en-US">
                <a:latin typeface="Times New Roman" pitchFamily="-1" charset="0"/>
              </a:rPr>
              <a:pPr/>
              <a:t>23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2D580-0816-0B49-A1AF-88D7DC58B1D4}" type="slidenum">
              <a:rPr lang="en-US">
                <a:latin typeface="Times New Roman" pitchFamily="-1" charset="0"/>
              </a:rPr>
              <a:pPr/>
              <a:t>24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42E782-A300-7548-ABE4-CAF106A0E8BA}" type="slidenum">
              <a:rPr lang="en-US">
                <a:latin typeface="Times New Roman" pitchFamily="-1" charset="0"/>
              </a:rPr>
              <a:pPr/>
              <a:t>6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554ED-DEE9-784B-91DF-C37E45643933}" type="slidenum">
              <a:rPr lang="en-US">
                <a:latin typeface="Times New Roman" pitchFamily="-1" charset="0"/>
              </a:rPr>
              <a:pPr/>
              <a:t>29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7ED25-51BC-3442-B7CE-6DCC12407451}" type="slidenum">
              <a:rPr lang="en-US">
                <a:latin typeface="Times New Roman" pitchFamily="-1" charset="0"/>
              </a:rPr>
              <a:pPr/>
              <a:t>30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E5C648-B773-844B-A335-D2493AB387F0}" type="slidenum">
              <a:rPr lang="en-US">
                <a:latin typeface="Times New Roman" pitchFamily="-1" charset="0"/>
              </a:rPr>
              <a:pPr/>
              <a:t>31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87411-4E50-C645-A831-A5D586FE0EA2}" type="slidenum">
              <a:rPr lang="en-US">
                <a:latin typeface="Times New Roman" pitchFamily="-1" charset="0"/>
              </a:rPr>
              <a:pPr/>
              <a:t>32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1D2D9-AEE0-4A45-B01D-4D7DD1987D37}" type="slidenum">
              <a:rPr lang="en-US">
                <a:latin typeface="Times New Roman" pitchFamily="-1" charset="0"/>
              </a:rPr>
              <a:pPr/>
              <a:t>33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8086DE-C93E-CD43-9C51-A02CBDAE1D9E}" type="slidenum">
              <a:rPr lang="en-US">
                <a:latin typeface="Times New Roman" pitchFamily="-1" charset="0"/>
              </a:rPr>
              <a:pPr/>
              <a:t>34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F91221-A957-834D-A59C-89AF3CCA483B}" type="slidenum">
              <a:rPr lang="en-US">
                <a:latin typeface="Times New Roman" pitchFamily="-1" charset="0"/>
              </a:rPr>
              <a:pPr/>
              <a:t>35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ADC6C-7207-7940-8D2A-CE9E28B0EB06}" type="slidenum">
              <a:rPr lang="en-US">
                <a:latin typeface="Times New Roman" pitchFamily="-1" charset="0"/>
              </a:rPr>
              <a:pPr/>
              <a:t>36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325434-0DBF-D941-BE47-7B30AC78716A}" type="slidenum">
              <a:rPr lang="en-US">
                <a:latin typeface="Times New Roman" pitchFamily="-1" charset="0"/>
              </a:rPr>
              <a:pPr/>
              <a:t>7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B4BB0-EDE1-9940-A0D8-225E1654E3A6}" type="slidenum">
              <a:rPr lang="en-US">
                <a:latin typeface="Times New Roman" pitchFamily="-1" charset="0"/>
              </a:rPr>
              <a:pPr/>
              <a:t>8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A9D14F-CCE9-5D48-9355-5715AD55FCF3}" type="slidenum">
              <a:rPr lang="en-US">
                <a:latin typeface="Times New Roman" pitchFamily="-1" charset="0"/>
              </a:rPr>
              <a:pPr/>
              <a:t>9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5A682-787D-384C-9DC6-22D7EF4E0841}" type="slidenum">
              <a:rPr lang="en-US">
                <a:latin typeface="Times New Roman" pitchFamily="-1" charset="0"/>
              </a:rPr>
              <a:pPr/>
              <a:t>10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E8B0F-5970-9440-8A3B-A4C4E21599D2}" type="slidenum">
              <a:rPr lang="en-US">
                <a:latin typeface="Times New Roman" pitchFamily="-1" charset="0"/>
              </a:rPr>
              <a:pPr/>
              <a:t>11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39084-EFA0-AD41-AD51-5243C627B09D}" type="slidenum">
              <a:rPr lang="en-US">
                <a:latin typeface="Times New Roman" pitchFamily="-1" charset="0"/>
              </a:rPr>
              <a:pPr/>
              <a:t>12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</p:spPr>
        <p:txBody>
          <a:bodyPr/>
          <a:lstStyle/>
          <a:p>
            <a:endParaRPr lang="fr-FR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99858-AC27-CA41-8A42-CD316331B93C}" type="slidenum">
              <a:rPr lang="en-US">
                <a:latin typeface="Times New Roman" pitchFamily="-1" charset="0"/>
              </a:rPr>
              <a:pPr/>
              <a:t>14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m/" TargetMode="External"/><Relationship Id="rId4" Type="http://schemas.openxmlformats.org/officeDocument/2006/relationships/hyperlink" Target="http://www.cnn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Domain Name System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Strawman Solution #1: Local File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Original name to address mapping</a:t>
            </a:r>
          </a:p>
          <a:p>
            <a:pPr lvl="1" eaLnBrk="1" hangingPunct="1"/>
            <a:r>
              <a:rPr lang="en-US" dirty="0"/>
              <a:t>Flat namespace</a:t>
            </a:r>
          </a:p>
          <a:p>
            <a:pPr lvl="1" eaLnBrk="1" hangingPunct="1"/>
            <a:r>
              <a:rPr lang="en-US" dirty="0"/>
              <a:t>/etc/hosts </a:t>
            </a:r>
          </a:p>
          <a:p>
            <a:pPr lvl="1" eaLnBrk="1" hangingPunct="1"/>
            <a:r>
              <a:rPr lang="en-US" dirty="0"/>
              <a:t>SRI kept main copy</a:t>
            </a:r>
          </a:p>
          <a:p>
            <a:pPr lvl="1" eaLnBrk="1" hangingPunct="1"/>
            <a:r>
              <a:rPr lang="en-US" dirty="0"/>
              <a:t>Downloaded regularly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Count of hosts was increasing: moving from a machine per domain to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  <a:sym typeface="Wingdings" pitchFamily="-1" charset="2"/>
              </a:rPr>
              <a:t>machine per user</a:t>
            </a:r>
          </a:p>
          <a:p>
            <a:pPr lvl="1" eaLnBrk="1" hangingPunct="1"/>
            <a:r>
              <a:rPr lang="en-US" dirty="0"/>
              <a:t>Many more downloads</a:t>
            </a:r>
          </a:p>
          <a:p>
            <a:pPr lvl="1" eaLnBrk="1" hangingPunct="1"/>
            <a:r>
              <a:rPr lang="en-US" dirty="0"/>
              <a:t>Many more updates</a:t>
            </a:r>
          </a:p>
          <a:p>
            <a:pPr eaLnBrk="1" hangingPunct="1"/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A53FB9-59EB-5945-B059-8498F97C27AF}" type="slidenum">
              <a:rPr lang="en-US">
                <a:latin typeface="Courier New" pitchFamily="-1" charset="0"/>
              </a:rPr>
              <a:pPr/>
              <a:t>10</a:t>
            </a:fld>
            <a:endParaRPr lang="en-US">
              <a:latin typeface="Courier New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" charset="-128"/>
                <a:cs typeface="ＭＳ Ｐゴシック" pitchFamily="-1" charset="-128"/>
              </a:rPr>
              <a:t>Strawman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 Solution #2: Central Server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Central server</a:t>
            </a:r>
          </a:p>
          <a:p>
            <a:pPr lvl="1" eaLnBrk="1" hangingPunct="1"/>
            <a:r>
              <a:rPr lang="en-US" dirty="0"/>
              <a:t>One place where all mappings are stored</a:t>
            </a:r>
          </a:p>
          <a:p>
            <a:pPr lvl="1" eaLnBrk="1" hangingPunct="1"/>
            <a:r>
              <a:rPr lang="en-US" dirty="0"/>
              <a:t>All queries go to the central server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Many practical problems</a:t>
            </a:r>
          </a:p>
          <a:p>
            <a:pPr lvl="1" eaLnBrk="1" hangingPunct="1"/>
            <a:r>
              <a:rPr lang="en-US" dirty="0"/>
              <a:t>Single point of failure</a:t>
            </a:r>
          </a:p>
          <a:p>
            <a:pPr lvl="1" eaLnBrk="1" hangingPunct="1"/>
            <a:r>
              <a:rPr lang="en-US" dirty="0"/>
              <a:t>High traffic volume</a:t>
            </a:r>
          </a:p>
          <a:p>
            <a:pPr lvl="1" eaLnBrk="1" hangingPunct="1"/>
            <a:r>
              <a:rPr lang="en-US" dirty="0"/>
              <a:t>Distant centralized database</a:t>
            </a:r>
          </a:p>
          <a:p>
            <a:pPr lvl="1" eaLnBrk="1" hangingPunct="1"/>
            <a:r>
              <a:rPr lang="en-US" dirty="0"/>
              <a:t>Single point of update</a:t>
            </a:r>
          </a:p>
          <a:p>
            <a:pPr lvl="1" eaLnBrk="1" hangingPunct="1"/>
            <a:r>
              <a:rPr lang="en-US" dirty="0"/>
              <a:t>Does not scale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2A219A-7A48-B440-AF67-88867F908AF9}" type="slidenum">
              <a:rPr lang="en-US">
                <a:latin typeface="Courier New" pitchFamily="-1" charset="0"/>
              </a:rPr>
              <a:pPr/>
              <a:t>11</a:t>
            </a:fld>
            <a:endParaRPr lang="en-US">
              <a:latin typeface="Courier New" pitchFamily="-1" charset="0"/>
            </a:endParaRPr>
          </a:p>
        </p:txBody>
      </p:sp>
      <p:sp>
        <p:nvSpPr>
          <p:cNvPr id="1173508" name="Text Box 4"/>
          <p:cNvSpPr txBox="1">
            <a:spLocks noChangeArrowheads="1"/>
          </p:cNvSpPr>
          <p:nvPr/>
        </p:nvSpPr>
        <p:spPr bwMode="auto">
          <a:xfrm>
            <a:off x="381000" y="5105400"/>
            <a:ext cx="8486775" cy="4921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CC0000"/>
                </a:solidFill>
                <a:latin typeface="Helvetica" pitchFamily="-1" charset="0"/>
              </a:rPr>
              <a:t>Need a distributed, hierarchical collection of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11735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Domain Name System (DNS)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Properties of DNS</a:t>
            </a:r>
          </a:p>
          <a:p>
            <a:pPr lvl="1" eaLnBrk="1" hangingPunct="1"/>
            <a:r>
              <a:rPr lang="en-US" dirty="0"/>
              <a:t>Hierarchical name space divided into zones</a:t>
            </a:r>
          </a:p>
          <a:p>
            <a:pPr lvl="1" eaLnBrk="1" hangingPunct="1"/>
            <a:r>
              <a:rPr lang="en-US" dirty="0"/>
              <a:t>Distributed over a collection of DNS servers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Hierarchy of DNS servers</a:t>
            </a:r>
          </a:p>
          <a:p>
            <a:pPr lvl="1" eaLnBrk="1" hangingPunct="1"/>
            <a:r>
              <a:rPr lang="en-US" dirty="0"/>
              <a:t>Root servers</a:t>
            </a:r>
          </a:p>
          <a:p>
            <a:pPr lvl="1" eaLnBrk="1" hangingPunct="1"/>
            <a:r>
              <a:rPr lang="en-US" dirty="0"/>
              <a:t>Top-level domain (TLD) servers</a:t>
            </a:r>
          </a:p>
          <a:p>
            <a:pPr lvl="1" eaLnBrk="1" hangingPunct="1"/>
            <a:r>
              <a:rPr lang="en-US" dirty="0"/>
              <a:t>Authoritative DNS servers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Performing the translations</a:t>
            </a:r>
          </a:p>
          <a:p>
            <a:pPr lvl="1" eaLnBrk="1" hangingPunct="1"/>
            <a:r>
              <a:rPr lang="en-US" dirty="0"/>
              <a:t>Local DNS servers</a:t>
            </a:r>
          </a:p>
          <a:p>
            <a:pPr lvl="1" eaLnBrk="1" hangingPunct="1"/>
            <a:r>
              <a:rPr lang="en-US" dirty="0"/>
              <a:t>Resolver software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D12C361-66DA-6E4E-9149-3DB17B393EB0}" type="slidenum">
              <a:rPr lang="en-US">
                <a:latin typeface="Courier New" pitchFamily="-1" charset="0"/>
              </a:rPr>
              <a:pPr/>
              <a:t>12</a:t>
            </a:fld>
            <a:endParaRPr lang="en-US">
              <a:latin typeface="Courier New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1 will not be out this week, but still…</a:t>
            </a:r>
          </a:p>
          <a:p>
            <a:pPr lvl="1"/>
            <a:r>
              <a:rPr lang="en-US" dirty="0" smtClean="0"/>
              <a:t>Please form a project group of 5 people by next Wednesday.</a:t>
            </a:r>
          </a:p>
          <a:p>
            <a:pPr lvl="1"/>
            <a:r>
              <a:rPr lang="en-US" dirty="0" smtClean="0"/>
              <a:t>If you don’t have a group of 5 people, post a public </a:t>
            </a:r>
            <a:r>
              <a:rPr lang="en-US" dirty="0" err="1" smtClean="0"/>
              <a:t>msg</a:t>
            </a:r>
            <a:r>
              <a:rPr lang="en-US" dirty="0" smtClean="0"/>
              <a:t> on Piazza right away, so that others can see and reply back to you.</a:t>
            </a:r>
          </a:p>
          <a:p>
            <a:pPr lvl="1"/>
            <a:r>
              <a:rPr lang="en-US" dirty="0" smtClean="0"/>
              <a:t>By Wednesday, if you still cannot, then post a private </a:t>
            </a:r>
            <a:r>
              <a:rPr lang="en-US" dirty="0" err="1" smtClean="0"/>
              <a:t>msg</a:t>
            </a:r>
            <a:r>
              <a:rPr lang="en-US" dirty="0" smtClean="0"/>
              <a:t> on Piazza; the teaching staff will be match-makers.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DNS Root Servers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84188" y="1219200"/>
            <a:ext cx="8478837" cy="4648200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13 root servers (see </a:t>
            </a:r>
            <a:r>
              <a:rPr lang="en-US" sz="2400" dirty="0">
                <a:ea typeface="ＭＳ Ｐゴシック" pitchFamily="-1" charset="-128"/>
                <a:cs typeface="ＭＳ Ｐゴシック" pitchFamily="-1" charset="-128"/>
                <a:hlinkClick r:id="rId3"/>
              </a:rPr>
              <a:t>http://www.root-servers.org/</a:t>
            </a: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)</a:t>
            </a:r>
          </a:p>
          <a:p>
            <a:pPr eaLnBrk="1" hangingPunct="1"/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Labeled A through M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0080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8B13300-BF8C-B44F-8964-9686364379F0}" type="slidenum">
              <a:rPr lang="en-US">
                <a:latin typeface="Courier New" pitchFamily="-1" charset="0"/>
              </a:rPr>
              <a:pPr/>
              <a:t>14</a:t>
            </a:fld>
            <a:endParaRPr lang="en-US">
              <a:latin typeface="Courier New" pitchFamily="-1" charset="0"/>
            </a:endParaRPr>
          </a:p>
        </p:txBody>
      </p:sp>
      <p:sp>
        <p:nvSpPr>
          <p:cNvPr id="39941" name="AutoShape 4"/>
          <p:cNvSpPr>
            <a:spLocks noChangeAspect="1" noChangeArrowheads="1"/>
          </p:cNvSpPr>
          <p:nvPr/>
        </p:nvSpPr>
        <p:spPr bwMode="auto">
          <a:xfrm>
            <a:off x="481013" y="2784475"/>
            <a:ext cx="7234237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942" name="Picture 5" descr="worl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3760788"/>
            <a:ext cx="54006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Freeform 6"/>
          <p:cNvSpPr>
            <a:spLocks/>
          </p:cNvSpPr>
          <p:nvPr/>
        </p:nvSpPr>
        <p:spPr bwMode="auto">
          <a:xfrm>
            <a:off x="2605088" y="29622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2147483647 h 1893"/>
              <a:gd name="T4" fmla="*/ 2147483647 w 963"/>
              <a:gd name="T5" fmla="*/ 2147483647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273050" y="5338763"/>
            <a:ext cx="285115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B USC-ISI Marina del Rey, CA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L ICANN Los Angeles, CA</a:t>
            </a:r>
          </a:p>
          <a:p>
            <a:pPr eaLnBrk="0" hangingPunct="0"/>
            <a:endParaRPr lang="en-US" sz="1500" b="0">
              <a:latin typeface="Times New Roman" pitchFamily="-1" charset="0"/>
            </a:endParaRPr>
          </a:p>
        </p:txBody>
      </p:sp>
      <p:sp>
        <p:nvSpPr>
          <p:cNvPr id="39945" name="Freeform 8"/>
          <p:cNvSpPr>
            <a:spLocks/>
          </p:cNvSpPr>
          <p:nvPr/>
        </p:nvSpPr>
        <p:spPr bwMode="auto">
          <a:xfrm>
            <a:off x="1752600" y="4660900"/>
            <a:ext cx="952500" cy="668338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169863" y="3505200"/>
            <a:ext cx="257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E NASA Mt View, CA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F  Internet Software C. Palo Alto, CA (and 17 other locations)</a:t>
            </a:r>
          </a:p>
          <a:p>
            <a:pPr eaLnBrk="0" hangingPunct="0"/>
            <a:endParaRPr lang="en-US" sz="1500" b="0">
              <a:latin typeface="Times New Roman" pitchFamily="-1" charset="0"/>
            </a:endParaRPr>
          </a:p>
        </p:txBody>
      </p:sp>
      <p:sp>
        <p:nvSpPr>
          <p:cNvPr id="39947" name="Freeform 10"/>
          <p:cNvSpPr>
            <a:spLocks/>
          </p:cNvSpPr>
          <p:nvPr/>
        </p:nvSpPr>
        <p:spPr bwMode="auto">
          <a:xfrm flipV="1">
            <a:off x="1447800" y="4343400"/>
            <a:ext cx="1235075" cy="242888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Text Box 11"/>
          <p:cNvSpPr txBox="1">
            <a:spLocks noChangeArrowheads="1"/>
          </p:cNvSpPr>
          <p:nvPr/>
        </p:nvSpPr>
        <p:spPr bwMode="auto">
          <a:xfrm>
            <a:off x="5426075" y="3265488"/>
            <a:ext cx="249872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r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I </a:t>
            </a:r>
            <a:r>
              <a:rPr lang="en-US" sz="1500" b="0">
                <a:latin typeface="Arial" pitchFamily="-1" charset="0"/>
              </a:rPr>
              <a:t>Autonomica,</a:t>
            </a:r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 Stockholm (plus 3 other locations)</a:t>
            </a:r>
          </a:p>
        </p:txBody>
      </p:sp>
      <p:sp>
        <p:nvSpPr>
          <p:cNvPr id="39949" name="Freeform 12"/>
          <p:cNvSpPr>
            <a:spLocks/>
          </p:cNvSpPr>
          <p:nvPr/>
        </p:nvSpPr>
        <p:spPr bwMode="auto">
          <a:xfrm>
            <a:off x="4876800" y="3657600"/>
            <a:ext cx="914400" cy="609600"/>
          </a:xfrm>
          <a:custGeom>
            <a:avLst/>
            <a:gdLst>
              <a:gd name="T0" fmla="*/ 2147483647 w 666"/>
              <a:gd name="T1" fmla="*/ 0 h 1005"/>
              <a:gd name="T2" fmla="*/ 0 w 666"/>
              <a:gd name="T3" fmla="*/ 2147483647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5375275" y="2911475"/>
            <a:ext cx="4378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K RIPE London (+ Amsterdam, Frankfurt)</a:t>
            </a:r>
            <a:endParaRPr lang="en-US" sz="1500" b="0">
              <a:latin typeface="Times New Roman" pitchFamily="-1" charset="0"/>
            </a:endParaRPr>
          </a:p>
        </p:txBody>
      </p:sp>
      <p:sp>
        <p:nvSpPr>
          <p:cNvPr id="39951" name="Freeform 14"/>
          <p:cNvSpPr>
            <a:spLocks/>
          </p:cNvSpPr>
          <p:nvPr/>
        </p:nvSpPr>
        <p:spPr bwMode="auto">
          <a:xfrm>
            <a:off x="4570413" y="3128963"/>
            <a:ext cx="771525" cy="1158875"/>
          </a:xfrm>
          <a:custGeom>
            <a:avLst/>
            <a:gdLst>
              <a:gd name="T0" fmla="*/ 2147483647 w 922"/>
              <a:gd name="T1" fmla="*/ 0 h 1448"/>
              <a:gd name="T2" fmla="*/ 0 w 922"/>
              <a:gd name="T3" fmla="*/ 2147483647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2" name="Text Box 15"/>
          <p:cNvSpPr txBox="1">
            <a:spLocks noChangeArrowheads="1"/>
          </p:cNvSpPr>
          <p:nvPr/>
        </p:nvSpPr>
        <p:spPr bwMode="auto">
          <a:xfrm>
            <a:off x="7426325" y="4057650"/>
            <a:ext cx="1565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m WIDE Tokyo</a:t>
            </a:r>
            <a:endParaRPr lang="en-US" sz="1500" b="0">
              <a:latin typeface="Times New Roman" pitchFamily="-1" charset="0"/>
            </a:endParaRPr>
          </a:p>
        </p:txBody>
      </p:sp>
      <p:sp>
        <p:nvSpPr>
          <p:cNvPr id="39953" name="Freeform 16"/>
          <p:cNvSpPr>
            <a:spLocks/>
          </p:cNvSpPr>
          <p:nvPr/>
        </p:nvSpPr>
        <p:spPr bwMode="auto">
          <a:xfrm>
            <a:off x="6851650" y="4267200"/>
            <a:ext cx="539750" cy="292100"/>
          </a:xfrm>
          <a:custGeom>
            <a:avLst/>
            <a:gdLst>
              <a:gd name="T0" fmla="*/ 2147483647 w 252"/>
              <a:gd name="T1" fmla="*/ 0 h 462"/>
              <a:gd name="T2" fmla="*/ 0 w 252"/>
              <a:gd name="T3" fmla="*/ 2147483647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4" name="Text Box 17"/>
          <p:cNvSpPr txBox="1">
            <a:spLocks noChangeArrowheads="1"/>
          </p:cNvSpPr>
          <p:nvPr/>
        </p:nvSpPr>
        <p:spPr bwMode="auto">
          <a:xfrm>
            <a:off x="2665413" y="2057400"/>
            <a:ext cx="3903662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A Verisign, Dulles, VA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C Cogent, Herndon, VA (also Los Angeles)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D U Maryland College Park, MD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G US DoD Vienna, VA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H ARL Aberdeen, MD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J Verisign, ( 11 locations)</a:t>
            </a:r>
          </a:p>
          <a:p>
            <a:pPr eaLnBrk="0" hangingPunct="0"/>
            <a:endParaRPr lang="en-US" sz="1500" b="0">
              <a:latin typeface="Times New Roman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TLD and Authoritative DNS Servers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Top-level domain (TLD) servers</a:t>
            </a:r>
          </a:p>
          <a:p>
            <a:pPr lvl="1" eaLnBrk="1" hangingPunct="1"/>
            <a:r>
              <a:rPr lang="en-US"/>
              <a:t>Generic domains (e.g., com, org, edu)</a:t>
            </a:r>
          </a:p>
          <a:p>
            <a:pPr lvl="1" eaLnBrk="1" hangingPunct="1"/>
            <a:r>
              <a:rPr lang="en-US"/>
              <a:t>Country domains (e.g., uk, fr, ca, jp)</a:t>
            </a:r>
          </a:p>
          <a:p>
            <a:pPr lvl="1" eaLnBrk="1" hangingPunct="1"/>
            <a:r>
              <a:rPr lang="en-US"/>
              <a:t>Typically managed professionally</a:t>
            </a:r>
          </a:p>
          <a:p>
            <a:pPr lvl="2" eaLnBrk="1" hangingPunct="1"/>
            <a:r>
              <a:rPr lang="en-US">
                <a:ea typeface="ＭＳ Ｐゴシック" pitchFamily="-1" charset="-128"/>
              </a:rPr>
              <a:t>Network Solutions maintains servers for “com”</a:t>
            </a:r>
          </a:p>
          <a:p>
            <a:pPr lvl="2" eaLnBrk="1" hangingPunct="1"/>
            <a:r>
              <a:rPr lang="en-US">
                <a:ea typeface="ＭＳ Ｐゴシック" pitchFamily="-1" charset="-128"/>
              </a:rPr>
              <a:t>Educause maintains servers for “edu”</a:t>
            </a:r>
          </a:p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Authoritative DNS servers</a:t>
            </a:r>
          </a:p>
          <a:p>
            <a:pPr lvl="1" eaLnBrk="1" hangingPunct="1"/>
            <a:r>
              <a:rPr lang="en-US"/>
              <a:t>Provide public records for hosts at an organization</a:t>
            </a:r>
          </a:p>
          <a:p>
            <a:pPr lvl="1" eaLnBrk="1" hangingPunct="1"/>
            <a:r>
              <a:rPr lang="en-US"/>
              <a:t>For the organization’s servers (e.g., Web and mail)</a:t>
            </a:r>
          </a:p>
          <a:p>
            <a:pPr lvl="1" eaLnBrk="1" hangingPunct="1"/>
            <a:r>
              <a:rPr lang="en-US"/>
              <a:t>Can be maintained locally or by a service provider</a:t>
            </a:r>
          </a:p>
          <a:p>
            <a:pPr eaLnBrk="1" hangingPunct="1"/>
            <a:endParaRPr lang="en-US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470DF1-59CA-6845-A300-BD323209B581}" type="slidenum">
              <a:rPr lang="en-US">
                <a:latin typeface="Courier New" pitchFamily="-1" charset="0"/>
              </a:rPr>
              <a:pPr/>
              <a:t>15</a:t>
            </a:fld>
            <a:endParaRPr lang="en-US">
              <a:latin typeface="Courier New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6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Distributed Hierarchical Database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141DF9B-27A5-D743-A27D-700094EE5DDB}" type="slidenum">
              <a:rPr lang="en-US">
                <a:latin typeface="Courier New" pitchFamily="-1" charset="0"/>
              </a:rPr>
              <a:pPr/>
              <a:t>16</a:t>
            </a:fld>
            <a:endParaRPr lang="en-US">
              <a:latin typeface="Courier New" pitchFamily="-1" charset="0"/>
            </a:endParaRPr>
          </a:p>
        </p:txBody>
      </p:sp>
      <p:sp>
        <p:nvSpPr>
          <p:cNvPr id="44036" name="Oval 3"/>
          <p:cNvSpPr>
            <a:spLocks noChangeArrowheads="1"/>
          </p:cNvSpPr>
          <p:nvPr/>
        </p:nvSpPr>
        <p:spPr bwMode="auto">
          <a:xfrm>
            <a:off x="45243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30213" y="2308225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com</a:t>
            </a:r>
          </a:p>
        </p:txBody>
      </p:sp>
      <p:sp>
        <p:nvSpPr>
          <p:cNvPr id="44038" name="Oval 5"/>
          <p:cNvSpPr>
            <a:spLocks noChangeArrowheads="1"/>
          </p:cNvSpPr>
          <p:nvPr/>
        </p:nvSpPr>
        <p:spPr bwMode="auto">
          <a:xfrm>
            <a:off x="123666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1246188" y="2308225"/>
            <a:ext cx="579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edu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27250" y="2479675"/>
            <a:ext cx="522288" cy="88900"/>
            <a:chOff x="1347" y="1706"/>
            <a:chExt cx="329" cy="56"/>
          </a:xfrm>
        </p:grpSpPr>
        <p:sp>
          <p:nvSpPr>
            <p:cNvPr id="44107" name="Oval 8"/>
            <p:cNvSpPr>
              <a:spLocks noChangeArrowheads="1"/>
            </p:cNvSpPr>
            <p:nvPr/>
          </p:nvSpPr>
          <p:spPr bwMode="auto">
            <a:xfrm>
              <a:off x="1347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8" name="Oval 9"/>
            <p:cNvSpPr>
              <a:spLocks noChangeArrowheads="1"/>
            </p:cNvSpPr>
            <p:nvPr/>
          </p:nvSpPr>
          <p:spPr bwMode="auto">
            <a:xfrm>
              <a:off x="148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9" name="Oval 10"/>
            <p:cNvSpPr>
              <a:spLocks noChangeArrowheads="1"/>
            </p:cNvSpPr>
            <p:nvPr/>
          </p:nvSpPr>
          <p:spPr bwMode="auto">
            <a:xfrm>
              <a:off x="1620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41" name="Oval 11"/>
          <p:cNvSpPr>
            <a:spLocks noChangeArrowheads="1"/>
          </p:cNvSpPr>
          <p:nvPr/>
        </p:nvSpPr>
        <p:spPr bwMode="auto">
          <a:xfrm>
            <a:off x="3035300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3074988" y="2308225"/>
            <a:ext cx="550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org</a:t>
            </a:r>
          </a:p>
        </p:txBody>
      </p:sp>
      <p:sp>
        <p:nvSpPr>
          <p:cNvPr id="44043" name="Rectangle 13"/>
          <p:cNvSpPr>
            <a:spLocks noChangeArrowheads="1"/>
          </p:cNvSpPr>
          <p:nvPr/>
        </p:nvSpPr>
        <p:spPr bwMode="auto">
          <a:xfrm>
            <a:off x="354013" y="2162175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4" name="Oval 14"/>
          <p:cNvSpPr>
            <a:spLocks noChangeArrowheads="1"/>
          </p:cNvSpPr>
          <p:nvPr/>
        </p:nvSpPr>
        <p:spPr bwMode="auto">
          <a:xfrm>
            <a:off x="41925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5" name="Text Box 15"/>
          <p:cNvSpPr txBox="1">
            <a:spLocks noChangeArrowheads="1"/>
          </p:cNvSpPr>
          <p:nvPr/>
        </p:nvSpPr>
        <p:spPr bwMode="auto">
          <a:xfrm>
            <a:off x="4291013" y="2308225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ac</a:t>
            </a:r>
          </a:p>
        </p:txBody>
      </p:sp>
      <p:sp>
        <p:nvSpPr>
          <p:cNvPr id="44046" name="Oval 16"/>
          <p:cNvSpPr>
            <a:spLocks noChangeArrowheads="1"/>
          </p:cNvSpPr>
          <p:nvPr/>
        </p:nvSpPr>
        <p:spPr bwMode="auto">
          <a:xfrm>
            <a:off x="603091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7" name="Text Box 17"/>
          <p:cNvSpPr txBox="1">
            <a:spLocks noChangeArrowheads="1"/>
          </p:cNvSpPr>
          <p:nvPr/>
        </p:nvSpPr>
        <p:spPr bwMode="auto">
          <a:xfrm>
            <a:off x="6078538" y="2306638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uk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106988" y="2508250"/>
            <a:ext cx="522287" cy="88900"/>
            <a:chOff x="3703" y="1706"/>
            <a:chExt cx="329" cy="56"/>
          </a:xfrm>
        </p:grpSpPr>
        <p:sp>
          <p:nvSpPr>
            <p:cNvPr id="44104" name="Oval 19"/>
            <p:cNvSpPr>
              <a:spLocks noChangeArrowheads="1"/>
            </p:cNvSpPr>
            <p:nvPr/>
          </p:nvSpPr>
          <p:spPr bwMode="auto">
            <a:xfrm>
              <a:off x="370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5" name="Oval 20"/>
            <p:cNvSpPr>
              <a:spLocks noChangeArrowheads="1"/>
            </p:cNvSpPr>
            <p:nvPr/>
          </p:nvSpPr>
          <p:spPr bwMode="auto">
            <a:xfrm>
              <a:off x="3839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6" name="Oval 21"/>
            <p:cNvSpPr>
              <a:spLocks noChangeArrowheads="1"/>
            </p:cNvSpPr>
            <p:nvPr/>
          </p:nvSpPr>
          <p:spPr bwMode="auto">
            <a:xfrm>
              <a:off x="3976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49" name="Oval 22"/>
          <p:cNvSpPr>
            <a:spLocks noChangeArrowheads="1"/>
          </p:cNvSpPr>
          <p:nvPr/>
        </p:nvSpPr>
        <p:spPr bwMode="auto">
          <a:xfrm>
            <a:off x="6775450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0" name="Text Box 23"/>
          <p:cNvSpPr txBox="1">
            <a:spLocks noChangeArrowheads="1"/>
          </p:cNvSpPr>
          <p:nvPr/>
        </p:nvSpPr>
        <p:spPr bwMode="auto">
          <a:xfrm>
            <a:off x="6843713" y="2293938"/>
            <a:ext cx="481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zw</a:t>
            </a:r>
          </a:p>
        </p:txBody>
      </p:sp>
      <p:sp>
        <p:nvSpPr>
          <p:cNvPr id="44051" name="Rectangle 24"/>
          <p:cNvSpPr>
            <a:spLocks noChangeArrowheads="1"/>
          </p:cNvSpPr>
          <p:nvPr/>
        </p:nvSpPr>
        <p:spPr bwMode="auto">
          <a:xfrm>
            <a:off x="4094163" y="2162175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2" name="Oval 25"/>
          <p:cNvSpPr>
            <a:spLocks noChangeArrowheads="1"/>
          </p:cNvSpPr>
          <p:nvPr/>
        </p:nvSpPr>
        <p:spPr bwMode="auto">
          <a:xfrm>
            <a:off x="81168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3" name="Text Box 26"/>
          <p:cNvSpPr txBox="1">
            <a:spLocks noChangeArrowheads="1"/>
          </p:cNvSpPr>
          <p:nvPr/>
        </p:nvSpPr>
        <p:spPr bwMode="auto">
          <a:xfrm>
            <a:off x="8070850" y="22955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arpa</a:t>
            </a:r>
          </a:p>
        </p:txBody>
      </p:sp>
      <p:sp>
        <p:nvSpPr>
          <p:cNvPr id="44054" name="Oval 27"/>
          <p:cNvSpPr>
            <a:spLocks noChangeArrowheads="1"/>
          </p:cNvSpPr>
          <p:nvPr/>
        </p:nvSpPr>
        <p:spPr bwMode="auto">
          <a:xfrm>
            <a:off x="4432300" y="1441450"/>
            <a:ext cx="563563" cy="428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5" name="Text Box 28"/>
          <p:cNvSpPr txBox="1">
            <a:spLocks noChangeArrowheads="1"/>
          </p:cNvSpPr>
          <p:nvPr/>
        </p:nvSpPr>
        <p:spPr bwMode="auto">
          <a:xfrm>
            <a:off x="4953000" y="1169988"/>
            <a:ext cx="16954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200" b="0">
                <a:latin typeface="Times New Roman" pitchFamily="-1" charset="0"/>
              </a:rPr>
              <a:t>unnamed</a:t>
            </a:r>
            <a:r>
              <a:rPr lang="en-US" b="0">
                <a:latin typeface="Times New Roman" pitchFamily="-1" charset="0"/>
              </a:rPr>
              <a:t> root</a:t>
            </a:r>
          </a:p>
        </p:txBody>
      </p:sp>
      <p:sp>
        <p:nvSpPr>
          <p:cNvPr id="44056" name="Line 29"/>
          <p:cNvSpPr>
            <a:spLocks noChangeShapeType="1"/>
          </p:cNvSpPr>
          <p:nvPr/>
        </p:nvSpPr>
        <p:spPr bwMode="auto">
          <a:xfrm flipH="1">
            <a:off x="711200" y="1641475"/>
            <a:ext cx="37401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7" name="Line 30"/>
          <p:cNvSpPr>
            <a:spLocks noChangeShapeType="1"/>
          </p:cNvSpPr>
          <p:nvPr/>
        </p:nvSpPr>
        <p:spPr bwMode="auto">
          <a:xfrm flipH="1">
            <a:off x="1541463" y="1738313"/>
            <a:ext cx="2951162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8" name="Line 31"/>
          <p:cNvSpPr>
            <a:spLocks noChangeShapeType="1"/>
          </p:cNvSpPr>
          <p:nvPr/>
        </p:nvSpPr>
        <p:spPr bwMode="auto">
          <a:xfrm flipH="1">
            <a:off x="3316288" y="1808163"/>
            <a:ext cx="1204912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9" name="Line 32"/>
          <p:cNvSpPr>
            <a:spLocks noChangeShapeType="1"/>
          </p:cNvSpPr>
          <p:nvPr/>
        </p:nvSpPr>
        <p:spPr bwMode="auto">
          <a:xfrm flipH="1">
            <a:off x="4479925" y="1862138"/>
            <a:ext cx="23495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0" name="Line 33"/>
          <p:cNvSpPr>
            <a:spLocks noChangeShapeType="1"/>
          </p:cNvSpPr>
          <p:nvPr/>
        </p:nvSpPr>
        <p:spPr bwMode="auto">
          <a:xfrm>
            <a:off x="4978400" y="1627188"/>
            <a:ext cx="3324225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1" name="Line 34"/>
          <p:cNvSpPr>
            <a:spLocks noChangeShapeType="1"/>
          </p:cNvSpPr>
          <p:nvPr/>
        </p:nvSpPr>
        <p:spPr bwMode="auto">
          <a:xfrm>
            <a:off x="4937125" y="1738313"/>
            <a:ext cx="2119313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2" name="Line 35"/>
          <p:cNvSpPr>
            <a:spLocks noChangeShapeType="1"/>
          </p:cNvSpPr>
          <p:nvPr/>
        </p:nvSpPr>
        <p:spPr bwMode="auto">
          <a:xfrm>
            <a:off x="4881563" y="1822450"/>
            <a:ext cx="1344612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3" name="Oval 36"/>
          <p:cNvSpPr>
            <a:spLocks noChangeArrowheads="1"/>
          </p:cNvSpPr>
          <p:nvPr/>
        </p:nvSpPr>
        <p:spPr bwMode="auto">
          <a:xfrm>
            <a:off x="1247775" y="31861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4" name="Oval 37"/>
          <p:cNvSpPr>
            <a:spLocks noChangeArrowheads="1"/>
          </p:cNvSpPr>
          <p:nvPr/>
        </p:nvSpPr>
        <p:spPr bwMode="auto">
          <a:xfrm>
            <a:off x="790575" y="41640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5" name="Oval 38"/>
          <p:cNvSpPr>
            <a:spLocks noChangeArrowheads="1"/>
          </p:cNvSpPr>
          <p:nvPr/>
        </p:nvSpPr>
        <p:spPr bwMode="auto">
          <a:xfrm>
            <a:off x="1801813" y="416242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6" name="Oval 39"/>
          <p:cNvSpPr>
            <a:spLocks noChangeArrowheads="1"/>
          </p:cNvSpPr>
          <p:nvPr/>
        </p:nvSpPr>
        <p:spPr bwMode="auto">
          <a:xfrm>
            <a:off x="6030913" y="320040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7" name="Oval 40"/>
          <p:cNvSpPr>
            <a:spLocks noChangeArrowheads="1"/>
          </p:cNvSpPr>
          <p:nvPr/>
        </p:nvSpPr>
        <p:spPr bwMode="auto">
          <a:xfrm>
            <a:off x="6030913" y="41767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8" name="Oval 41"/>
          <p:cNvSpPr>
            <a:spLocks noChangeArrowheads="1"/>
          </p:cNvSpPr>
          <p:nvPr/>
        </p:nvSpPr>
        <p:spPr bwMode="auto">
          <a:xfrm>
            <a:off x="6030913" y="514032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9" name="Oval 42"/>
          <p:cNvSpPr>
            <a:spLocks noChangeArrowheads="1"/>
          </p:cNvSpPr>
          <p:nvPr/>
        </p:nvSpPr>
        <p:spPr bwMode="auto">
          <a:xfrm>
            <a:off x="1844675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0" name="Oval 43"/>
          <p:cNvSpPr>
            <a:spLocks noChangeArrowheads="1"/>
          </p:cNvSpPr>
          <p:nvPr/>
        </p:nvSpPr>
        <p:spPr bwMode="auto">
          <a:xfrm>
            <a:off x="790575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1" name="Oval 44"/>
          <p:cNvSpPr>
            <a:spLocks noChangeArrowheads="1"/>
          </p:cNvSpPr>
          <p:nvPr/>
        </p:nvSpPr>
        <p:spPr bwMode="auto">
          <a:xfrm>
            <a:off x="8116888" y="31861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2" name="Oval 45"/>
          <p:cNvSpPr>
            <a:spLocks noChangeArrowheads="1"/>
          </p:cNvSpPr>
          <p:nvPr/>
        </p:nvSpPr>
        <p:spPr bwMode="auto">
          <a:xfrm>
            <a:off x="8116888" y="41640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3" name="Oval 46"/>
          <p:cNvSpPr>
            <a:spLocks noChangeArrowheads="1"/>
          </p:cNvSpPr>
          <p:nvPr/>
        </p:nvSpPr>
        <p:spPr bwMode="auto">
          <a:xfrm>
            <a:off x="8116888" y="51260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4" name="Text Box 47"/>
          <p:cNvSpPr txBox="1">
            <a:spLocks noChangeArrowheads="1"/>
          </p:cNvSpPr>
          <p:nvPr/>
        </p:nvSpPr>
        <p:spPr bwMode="auto">
          <a:xfrm>
            <a:off x="1262063" y="3249613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bar</a:t>
            </a:r>
          </a:p>
        </p:txBody>
      </p:sp>
      <p:sp>
        <p:nvSpPr>
          <p:cNvPr id="44075" name="Text Box 48"/>
          <p:cNvSpPr txBox="1">
            <a:spLocks noChangeArrowheads="1"/>
          </p:cNvSpPr>
          <p:nvPr/>
        </p:nvSpPr>
        <p:spPr bwMode="auto">
          <a:xfrm>
            <a:off x="747713" y="424656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west</a:t>
            </a:r>
          </a:p>
        </p:txBody>
      </p:sp>
      <p:sp>
        <p:nvSpPr>
          <p:cNvPr id="44076" name="Text Box 49"/>
          <p:cNvSpPr txBox="1">
            <a:spLocks noChangeArrowheads="1"/>
          </p:cNvSpPr>
          <p:nvPr/>
        </p:nvSpPr>
        <p:spPr bwMode="auto">
          <a:xfrm>
            <a:off x="1768475" y="4246563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east</a:t>
            </a:r>
          </a:p>
        </p:txBody>
      </p:sp>
      <p:sp>
        <p:nvSpPr>
          <p:cNvPr id="44077" name="Text Box 50"/>
          <p:cNvSpPr txBox="1">
            <a:spLocks noChangeArrowheads="1"/>
          </p:cNvSpPr>
          <p:nvPr/>
        </p:nvSpPr>
        <p:spPr bwMode="auto">
          <a:xfrm>
            <a:off x="831850" y="517525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foo</a:t>
            </a:r>
          </a:p>
        </p:txBody>
      </p:sp>
      <p:sp>
        <p:nvSpPr>
          <p:cNvPr id="44078" name="Text Box 51"/>
          <p:cNvSpPr txBox="1">
            <a:spLocks noChangeArrowheads="1"/>
          </p:cNvSpPr>
          <p:nvPr/>
        </p:nvSpPr>
        <p:spPr bwMode="auto">
          <a:xfrm>
            <a:off x="1885950" y="517525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my</a:t>
            </a:r>
          </a:p>
        </p:txBody>
      </p:sp>
      <p:sp>
        <p:nvSpPr>
          <p:cNvPr id="44079" name="Line 52"/>
          <p:cNvSpPr>
            <a:spLocks noChangeShapeType="1"/>
          </p:cNvSpPr>
          <p:nvPr/>
        </p:nvSpPr>
        <p:spPr bwMode="auto">
          <a:xfrm>
            <a:off x="1541463" y="2813050"/>
            <a:ext cx="1587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0" name="Line 53"/>
          <p:cNvSpPr>
            <a:spLocks noChangeShapeType="1"/>
          </p:cNvSpPr>
          <p:nvPr/>
        </p:nvSpPr>
        <p:spPr bwMode="auto">
          <a:xfrm flipH="1">
            <a:off x="1050925" y="3762375"/>
            <a:ext cx="360363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1" name="Line 54"/>
          <p:cNvSpPr>
            <a:spLocks noChangeShapeType="1"/>
          </p:cNvSpPr>
          <p:nvPr/>
        </p:nvSpPr>
        <p:spPr bwMode="auto">
          <a:xfrm>
            <a:off x="1625600" y="3748088"/>
            <a:ext cx="41592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2" name="Line 55"/>
          <p:cNvSpPr>
            <a:spLocks noChangeShapeType="1"/>
          </p:cNvSpPr>
          <p:nvPr/>
        </p:nvSpPr>
        <p:spPr bwMode="auto">
          <a:xfrm>
            <a:off x="1071563" y="4745038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3" name="Line 56"/>
          <p:cNvSpPr>
            <a:spLocks noChangeShapeType="1"/>
          </p:cNvSpPr>
          <p:nvPr/>
        </p:nvSpPr>
        <p:spPr bwMode="auto">
          <a:xfrm>
            <a:off x="2097088" y="4730750"/>
            <a:ext cx="1587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4" name="Line 57"/>
          <p:cNvSpPr>
            <a:spLocks noChangeShapeType="1"/>
          </p:cNvSpPr>
          <p:nvPr/>
        </p:nvSpPr>
        <p:spPr bwMode="auto">
          <a:xfrm>
            <a:off x="6311900" y="2833688"/>
            <a:ext cx="1588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5" name="Line 58"/>
          <p:cNvSpPr>
            <a:spLocks noChangeShapeType="1"/>
          </p:cNvSpPr>
          <p:nvPr/>
        </p:nvSpPr>
        <p:spPr bwMode="auto">
          <a:xfrm>
            <a:off x="6313488" y="3762375"/>
            <a:ext cx="1587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6" name="Line 59"/>
          <p:cNvSpPr>
            <a:spLocks noChangeShapeType="1"/>
          </p:cNvSpPr>
          <p:nvPr/>
        </p:nvSpPr>
        <p:spPr bwMode="auto">
          <a:xfrm>
            <a:off x="6313488" y="4773613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7" name="Oval 60"/>
          <p:cNvSpPr>
            <a:spLocks noChangeArrowheads="1"/>
          </p:cNvSpPr>
          <p:nvPr/>
        </p:nvSpPr>
        <p:spPr bwMode="auto">
          <a:xfrm>
            <a:off x="8116888" y="60531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8" name="Line 61"/>
          <p:cNvSpPr>
            <a:spLocks noChangeShapeType="1"/>
          </p:cNvSpPr>
          <p:nvPr/>
        </p:nvSpPr>
        <p:spPr bwMode="auto">
          <a:xfrm>
            <a:off x="8428038" y="2805113"/>
            <a:ext cx="15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9" name="Line 62"/>
          <p:cNvSpPr>
            <a:spLocks noChangeShapeType="1"/>
          </p:cNvSpPr>
          <p:nvPr/>
        </p:nvSpPr>
        <p:spPr bwMode="auto">
          <a:xfrm>
            <a:off x="8399463" y="3748088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90" name="Line 63"/>
          <p:cNvSpPr>
            <a:spLocks noChangeShapeType="1"/>
          </p:cNvSpPr>
          <p:nvPr/>
        </p:nvSpPr>
        <p:spPr bwMode="auto">
          <a:xfrm>
            <a:off x="8399463" y="4716463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91" name="Line 64"/>
          <p:cNvSpPr>
            <a:spLocks noChangeShapeType="1"/>
          </p:cNvSpPr>
          <p:nvPr/>
        </p:nvSpPr>
        <p:spPr bwMode="auto">
          <a:xfrm>
            <a:off x="8399463" y="5686425"/>
            <a:ext cx="1587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92" name="Text Box 65"/>
          <p:cNvSpPr txBox="1">
            <a:spLocks noChangeArrowheads="1"/>
          </p:cNvSpPr>
          <p:nvPr/>
        </p:nvSpPr>
        <p:spPr bwMode="auto">
          <a:xfrm>
            <a:off x="6100763" y="3249613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ac</a:t>
            </a:r>
          </a:p>
        </p:txBody>
      </p:sp>
      <p:sp>
        <p:nvSpPr>
          <p:cNvPr id="44093" name="Text Box 66"/>
          <p:cNvSpPr txBox="1">
            <a:spLocks noChangeArrowheads="1"/>
          </p:cNvSpPr>
          <p:nvPr/>
        </p:nvSpPr>
        <p:spPr bwMode="auto">
          <a:xfrm>
            <a:off x="5995988" y="426085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cam</a:t>
            </a:r>
          </a:p>
        </p:txBody>
      </p:sp>
      <p:sp>
        <p:nvSpPr>
          <p:cNvPr id="44094" name="Text Box 67"/>
          <p:cNvSpPr txBox="1">
            <a:spLocks noChangeArrowheads="1"/>
          </p:cNvSpPr>
          <p:nvPr/>
        </p:nvSpPr>
        <p:spPr bwMode="auto">
          <a:xfrm>
            <a:off x="6045200" y="5216525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usr</a:t>
            </a:r>
          </a:p>
        </p:txBody>
      </p:sp>
      <p:sp>
        <p:nvSpPr>
          <p:cNvPr id="44095" name="Text Box 68"/>
          <p:cNvSpPr txBox="1">
            <a:spLocks noChangeArrowheads="1"/>
          </p:cNvSpPr>
          <p:nvPr/>
        </p:nvSpPr>
        <p:spPr bwMode="auto">
          <a:xfrm>
            <a:off x="8147050" y="3235325"/>
            <a:ext cx="5492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in-</a:t>
            </a:r>
          </a:p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addr</a:t>
            </a:r>
          </a:p>
        </p:txBody>
      </p:sp>
      <p:sp>
        <p:nvSpPr>
          <p:cNvPr id="44096" name="Text Box 69"/>
          <p:cNvSpPr txBox="1">
            <a:spLocks noChangeArrowheads="1"/>
          </p:cNvSpPr>
          <p:nvPr/>
        </p:nvSpPr>
        <p:spPr bwMode="auto">
          <a:xfrm>
            <a:off x="8210550" y="4246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12</a:t>
            </a:r>
          </a:p>
        </p:txBody>
      </p:sp>
      <p:sp>
        <p:nvSpPr>
          <p:cNvPr id="44097" name="Text Box 70"/>
          <p:cNvSpPr txBox="1">
            <a:spLocks noChangeArrowheads="1"/>
          </p:cNvSpPr>
          <p:nvPr/>
        </p:nvSpPr>
        <p:spPr bwMode="auto">
          <a:xfrm>
            <a:off x="8208963" y="52022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34</a:t>
            </a:r>
          </a:p>
        </p:txBody>
      </p:sp>
      <p:sp>
        <p:nvSpPr>
          <p:cNvPr id="44098" name="Text Box 71"/>
          <p:cNvSpPr txBox="1">
            <a:spLocks noChangeArrowheads="1"/>
          </p:cNvSpPr>
          <p:nvPr/>
        </p:nvSpPr>
        <p:spPr bwMode="auto">
          <a:xfrm>
            <a:off x="8208963" y="61039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56</a:t>
            </a:r>
          </a:p>
        </p:txBody>
      </p:sp>
      <p:sp>
        <p:nvSpPr>
          <p:cNvPr id="44099" name="Text Box 72"/>
          <p:cNvSpPr txBox="1">
            <a:spLocks noChangeArrowheads="1"/>
          </p:cNvSpPr>
          <p:nvPr/>
        </p:nvSpPr>
        <p:spPr bwMode="auto">
          <a:xfrm>
            <a:off x="1949450" y="2895600"/>
            <a:ext cx="1852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generic domains</a:t>
            </a:r>
          </a:p>
        </p:txBody>
      </p:sp>
      <p:sp>
        <p:nvSpPr>
          <p:cNvPr id="44100" name="Text Box 73"/>
          <p:cNvSpPr txBox="1">
            <a:spLocks noChangeArrowheads="1"/>
          </p:cNvSpPr>
          <p:nvPr/>
        </p:nvSpPr>
        <p:spPr bwMode="auto">
          <a:xfrm>
            <a:off x="4149725" y="2895600"/>
            <a:ext cx="1881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country domains</a:t>
            </a:r>
          </a:p>
        </p:txBody>
      </p:sp>
      <p:sp>
        <p:nvSpPr>
          <p:cNvPr id="44101" name="Text Box 74"/>
          <p:cNvSpPr txBox="1">
            <a:spLocks noChangeArrowheads="1"/>
          </p:cNvSpPr>
          <p:nvPr/>
        </p:nvSpPr>
        <p:spPr bwMode="auto">
          <a:xfrm>
            <a:off x="1262063" y="5699125"/>
            <a:ext cx="191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my.east.bar.edu</a:t>
            </a:r>
          </a:p>
        </p:txBody>
      </p:sp>
      <p:sp>
        <p:nvSpPr>
          <p:cNvPr id="44102" name="Text Box 75"/>
          <p:cNvSpPr txBox="1">
            <a:spLocks noChangeArrowheads="1"/>
          </p:cNvSpPr>
          <p:nvPr/>
        </p:nvSpPr>
        <p:spPr bwMode="auto">
          <a:xfrm>
            <a:off x="5386388" y="5699125"/>
            <a:ext cx="1700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usr.cam.ac.uk</a:t>
            </a:r>
          </a:p>
        </p:txBody>
      </p:sp>
      <p:sp>
        <p:nvSpPr>
          <p:cNvPr id="44103" name="Text Box 76"/>
          <p:cNvSpPr txBox="1">
            <a:spLocks noChangeArrowheads="1"/>
          </p:cNvSpPr>
          <p:nvPr/>
        </p:nvSpPr>
        <p:spPr bwMode="auto">
          <a:xfrm>
            <a:off x="6553200" y="6400800"/>
            <a:ext cx="158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12.34.56.0/24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Using DNS</a:t>
            </a:r>
          </a:p>
        </p:txBody>
      </p:sp>
      <p:sp>
        <p:nvSpPr>
          <p:cNvPr id="118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Local DNS server (“default name server”)</a:t>
            </a:r>
          </a:p>
          <a:p>
            <a:pPr lvl="1" eaLnBrk="1" hangingPunct="1"/>
            <a:r>
              <a:rPr lang="en-US" dirty="0"/>
              <a:t>Usually near the end hosts who use it</a:t>
            </a:r>
          </a:p>
          <a:p>
            <a:pPr lvl="1" eaLnBrk="1" hangingPunct="1"/>
            <a:r>
              <a:rPr lang="en-US" dirty="0"/>
              <a:t>Local hosts configured with local server (e.g., /etc/</a:t>
            </a:r>
            <a:r>
              <a:rPr lang="en-US" dirty="0" err="1"/>
              <a:t>resolv.conf</a:t>
            </a:r>
            <a:r>
              <a:rPr lang="en-US" dirty="0"/>
              <a:t>) or learn the server via DHCP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Client application</a:t>
            </a:r>
          </a:p>
          <a:p>
            <a:pPr lvl="1" eaLnBrk="1" hangingPunct="1"/>
            <a:r>
              <a:rPr lang="en-US" dirty="0"/>
              <a:t>Extract server name (e.g., from the URL)</a:t>
            </a:r>
          </a:p>
          <a:p>
            <a:pPr lvl="1" eaLnBrk="1" hangingPunct="1"/>
            <a:r>
              <a:rPr lang="en-US" dirty="0"/>
              <a:t>Do </a:t>
            </a:r>
            <a:r>
              <a:rPr lang="en-US" i="1" dirty="0" err="1"/>
              <a:t>gethostbyname</a:t>
            </a:r>
            <a:r>
              <a:rPr lang="en-US" i="1" dirty="0"/>
              <a:t>()</a:t>
            </a:r>
            <a:r>
              <a:rPr lang="en-US" dirty="0"/>
              <a:t> to trigger resolver code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Server application</a:t>
            </a:r>
          </a:p>
          <a:p>
            <a:pPr lvl="1" eaLnBrk="1" hangingPunct="1"/>
            <a:r>
              <a:rPr lang="en-US" dirty="0"/>
              <a:t>Extract client IP address from socket</a:t>
            </a:r>
          </a:p>
          <a:p>
            <a:pPr lvl="1" eaLnBrk="1" hangingPunct="1"/>
            <a:r>
              <a:rPr lang="en-US" dirty="0"/>
              <a:t>Optional </a:t>
            </a:r>
            <a:r>
              <a:rPr lang="en-US" i="1" dirty="0" err="1"/>
              <a:t>gethostbyaddr</a:t>
            </a:r>
            <a:r>
              <a:rPr lang="en-US" i="1" dirty="0"/>
              <a:t>()</a:t>
            </a:r>
            <a:r>
              <a:rPr lang="en-US" dirty="0"/>
              <a:t> to translate into name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83BA7F-CE7C-C748-B49C-EAA02049FBE0}" type="slidenum">
              <a:rPr lang="en-US">
                <a:latin typeface="Courier New" pitchFamily="-1" charset="0"/>
              </a:rPr>
              <a:pPr/>
              <a:t>17</a:t>
            </a:fld>
            <a:endParaRPr lang="en-US">
              <a:latin typeface="Courier New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Example</a:t>
            </a:r>
          </a:p>
        </p:txBody>
      </p:sp>
      <p:sp>
        <p:nvSpPr>
          <p:cNvPr id="48133" name="Rectangle 65"/>
          <p:cNvSpPr>
            <a:spLocks noGrp="1" noChangeArrowheads="1"/>
          </p:cNvSpPr>
          <p:nvPr>
            <p:ph sz="half" idx="1"/>
          </p:nvPr>
        </p:nvSpPr>
        <p:spPr>
          <a:xfrm>
            <a:off x="304800" y="1447800"/>
            <a:ext cx="3733800" cy="1295400"/>
          </a:xfrm>
        </p:spPr>
        <p:txBody>
          <a:bodyPr/>
          <a:lstStyle/>
          <a:p>
            <a:pPr eaLnBrk="1" hangingPunct="1">
              <a:spcAft>
                <a:spcPts val="3000"/>
              </a:spcAft>
              <a:buFontTx/>
              <a:buNone/>
            </a:pPr>
            <a:r>
              <a:rPr lang="en-US" sz="2400">
                <a:ea typeface="ＭＳ Ｐゴシック" pitchFamily="-1" charset="-128"/>
                <a:cs typeface="ＭＳ Ｐゴシック" pitchFamily="-1" charset="-128"/>
              </a:rPr>
              <a:t>Host at </a:t>
            </a:r>
            <a:r>
              <a:rPr lang="en-US" sz="2400">
                <a:latin typeface="Courier" pitchFamily="-1" charset="0"/>
                <a:ea typeface="Courier" pitchFamily="-1" charset="0"/>
                <a:cs typeface="Courier" pitchFamily="-1" charset="0"/>
              </a:rPr>
              <a:t>cis.poly.edu </a:t>
            </a:r>
            <a:r>
              <a:rPr lang="en-US" sz="2400">
                <a:ea typeface="ＭＳ Ｐゴシック" pitchFamily="-1" charset="-128"/>
                <a:cs typeface="ＭＳ Ｐゴシック" pitchFamily="-1" charset="-128"/>
              </a:rPr>
              <a:t>wants IP address for </a:t>
            </a:r>
            <a:r>
              <a:rPr lang="en-US" sz="2400">
                <a:latin typeface="Courier" pitchFamily="-1" charset="0"/>
                <a:ea typeface="Courier" pitchFamily="-1" charset="0"/>
                <a:cs typeface="Courier" pitchFamily="-1" charset="0"/>
              </a:rPr>
              <a:t>gaia.cs.umass.edu</a:t>
            </a:r>
          </a:p>
        </p:txBody>
      </p:sp>
      <p:sp>
        <p:nvSpPr>
          <p:cNvPr id="4813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366539-C3BC-FC44-A517-B4C27CF666BF}" type="slidenum">
              <a:rPr lang="en-US">
                <a:latin typeface="Courier New" pitchFamily="-1" charset="0"/>
              </a:rPr>
              <a:pPr/>
              <a:t>18</a:t>
            </a:fld>
            <a:endParaRPr lang="en-US">
              <a:latin typeface="Courier New" pitchFamily="-1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514725" y="5100638"/>
          <a:ext cx="833438" cy="638175"/>
        </p:xfrm>
        <a:graphic>
          <a:graphicData uri="http://schemas.openxmlformats.org/presentationml/2006/ole">
            <p:oleObj spid="_x0000_s68610" name="Clip" r:id="rId4" imgW="1305000" imgH="1085760" progId="">
              <p:embed/>
            </p:oleObj>
          </a:graphicData>
        </a:graphic>
      </p:graphicFrame>
      <p:sp>
        <p:nvSpPr>
          <p:cNvPr id="48135" name="Text Box 3"/>
          <p:cNvSpPr txBox="1">
            <a:spLocks noChangeArrowheads="1"/>
          </p:cNvSpPr>
          <p:nvPr/>
        </p:nvSpPr>
        <p:spPr bwMode="auto">
          <a:xfrm>
            <a:off x="2682875" y="5486400"/>
            <a:ext cx="184467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pitchFamily="-1" charset="0"/>
              </a:rPr>
              <a:t>requesting host</a:t>
            </a:r>
            <a:endParaRPr lang="en-US" sz="2400" b="0">
              <a:latin typeface="Times New Roman" pitchFamily="-1" charset="0"/>
            </a:endParaRPr>
          </a:p>
          <a:p>
            <a:pPr eaLnBrk="0" hangingPunct="0"/>
            <a:r>
              <a:rPr lang="en-US" sz="1600"/>
              <a:t>cis.poly.edu</a:t>
            </a:r>
            <a:endParaRPr lang="en-US" sz="1600" b="0">
              <a:latin typeface="Times New Roman" pitchFamily="-1" charset="0"/>
            </a:endParaRPr>
          </a:p>
        </p:txBody>
      </p:sp>
      <p:sp>
        <p:nvSpPr>
          <p:cNvPr id="48136" name="Text Box 4"/>
          <p:cNvSpPr txBox="1">
            <a:spLocks noChangeArrowheads="1"/>
          </p:cNvSpPr>
          <p:nvPr/>
        </p:nvSpPr>
        <p:spPr bwMode="auto">
          <a:xfrm>
            <a:off x="6457950" y="6048375"/>
            <a:ext cx="2262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/>
              <a:t>gaia.cs.umass.edu</a:t>
            </a:r>
            <a:endParaRPr lang="en-US" sz="1600" b="0">
              <a:latin typeface="Times New Roman" pitchFamily="-1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5638800" y="5991225"/>
          <a:ext cx="833438" cy="638175"/>
        </p:xfrm>
        <a:graphic>
          <a:graphicData uri="http://schemas.openxmlformats.org/presentationml/2006/ole">
            <p:oleObj spid="_x0000_s68611" name="Clip" r:id="rId5" imgW="1305000" imgH="1085760" progId="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762375" y="3025775"/>
            <a:ext cx="369888" cy="657225"/>
            <a:chOff x="4180" y="783"/>
            <a:chExt cx="150" cy="307"/>
          </a:xfrm>
        </p:grpSpPr>
        <p:sp>
          <p:nvSpPr>
            <p:cNvPr id="48187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8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9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0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1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2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3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4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38" name="Text Box 15"/>
          <p:cNvSpPr txBox="1">
            <a:spLocks noChangeArrowheads="1"/>
          </p:cNvSpPr>
          <p:nvPr/>
        </p:nvSpPr>
        <p:spPr bwMode="auto">
          <a:xfrm>
            <a:off x="4316413" y="1219200"/>
            <a:ext cx="2011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pitchFamily="-1" charset="0"/>
              </a:rPr>
              <a:t>root DNS server</a:t>
            </a:r>
            <a:endParaRPr lang="en-US" sz="1600" b="0">
              <a:latin typeface="Times New Roman" pitchFamily="-1" charset="0"/>
            </a:endParaRPr>
          </a:p>
        </p:txBody>
      </p:sp>
      <p:sp>
        <p:nvSpPr>
          <p:cNvPr id="1185808" name="Line 16"/>
          <p:cNvSpPr>
            <a:spLocks noChangeShapeType="1"/>
          </p:cNvSpPr>
          <p:nvPr/>
        </p:nvSpPr>
        <p:spPr bwMode="auto">
          <a:xfrm flipH="1" flipV="1">
            <a:off x="3811588" y="3713163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09" name="Line 17"/>
          <p:cNvSpPr>
            <a:spLocks noChangeShapeType="1"/>
          </p:cNvSpPr>
          <p:nvPr/>
        </p:nvSpPr>
        <p:spPr bwMode="auto">
          <a:xfrm flipV="1">
            <a:off x="3925888" y="2017713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0" name="Line 18"/>
          <p:cNvSpPr>
            <a:spLocks noChangeShapeType="1"/>
          </p:cNvSpPr>
          <p:nvPr/>
        </p:nvSpPr>
        <p:spPr bwMode="auto">
          <a:xfrm flipV="1">
            <a:off x="4211638" y="3179763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1" name="Line 19"/>
          <p:cNvSpPr>
            <a:spLocks noChangeShapeType="1"/>
          </p:cNvSpPr>
          <p:nvPr/>
        </p:nvSpPr>
        <p:spPr bwMode="auto">
          <a:xfrm flipH="1" flipV="1">
            <a:off x="4211638" y="3351213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2" name="Line 20"/>
          <p:cNvSpPr>
            <a:spLocks noChangeShapeType="1"/>
          </p:cNvSpPr>
          <p:nvPr/>
        </p:nvSpPr>
        <p:spPr bwMode="auto">
          <a:xfrm flipH="1">
            <a:off x="4135438" y="2246313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3" name="Line 21"/>
          <p:cNvSpPr>
            <a:spLocks noChangeShapeType="1"/>
          </p:cNvSpPr>
          <p:nvPr/>
        </p:nvSpPr>
        <p:spPr bwMode="auto">
          <a:xfrm>
            <a:off x="4002088" y="3741738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17663" y="3116263"/>
            <a:ext cx="1998662" cy="611187"/>
            <a:chOff x="2800" y="2132"/>
            <a:chExt cx="1259" cy="385"/>
          </a:xfrm>
        </p:grpSpPr>
        <p:sp>
          <p:nvSpPr>
            <p:cNvPr id="48185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6" name="Text Box 24"/>
            <p:cNvSpPr txBox="1">
              <a:spLocks noChangeArrowheads="1"/>
            </p:cNvSpPr>
            <p:nvPr/>
          </p:nvSpPr>
          <p:spPr bwMode="auto">
            <a:xfrm>
              <a:off x="2800" y="2132"/>
              <a:ext cx="125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b="0">
                  <a:latin typeface="Comic Sans MS" pitchFamily="-1" charset="0"/>
                </a:rPr>
                <a:t>local DNS server</a:t>
              </a:r>
              <a:endParaRPr lang="en-US" sz="2400" b="0">
                <a:latin typeface="Times New Roman" pitchFamily="-1" charset="0"/>
              </a:endParaRPr>
            </a:p>
            <a:p>
              <a:pPr eaLnBrk="0" hangingPunct="0"/>
              <a:r>
                <a:rPr lang="en-US" sz="1600"/>
                <a:t>dns.poly.edu</a:t>
              </a:r>
              <a:endParaRPr lang="en-US" sz="1600" b="0">
                <a:latin typeface="Times New Roman" pitchFamily="-1" charset="0"/>
              </a:endParaRPr>
            </a:p>
          </p:txBody>
        </p:sp>
      </p:grpSp>
      <p:sp>
        <p:nvSpPr>
          <p:cNvPr id="1185817" name="Text Box 25"/>
          <p:cNvSpPr txBox="1">
            <a:spLocks noChangeArrowheads="1"/>
          </p:cNvSpPr>
          <p:nvPr/>
        </p:nvSpPr>
        <p:spPr bwMode="auto">
          <a:xfrm>
            <a:off x="3522663" y="45688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1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18" name="Text Box 26"/>
          <p:cNvSpPr txBox="1">
            <a:spLocks noChangeArrowheads="1"/>
          </p:cNvSpPr>
          <p:nvPr/>
        </p:nvSpPr>
        <p:spPr bwMode="auto">
          <a:xfrm>
            <a:off x="4065588" y="2235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2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19" name="Text Box 27"/>
          <p:cNvSpPr txBox="1">
            <a:spLocks noChangeArrowheads="1"/>
          </p:cNvSpPr>
          <p:nvPr/>
        </p:nvSpPr>
        <p:spPr bwMode="auto">
          <a:xfrm>
            <a:off x="4503738" y="24733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3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20" name="Text Box 28"/>
          <p:cNvSpPr txBox="1">
            <a:spLocks noChangeArrowheads="1"/>
          </p:cNvSpPr>
          <p:nvPr/>
        </p:nvSpPr>
        <p:spPr bwMode="auto">
          <a:xfrm>
            <a:off x="4818063" y="2882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4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21" name="Text Box 29"/>
          <p:cNvSpPr txBox="1">
            <a:spLocks noChangeArrowheads="1"/>
          </p:cNvSpPr>
          <p:nvPr/>
        </p:nvSpPr>
        <p:spPr bwMode="auto">
          <a:xfrm>
            <a:off x="4848225" y="3370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5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22" name="Text Box 30"/>
          <p:cNvSpPr txBox="1">
            <a:spLocks noChangeArrowheads="1"/>
          </p:cNvSpPr>
          <p:nvPr/>
        </p:nvSpPr>
        <p:spPr bwMode="auto">
          <a:xfrm>
            <a:off x="5445125" y="44100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6</a:t>
            </a:r>
            <a:endParaRPr lang="en-US" sz="2400" b="0">
              <a:latin typeface="Times New Roman" pitchFamily="-1" charset="0"/>
            </a:endParaRP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876800" y="1606550"/>
            <a:ext cx="369888" cy="657225"/>
            <a:chOff x="4180" y="783"/>
            <a:chExt cx="150" cy="307"/>
          </a:xfrm>
        </p:grpSpPr>
        <p:sp>
          <p:nvSpPr>
            <p:cNvPr id="48177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8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9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0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1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2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3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4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705475" y="3035300"/>
            <a:ext cx="369888" cy="657225"/>
            <a:chOff x="4180" y="783"/>
            <a:chExt cx="150" cy="307"/>
          </a:xfrm>
        </p:grpSpPr>
        <p:sp>
          <p:nvSpPr>
            <p:cNvPr id="48169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0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1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2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5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6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5686425" y="4654550"/>
            <a:ext cx="369888" cy="657225"/>
            <a:chOff x="4180" y="783"/>
            <a:chExt cx="150" cy="307"/>
          </a:xfrm>
        </p:grpSpPr>
        <p:sp>
          <p:nvSpPr>
            <p:cNvPr id="48161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2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3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4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5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6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7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8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55" name="Text Box 58"/>
          <p:cNvSpPr txBox="1">
            <a:spLocks noChangeArrowheads="1"/>
          </p:cNvSpPr>
          <p:nvPr/>
        </p:nvSpPr>
        <p:spPr bwMode="auto">
          <a:xfrm>
            <a:off x="4768850" y="5286375"/>
            <a:ext cx="26177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Comic Sans MS" pitchFamily="-1" charset="0"/>
              </a:rPr>
              <a:t>authoritative DNS server</a:t>
            </a:r>
            <a:endParaRPr lang="en-US" sz="2400" b="0">
              <a:latin typeface="Times New Roman" pitchFamily="-1" charset="0"/>
            </a:endParaRPr>
          </a:p>
          <a:p>
            <a:pPr eaLnBrk="0" hangingPunct="0"/>
            <a:r>
              <a:rPr lang="en-US" sz="1600"/>
              <a:t>dns.cs.umass.edu</a:t>
            </a:r>
            <a:endParaRPr lang="en-US" sz="1600" b="0">
              <a:latin typeface="Times New Roman" pitchFamily="-1" charset="0"/>
            </a:endParaRPr>
          </a:p>
        </p:txBody>
      </p:sp>
      <p:sp>
        <p:nvSpPr>
          <p:cNvPr id="1185851" name="Text Box 59"/>
          <p:cNvSpPr txBox="1">
            <a:spLocks noChangeArrowheads="1"/>
          </p:cNvSpPr>
          <p:nvPr/>
        </p:nvSpPr>
        <p:spPr bwMode="auto">
          <a:xfrm>
            <a:off x="4818063" y="44402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7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52" name="Text Box 60"/>
          <p:cNvSpPr txBox="1">
            <a:spLocks noChangeArrowheads="1"/>
          </p:cNvSpPr>
          <p:nvPr/>
        </p:nvSpPr>
        <p:spPr bwMode="auto">
          <a:xfrm>
            <a:off x="4075113" y="45878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8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53" name="Line 61"/>
          <p:cNvSpPr>
            <a:spLocks noChangeShapeType="1"/>
          </p:cNvSpPr>
          <p:nvPr/>
        </p:nvSpPr>
        <p:spPr bwMode="auto">
          <a:xfrm>
            <a:off x="4144963" y="3511550"/>
            <a:ext cx="1493837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54" name="Line 62"/>
          <p:cNvSpPr>
            <a:spLocks noChangeShapeType="1"/>
          </p:cNvSpPr>
          <p:nvPr/>
        </p:nvSpPr>
        <p:spPr bwMode="auto">
          <a:xfrm flipH="1" flipV="1">
            <a:off x="4105275" y="3627438"/>
            <a:ext cx="1493838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60" name="Text Box 63"/>
          <p:cNvSpPr txBox="1">
            <a:spLocks noChangeArrowheads="1"/>
          </p:cNvSpPr>
          <p:nvPr/>
        </p:nvSpPr>
        <p:spPr bwMode="auto">
          <a:xfrm>
            <a:off x="5076825" y="25908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pitchFamily="-1" charset="0"/>
              </a:rPr>
              <a:t>TLD DNS server</a:t>
            </a:r>
            <a:endParaRPr lang="en-US" sz="1600" b="0">
              <a:latin typeface="Times New Roman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808" grpId="0" animBg="1"/>
      <p:bldP spid="1185809" grpId="0" animBg="1"/>
      <p:bldP spid="1185810" grpId="0" animBg="1"/>
      <p:bldP spid="1185811" grpId="0" animBg="1"/>
      <p:bldP spid="1185812" grpId="0" animBg="1"/>
      <p:bldP spid="1185813" grpId="0" animBg="1"/>
      <p:bldP spid="1185817" grpId="0"/>
      <p:bldP spid="1185818" grpId="0"/>
      <p:bldP spid="1185819" grpId="0"/>
      <p:bldP spid="1185820" grpId="0"/>
      <p:bldP spid="1185821" grpId="0"/>
      <p:bldP spid="1185822" grpId="0"/>
      <p:bldP spid="1185851" grpId="0"/>
      <p:bldP spid="1185852" grpId="0"/>
      <p:bldP spid="1185853" grpId="0" animBg="1"/>
      <p:bldP spid="11858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Recursive vs. Iterative Queries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3657600" cy="5486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Recursive query</a:t>
            </a:r>
          </a:p>
          <a:p>
            <a:pPr lvl="1" eaLnBrk="1" hangingPunct="1"/>
            <a:r>
              <a:rPr lang="en-US"/>
              <a:t>Ask server to get answer for you</a:t>
            </a:r>
          </a:p>
          <a:p>
            <a:pPr lvl="1" eaLnBrk="1" hangingPunct="1"/>
            <a:r>
              <a:rPr lang="en-US"/>
              <a:t>E.g., request 1 and response 8</a:t>
            </a:r>
          </a:p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Iterative query</a:t>
            </a:r>
          </a:p>
          <a:p>
            <a:pPr lvl="1" eaLnBrk="1" hangingPunct="1"/>
            <a:r>
              <a:rPr lang="en-US"/>
              <a:t>Ask server who </a:t>
            </a:r>
            <a:br>
              <a:rPr lang="en-US"/>
            </a:br>
            <a:r>
              <a:rPr lang="en-US"/>
              <a:t>to ask next</a:t>
            </a:r>
          </a:p>
          <a:p>
            <a:pPr lvl="1" eaLnBrk="1" hangingPunct="1"/>
            <a:r>
              <a:rPr lang="en-US"/>
              <a:t>E.g., all other request-response pairs</a:t>
            </a:r>
          </a:p>
        </p:txBody>
      </p:sp>
      <p:sp>
        <p:nvSpPr>
          <p:cNvPr id="501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DCD2EC-2C69-F94E-B9EC-13C7AE79CEEF}" type="slidenum">
              <a:rPr lang="en-US">
                <a:latin typeface="Courier New" pitchFamily="-1" charset="0"/>
              </a:rPr>
              <a:pPr/>
              <a:t>19</a:t>
            </a:fld>
            <a:endParaRPr lang="en-US">
              <a:latin typeface="Courier New" pitchFamily="-1" charset="0"/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5202238" y="5102225"/>
          <a:ext cx="833437" cy="638175"/>
        </p:xfrm>
        <a:graphic>
          <a:graphicData uri="http://schemas.openxmlformats.org/presentationml/2006/ole">
            <p:oleObj spid="_x0000_s70658" name="Clip" r:id="rId4" imgW="1305000" imgH="1085760" progId="">
              <p:embed/>
            </p:oleObj>
          </a:graphicData>
        </a:graphic>
      </p:graphicFrame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4370388" y="5680075"/>
            <a:ext cx="184467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pitchFamily="-1" charset="0"/>
              </a:rPr>
              <a:t>requesting host</a:t>
            </a:r>
            <a:endParaRPr lang="en-US" sz="2400" b="0">
              <a:latin typeface="Times New Roman" pitchFamily="-1" charset="0"/>
            </a:endParaRPr>
          </a:p>
          <a:p>
            <a:pPr eaLnBrk="0" hangingPunct="0"/>
            <a:r>
              <a:rPr lang="en-US" sz="1600"/>
              <a:t>cis.poly.edu</a:t>
            </a:r>
            <a:endParaRPr lang="en-US" sz="1600" b="0">
              <a:latin typeface="Times New Roman" pitchFamily="-1" charset="0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7326313" y="5978525"/>
          <a:ext cx="833437" cy="638175"/>
        </p:xfrm>
        <a:graphic>
          <a:graphicData uri="http://schemas.openxmlformats.org/presentationml/2006/ole">
            <p:oleObj spid="_x0000_s70659" name="Clip" r:id="rId5" imgW="1305000" imgH="1085760" progId="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449888" y="3027363"/>
            <a:ext cx="369887" cy="657225"/>
            <a:chOff x="4180" y="783"/>
            <a:chExt cx="150" cy="307"/>
          </a:xfrm>
        </p:grpSpPr>
        <p:sp>
          <p:nvSpPr>
            <p:cNvPr id="50234" name="AutoShape 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5" name="Rectangle 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6" name="Rectangle 1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7" name="AutoShape 1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8" name="Line 1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9" name="Line 1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40" name="Rectangle 1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41" name="Rectangle 1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185" name="Text Box 16"/>
          <p:cNvSpPr txBox="1">
            <a:spLocks noChangeArrowheads="1"/>
          </p:cNvSpPr>
          <p:nvPr/>
        </p:nvSpPr>
        <p:spPr bwMode="auto">
          <a:xfrm>
            <a:off x="6003925" y="1279525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pitchFamily="-1" charset="0"/>
              </a:rPr>
              <a:t>root DNS server</a:t>
            </a:r>
            <a:endParaRPr lang="en-US" sz="1600" b="0">
              <a:latin typeface="Times New Roman" pitchFamily="-1" charset="0"/>
            </a:endParaRPr>
          </a:p>
        </p:txBody>
      </p:sp>
      <p:sp>
        <p:nvSpPr>
          <p:cNvPr id="50186" name="Line 17"/>
          <p:cNvSpPr>
            <a:spLocks noChangeShapeType="1"/>
          </p:cNvSpPr>
          <p:nvPr/>
        </p:nvSpPr>
        <p:spPr bwMode="auto">
          <a:xfrm flipH="1" flipV="1">
            <a:off x="5499100" y="3714750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7" name="Line 18"/>
          <p:cNvSpPr>
            <a:spLocks noChangeShapeType="1"/>
          </p:cNvSpPr>
          <p:nvPr/>
        </p:nvSpPr>
        <p:spPr bwMode="auto">
          <a:xfrm flipV="1">
            <a:off x="5613400" y="2019300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8" name="Line 19"/>
          <p:cNvSpPr>
            <a:spLocks noChangeShapeType="1"/>
          </p:cNvSpPr>
          <p:nvPr/>
        </p:nvSpPr>
        <p:spPr bwMode="auto">
          <a:xfrm flipV="1">
            <a:off x="5899150" y="3181350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9" name="Line 20"/>
          <p:cNvSpPr>
            <a:spLocks noChangeShapeType="1"/>
          </p:cNvSpPr>
          <p:nvPr/>
        </p:nvSpPr>
        <p:spPr bwMode="auto">
          <a:xfrm flipH="1" flipV="1">
            <a:off x="5899150" y="3352800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0" name="Line 21"/>
          <p:cNvSpPr>
            <a:spLocks noChangeShapeType="1"/>
          </p:cNvSpPr>
          <p:nvPr/>
        </p:nvSpPr>
        <p:spPr bwMode="auto">
          <a:xfrm flipH="1">
            <a:off x="5822950" y="2247900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1" name="Line 22"/>
          <p:cNvSpPr>
            <a:spLocks noChangeShapeType="1"/>
          </p:cNvSpPr>
          <p:nvPr/>
        </p:nvSpPr>
        <p:spPr bwMode="auto">
          <a:xfrm>
            <a:off x="5689600" y="3743325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429000" y="3351213"/>
            <a:ext cx="1998663" cy="611187"/>
            <a:chOff x="2800" y="2132"/>
            <a:chExt cx="1259" cy="385"/>
          </a:xfrm>
        </p:grpSpPr>
        <p:sp>
          <p:nvSpPr>
            <p:cNvPr id="50232" name="Rectangle 24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3" name="Text Box 25"/>
            <p:cNvSpPr txBox="1">
              <a:spLocks noChangeArrowheads="1"/>
            </p:cNvSpPr>
            <p:nvPr/>
          </p:nvSpPr>
          <p:spPr bwMode="auto">
            <a:xfrm>
              <a:off x="2800" y="2132"/>
              <a:ext cx="125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b="0">
                  <a:latin typeface="Comic Sans MS" pitchFamily="-1" charset="0"/>
                </a:rPr>
                <a:t>local DNS server</a:t>
              </a:r>
              <a:endParaRPr lang="en-US" sz="2400" b="0">
                <a:latin typeface="Times New Roman" pitchFamily="-1" charset="0"/>
              </a:endParaRPr>
            </a:p>
            <a:p>
              <a:pPr eaLnBrk="0" hangingPunct="0"/>
              <a:r>
                <a:rPr lang="en-US" sz="1600"/>
                <a:t>dns.poly.edu</a:t>
              </a:r>
              <a:endParaRPr lang="en-US" sz="1600" b="0">
                <a:latin typeface="Times New Roman" pitchFamily="-1" charset="0"/>
              </a:endParaRPr>
            </a:p>
          </p:txBody>
        </p:sp>
      </p:grpSp>
      <p:sp>
        <p:nvSpPr>
          <p:cNvPr id="50193" name="Text Box 26"/>
          <p:cNvSpPr txBox="1">
            <a:spLocks noChangeArrowheads="1"/>
          </p:cNvSpPr>
          <p:nvPr/>
        </p:nvSpPr>
        <p:spPr bwMode="auto">
          <a:xfrm>
            <a:off x="5210175" y="45704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1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50194" name="Text Box 27"/>
          <p:cNvSpPr txBox="1">
            <a:spLocks noChangeArrowheads="1"/>
          </p:cNvSpPr>
          <p:nvPr/>
        </p:nvSpPr>
        <p:spPr bwMode="auto">
          <a:xfrm>
            <a:off x="5753100" y="2236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2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50195" name="Text Box 28"/>
          <p:cNvSpPr txBox="1">
            <a:spLocks noChangeArrowheads="1"/>
          </p:cNvSpPr>
          <p:nvPr/>
        </p:nvSpPr>
        <p:spPr bwMode="auto">
          <a:xfrm>
            <a:off x="6191250" y="2474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3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50196" name="Text Box 29"/>
          <p:cNvSpPr txBox="1">
            <a:spLocks noChangeArrowheads="1"/>
          </p:cNvSpPr>
          <p:nvPr/>
        </p:nvSpPr>
        <p:spPr bwMode="auto">
          <a:xfrm>
            <a:off x="6505575" y="2884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4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50197" name="Text Box 30"/>
          <p:cNvSpPr txBox="1">
            <a:spLocks noChangeArrowheads="1"/>
          </p:cNvSpPr>
          <p:nvPr/>
        </p:nvSpPr>
        <p:spPr bwMode="auto">
          <a:xfrm>
            <a:off x="6535738" y="33718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5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50198" name="Text Box 31"/>
          <p:cNvSpPr txBox="1">
            <a:spLocks noChangeArrowheads="1"/>
          </p:cNvSpPr>
          <p:nvPr/>
        </p:nvSpPr>
        <p:spPr bwMode="auto">
          <a:xfrm>
            <a:off x="7132638" y="4411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6</a:t>
            </a:r>
            <a:endParaRPr lang="en-US" sz="2400" b="0">
              <a:latin typeface="Times New Roman" pitchFamily="-1" charset="0"/>
            </a:endParaRP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564313" y="1608138"/>
            <a:ext cx="369887" cy="657225"/>
            <a:chOff x="4180" y="783"/>
            <a:chExt cx="150" cy="307"/>
          </a:xfrm>
        </p:grpSpPr>
        <p:sp>
          <p:nvSpPr>
            <p:cNvPr id="50224" name="AutoShape 3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5" name="Rectangle 3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6" name="Rectangle 3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7" name="AutoShape 3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8" name="Line 3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9" name="Line 3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0" name="Rectangle 3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1" name="Rectangle 4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7392988" y="3036888"/>
            <a:ext cx="369887" cy="657225"/>
            <a:chOff x="4180" y="783"/>
            <a:chExt cx="150" cy="307"/>
          </a:xfrm>
        </p:grpSpPr>
        <p:sp>
          <p:nvSpPr>
            <p:cNvPr id="50216" name="AutoShape 4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7" name="Rectangle 4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8" name="Rectangle 4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9" name="AutoShape 4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0" name="Line 4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1" name="Line 4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2" name="Rectangle 4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3" name="Rectangle 4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7373938" y="4656138"/>
            <a:ext cx="369887" cy="657225"/>
            <a:chOff x="4180" y="783"/>
            <a:chExt cx="150" cy="307"/>
          </a:xfrm>
        </p:grpSpPr>
        <p:sp>
          <p:nvSpPr>
            <p:cNvPr id="50208" name="AutoShape 5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09" name="Rectangle 5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0" name="Rectangle 5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1" name="AutoShape 5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2" name="Line 5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3" name="Line 5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4" name="Rectangle 5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5" name="Rectangle 5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202" name="Text Box 59"/>
          <p:cNvSpPr txBox="1">
            <a:spLocks noChangeArrowheads="1"/>
          </p:cNvSpPr>
          <p:nvPr/>
        </p:nvSpPr>
        <p:spPr bwMode="auto">
          <a:xfrm>
            <a:off x="6456363" y="5303838"/>
            <a:ext cx="26177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Comic Sans MS" pitchFamily="-1" charset="0"/>
              </a:rPr>
              <a:t>authoritative DNS server</a:t>
            </a:r>
            <a:endParaRPr lang="en-US" sz="2400" b="0">
              <a:latin typeface="Times New Roman" pitchFamily="-1" charset="0"/>
            </a:endParaRPr>
          </a:p>
          <a:p>
            <a:pPr eaLnBrk="0" hangingPunct="0"/>
            <a:r>
              <a:rPr lang="en-US" sz="1600"/>
              <a:t>dns.cs.umass.edu</a:t>
            </a:r>
            <a:endParaRPr lang="en-US" sz="1600" b="0">
              <a:latin typeface="Times New Roman" pitchFamily="-1" charset="0"/>
            </a:endParaRPr>
          </a:p>
        </p:txBody>
      </p:sp>
      <p:sp>
        <p:nvSpPr>
          <p:cNvPr id="50203" name="Text Box 60"/>
          <p:cNvSpPr txBox="1">
            <a:spLocks noChangeArrowheads="1"/>
          </p:cNvSpPr>
          <p:nvPr/>
        </p:nvSpPr>
        <p:spPr bwMode="auto">
          <a:xfrm>
            <a:off x="6505575" y="44418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7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50204" name="Text Box 61"/>
          <p:cNvSpPr txBox="1">
            <a:spLocks noChangeArrowheads="1"/>
          </p:cNvSpPr>
          <p:nvPr/>
        </p:nvSpPr>
        <p:spPr bwMode="auto">
          <a:xfrm>
            <a:off x="5762625" y="45894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8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50205" name="Line 62"/>
          <p:cNvSpPr>
            <a:spLocks noChangeShapeType="1"/>
          </p:cNvSpPr>
          <p:nvPr/>
        </p:nvSpPr>
        <p:spPr bwMode="auto">
          <a:xfrm>
            <a:off x="5832475" y="3513138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06" name="Line 63"/>
          <p:cNvSpPr>
            <a:spLocks noChangeShapeType="1"/>
          </p:cNvSpPr>
          <p:nvPr/>
        </p:nvSpPr>
        <p:spPr bwMode="auto">
          <a:xfrm flipH="1" flipV="1">
            <a:off x="5792788" y="3629025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07" name="Text Box 64"/>
          <p:cNvSpPr txBox="1">
            <a:spLocks noChangeArrowheads="1"/>
          </p:cNvSpPr>
          <p:nvPr/>
        </p:nvSpPr>
        <p:spPr bwMode="auto">
          <a:xfrm>
            <a:off x="6764338" y="2651125"/>
            <a:ext cx="2011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pitchFamily="-1" charset="0"/>
              </a:rPr>
              <a:t>TLD DNS server</a:t>
            </a:r>
            <a:endParaRPr lang="en-US" sz="1600" b="0">
              <a:latin typeface="Times New Roman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Global states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A union of all process states</a:t>
            </a:r>
          </a:p>
          <a:p>
            <a:pPr lvl="1"/>
            <a:r>
              <a:rPr lang="en-US" dirty="0" smtClean="0"/>
              <a:t>Consistent global state vs. inconsistent global state</a:t>
            </a:r>
          </a:p>
          <a:p>
            <a:r>
              <a:rPr lang="en-US" dirty="0" smtClean="0"/>
              <a:t>Total ordering</a:t>
            </a:r>
          </a:p>
          <a:p>
            <a:pPr lvl="1"/>
            <a:r>
              <a:rPr lang="en-US" dirty="0" smtClean="0"/>
              <a:t>Interleaving of events to get a single sequence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Run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linearization</a:t>
            </a:r>
            <a:r>
              <a:rPr lang="en-US" dirty="0" smtClean="0"/>
              <a:t> (consistent run)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The “snapshot” algorithm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Take a snapshot of the local state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Broadcast a “marker” </a:t>
            </a:r>
            <a:r>
              <a:rPr lang="en-US" dirty="0" err="1" smtClean="0">
                <a:latin typeface="Arial" pitchFamily="-1" charset="0"/>
              </a:rPr>
              <a:t>msg</a:t>
            </a:r>
            <a:r>
              <a:rPr lang="en-US" dirty="0" smtClean="0">
                <a:latin typeface="Arial" pitchFamily="-1" charset="0"/>
              </a:rPr>
              <a:t> to tell other processes to record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Start recording all </a:t>
            </a:r>
            <a:r>
              <a:rPr lang="en-US" dirty="0" err="1" smtClean="0">
                <a:latin typeface="Arial" pitchFamily="-1" charset="0"/>
              </a:rPr>
              <a:t>msgs</a:t>
            </a:r>
            <a:r>
              <a:rPr lang="en-US" dirty="0" smtClean="0">
                <a:latin typeface="Arial" pitchFamily="-1" charset="0"/>
              </a:rPr>
              <a:t> coming in for each channel until receiving a “marker”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Outcome: a consistent global state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Why the snapshot algorithm is meaningful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DNS Caching</a:t>
            </a:r>
          </a:p>
        </p:txBody>
      </p:sp>
      <p:sp>
        <p:nvSpPr>
          <p:cNvPr id="118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Performing all these queries take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And all this before the actual communication takes place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E.g., 1-second latency before starting Web download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Caching can substantially reduce overhead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top-level servers very rarely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Popular sites (e.g., </a:t>
            </a:r>
            <a:r>
              <a:rPr lang="en-US" dirty="0" err="1"/>
              <a:t>www.cnn.com</a:t>
            </a:r>
            <a:r>
              <a:rPr lang="en-US" dirty="0"/>
              <a:t>) visited often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Local DNS server often has the information cached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How DNS caching 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DNS servers cache responses to queries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Responses include a “time to live” (TTL)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Server deletes the cached entry after TTL expires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F7327F-911E-E448-854E-D4A896BACD47}" type="slidenum">
              <a:rPr lang="en-US">
                <a:latin typeface="Courier New" pitchFamily="-1" charset="0"/>
              </a:rPr>
              <a:pPr/>
              <a:t>20</a:t>
            </a:fld>
            <a:endParaRPr lang="en-US">
              <a:latin typeface="Courier New" pitchFamily="-1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1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8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Negative Caching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Remember things that don’t work</a:t>
            </a:r>
          </a:p>
          <a:p>
            <a:pPr lvl="1" eaLnBrk="1" hangingPunct="1"/>
            <a:r>
              <a:rPr lang="en-US"/>
              <a:t>Misspellings like </a:t>
            </a:r>
            <a:r>
              <a:rPr lang="en-US">
                <a:hlinkClick r:id="rId3"/>
              </a:rPr>
              <a:t>www.cnn.comm</a:t>
            </a:r>
            <a:r>
              <a:rPr lang="en-US"/>
              <a:t> and </a:t>
            </a:r>
            <a:r>
              <a:rPr lang="en-US">
                <a:hlinkClick r:id="rId4"/>
              </a:rPr>
              <a:t>www.cnnn.com</a:t>
            </a:r>
            <a:endParaRPr lang="en-US"/>
          </a:p>
          <a:p>
            <a:pPr lvl="1" eaLnBrk="1" hangingPunct="1"/>
            <a:r>
              <a:rPr lang="en-US"/>
              <a:t>These can take a long time to fail the first time</a:t>
            </a:r>
          </a:p>
          <a:p>
            <a:pPr lvl="1" eaLnBrk="1" hangingPunct="1"/>
            <a:r>
              <a:rPr lang="en-US"/>
              <a:t>Good to remember that they don’t work</a:t>
            </a:r>
          </a:p>
          <a:p>
            <a:pPr lvl="1" eaLnBrk="1" hangingPunct="1"/>
            <a:r>
              <a:rPr lang="en-US"/>
              <a:t>… so the failure takes less time the next time around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2298904-AD31-6A47-B04E-C34F2D9ACD54}" type="slidenum">
              <a:rPr lang="en-US">
                <a:latin typeface="Courier New" pitchFamily="-1" charset="0"/>
              </a:rPr>
              <a:pPr/>
              <a:t>21</a:t>
            </a:fld>
            <a:endParaRPr lang="en-US">
              <a:latin typeface="Courier New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 (Headings)" charset="0"/>
                <a:ea typeface="Calibri (Headings)" charset="0"/>
                <a:cs typeface="Calibri (Headings)" charset="0"/>
              </a:rPr>
              <a:t>DNS Resource Records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42925" y="1219200"/>
            <a:ext cx="8143875" cy="514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u="sng" dirty="0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DNS:</a:t>
            </a:r>
            <a:r>
              <a:rPr lang="en-US" sz="2400" dirty="0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distributed db storing resource records </a:t>
            </a:r>
            <a:r>
              <a:rPr lang="en-US" sz="2400" dirty="0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(RR)</a:t>
            </a:r>
            <a:endParaRPr lang="en-US" sz="2400" dirty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04800" y="4178300"/>
            <a:ext cx="4191000" cy="26797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Type=NS</a:t>
            </a:r>
          </a:p>
          <a:p>
            <a:pPr lvl="1" eaLnBrk="1" hangingPunct="1"/>
            <a:r>
              <a:rPr lang="en-US" sz="2000" b="1" dirty="0">
                <a:latin typeface="Courier New" pitchFamily="-1" charset="0"/>
              </a:rPr>
              <a:t>name</a:t>
            </a:r>
            <a:r>
              <a:rPr lang="en-US" sz="2000" dirty="0"/>
              <a:t> is domain</a:t>
            </a:r>
          </a:p>
          <a:p>
            <a:pPr lvl="1" eaLnBrk="1" hangingPunct="1">
              <a:buFont typeface="Arial" pitchFamily="-1" charset="0"/>
              <a:buNone/>
            </a:pPr>
            <a:r>
              <a:rPr lang="en-US" sz="2000" dirty="0"/>
              <a:t>	 (e.g. </a:t>
            </a:r>
            <a:r>
              <a:rPr lang="en-US" sz="2000" dirty="0" err="1"/>
              <a:t>foo.com</a:t>
            </a:r>
            <a:r>
              <a:rPr lang="en-US" sz="2000" dirty="0"/>
              <a:t>)</a:t>
            </a:r>
          </a:p>
          <a:p>
            <a:pPr lvl="1" eaLnBrk="1" hangingPunct="1"/>
            <a:r>
              <a:rPr lang="en-US" sz="2000" b="1" dirty="0">
                <a:latin typeface="Courier New" pitchFamily="-1" charset="0"/>
              </a:rPr>
              <a:t>value</a:t>
            </a:r>
            <a:r>
              <a:rPr lang="en-US" sz="2000" dirty="0"/>
              <a:t> is hostname of authoritative name server for this domain</a:t>
            </a:r>
          </a:p>
          <a:p>
            <a:pPr eaLnBrk="1" hangingPunct="1"/>
            <a:endParaRPr lang="en-US" sz="2000" dirty="0">
              <a:solidFill>
                <a:schemeClr val="tx1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BFFAD8-3D2C-6543-BC0C-264200094F39}" type="slidenum">
              <a:rPr lang="en-US">
                <a:latin typeface="Courier New" pitchFamily="-1" charset="0"/>
              </a:rPr>
              <a:pPr/>
              <a:t>22</a:t>
            </a:fld>
            <a:endParaRPr lang="en-US">
              <a:latin typeface="Courier New" pitchFamily="-1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95463" y="1943100"/>
            <a:ext cx="5364162" cy="571500"/>
            <a:chOff x="1407" y="1212"/>
            <a:chExt cx="3379" cy="360"/>
          </a:xfrm>
        </p:grpSpPr>
        <p:sp>
          <p:nvSpPr>
            <p:cNvPr id="56330" name="Text Box 6"/>
            <p:cNvSpPr txBox="1">
              <a:spLocks noChangeArrowheads="1"/>
            </p:cNvSpPr>
            <p:nvPr/>
          </p:nvSpPr>
          <p:spPr bwMode="auto">
            <a:xfrm>
              <a:off x="1407" y="1214"/>
              <a:ext cx="33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0" dirty="0">
                  <a:latin typeface="Comic Sans MS" pitchFamily="-1" charset="0"/>
                </a:rPr>
                <a:t>RR format: </a:t>
              </a:r>
              <a:r>
                <a:rPr lang="en-US" sz="1800" dirty="0"/>
                <a:t>(name, value, type, </a:t>
              </a:r>
              <a:r>
                <a:rPr lang="en-US" sz="1800" dirty="0" err="1"/>
                <a:t>ttl</a:t>
              </a:r>
              <a:r>
                <a:rPr lang="en-US" sz="1800" dirty="0"/>
                <a:t>)</a:t>
              </a:r>
              <a:endParaRPr lang="en-US" sz="2400" b="0" dirty="0">
                <a:latin typeface="Times New Roman" pitchFamily="-1" charset="0"/>
              </a:endParaRPr>
            </a:p>
          </p:txBody>
        </p:sp>
        <p:sp>
          <p:nvSpPr>
            <p:cNvPr id="56331" name="Rectangle 7"/>
            <p:cNvSpPr>
              <a:spLocks noChangeArrowheads="1"/>
            </p:cNvSpPr>
            <p:nvPr/>
          </p:nvSpPr>
          <p:spPr bwMode="auto">
            <a:xfrm>
              <a:off x="1458" y="1212"/>
              <a:ext cx="3318" cy="3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0">
                <a:latin typeface="Times New Roman" pitchFamily="-1" charset="0"/>
              </a:endParaRPr>
            </a:p>
          </p:txBody>
        </p:sp>
      </p:grpSp>
      <p:sp>
        <p:nvSpPr>
          <p:cNvPr id="56327" name="Rectangle 8"/>
          <p:cNvSpPr>
            <a:spLocks noChangeArrowheads="1"/>
          </p:cNvSpPr>
          <p:nvPr/>
        </p:nvSpPr>
        <p:spPr bwMode="auto">
          <a:xfrm>
            <a:off x="366713" y="2781300"/>
            <a:ext cx="3810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3838" indent="-223838" algn="l" eaLnBrk="0" hangingPunct="0">
              <a:spcBef>
                <a:spcPct val="50000"/>
              </a:spcBef>
              <a:buFontTx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-1" charset="0"/>
                <a:ea typeface="Arial" pitchFamily="-1" charset="0"/>
                <a:cs typeface="Arial" pitchFamily="-1" charset="0"/>
              </a:rPr>
              <a:t>Type=A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pitchFamily="-1" charset="0"/>
              <a:buChar char="–"/>
            </a:pPr>
            <a:r>
              <a:rPr lang="en-US" sz="2000" dirty="0">
                <a:ea typeface="Arial" pitchFamily="-1" charset="0"/>
                <a:cs typeface="Arial" pitchFamily="-1" charset="0"/>
              </a:rPr>
              <a:t>name</a:t>
            </a:r>
            <a:r>
              <a:rPr lang="en-US" sz="2000" b="0" dirty="0">
                <a:latin typeface="Arial" pitchFamily="-1" charset="0"/>
                <a:ea typeface="Arial" pitchFamily="-1" charset="0"/>
                <a:cs typeface="Arial" pitchFamily="-1" charset="0"/>
              </a:rPr>
              <a:t> is hostname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pitchFamily="-1" charset="0"/>
              <a:buChar char="–"/>
            </a:pPr>
            <a:r>
              <a:rPr lang="en-US" sz="2000" dirty="0">
                <a:ea typeface="Arial" pitchFamily="-1" charset="0"/>
                <a:cs typeface="Arial" pitchFamily="-1" charset="0"/>
              </a:rPr>
              <a:t>value</a:t>
            </a:r>
            <a:r>
              <a:rPr lang="en-US" sz="2000" b="0" dirty="0">
                <a:latin typeface="Arial" pitchFamily="-1" charset="0"/>
                <a:ea typeface="Arial" pitchFamily="-1" charset="0"/>
                <a:cs typeface="Arial" pitchFamily="-1" charset="0"/>
              </a:rPr>
              <a:t> is IP address</a:t>
            </a:r>
          </a:p>
          <a:p>
            <a:pPr marL="223838" indent="-223838" algn="l" eaLnBrk="0" hangingPunct="0">
              <a:spcBef>
                <a:spcPct val="50000"/>
              </a:spcBef>
              <a:buFontTx/>
              <a:buChar char="•"/>
            </a:pPr>
            <a:endParaRPr lang="en-US" sz="2400" b="0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  <p:sp>
        <p:nvSpPr>
          <p:cNvPr id="56328" name="Rectangle 9"/>
          <p:cNvSpPr>
            <a:spLocks noChangeArrowheads="1"/>
          </p:cNvSpPr>
          <p:nvPr/>
        </p:nvSpPr>
        <p:spPr bwMode="auto">
          <a:xfrm>
            <a:off x="4419600" y="2781300"/>
            <a:ext cx="45148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3838" indent="-223838" algn="l" eaLnBrk="0" hangingPunct="0">
              <a:spcBef>
                <a:spcPct val="50000"/>
              </a:spcBef>
              <a:buFontTx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-1" charset="0"/>
                <a:ea typeface="Arial" pitchFamily="-1" charset="0"/>
                <a:cs typeface="Arial" pitchFamily="-1" charset="0"/>
              </a:rPr>
              <a:t>Type=CNAME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pitchFamily="-1" charset="0"/>
              <a:buChar char="–"/>
            </a:pPr>
            <a:r>
              <a:rPr lang="en-US" sz="2000" dirty="0">
                <a:ea typeface="Arial" pitchFamily="-1" charset="0"/>
                <a:cs typeface="Arial" pitchFamily="-1" charset="0"/>
              </a:rPr>
              <a:t>name</a:t>
            </a:r>
            <a:r>
              <a:rPr lang="en-US" sz="2000" b="0" dirty="0">
                <a:latin typeface="Arial" pitchFamily="-1" charset="0"/>
                <a:ea typeface="Arial" pitchFamily="-1" charset="0"/>
                <a:cs typeface="Arial" pitchFamily="-1" charset="0"/>
              </a:rPr>
              <a:t> is alias for some “canonical” (the real) name:</a:t>
            </a:r>
          </a:p>
          <a:p>
            <a:pPr marL="563563" lvl="1" indent="-223838" algn="l" eaLnBrk="0" hangingPunct="0">
              <a:spcBef>
                <a:spcPct val="10000"/>
              </a:spcBef>
            </a:pPr>
            <a:r>
              <a:rPr lang="en-US" sz="2000" b="0" dirty="0">
                <a:latin typeface="Arial" pitchFamily="-1" charset="0"/>
                <a:ea typeface="Arial" pitchFamily="-1" charset="0"/>
                <a:cs typeface="Arial" pitchFamily="-1" charset="0"/>
              </a:rPr>
              <a:t>	</a:t>
            </a:r>
            <a:r>
              <a:rPr lang="en-US" sz="2000" b="0" dirty="0" err="1">
                <a:ea typeface="Arial" pitchFamily="-1" charset="0"/>
                <a:cs typeface="Arial" pitchFamily="-1" charset="0"/>
              </a:rPr>
              <a:t>www.ibm.com</a:t>
            </a:r>
            <a:r>
              <a:rPr lang="en-US" sz="2000" b="0" dirty="0">
                <a:ea typeface="Arial" pitchFamily="-1" charset="0"/>
                <a:cs typeface="Arial" pitchFamily="-1" charset="0"/>
              </a:rPr>
              <a:t> </a:t>
            </a:r>
            <a:r>
              <a:rPr lang="en-US" sz="2000" b="0" dirty="0">
                <a:latin typeface="Arial" pitchFamily="-1" charset="0"/>
                <a:ea typeface="Arial" pitchFamily="-1" charset="0"/>
                <a:cs typeface="Arial" pitchFamily="-1" charset="0"/>
              </a:rPr>
              <a:t>is really</a:t>
            </a:r>
            <a:endParaRPr lang="en-US" sz="2000" b="0" dirty="0">
              <a:ea typeface="Arial" pitchFamily="-1" charset="0"/>
              <a:cs typeface="Arial" pitchFamily="-1" charset="0"/>
            </a:endParaRPr>
          </a:p>
          <a:p>
            <a:pPr marL="563563" lvl="1" indent="-223838" algn="l" eaLnBrk="0" hangingPunct="0">
              <a:spcBef>
                <a:spcPct val="10000"/>
              </a:spcBef>
              <a:buFont typeface="Helvetica" pitchFamily="-1" charset="0"/>
              <a:buNone/>
            </a:pPr>
            <a:r>
              <a:rPr lang="en-US" sz="2000" b="0" dirty="0">
                <a:ea typeface="Arial" pitchFamily="-1" charset="0"/>
                <a:cs typeface="Arial" pitchFamily="-1" charset="0"/>
              </a:rPr>
              <a:t>	srveast.backup2.ibm.com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pitchFamily="-1" charset="0"/>
              <a:buChar char="–"/>
            </a:pPr>
            <a:r>
              <a:rPr lang="en-US" sz="2000" dirty="0">
                <a:ea typeface="Arial" pitchFamily="-1" charset="0"/>
                <a:cs typeface="Arial" pitchFamily="-1" charset="0"/>
              </a:rPr>
              <a:t>value</a:t>
            </a:r>
            <a:r>
              <a:rPr lang="en-US" sz="2000" b="0" dirty="0">
                <a:latin typeface="Arial" pitchFamily="-1" charset="0"/>
                <a:ea typeface="Arial" pitchFamily="-1" charset="0"/>
                <a:cs typeface="Arial" pitchFamily="-1" charset="0"/>
              </a:rPr>
              <a:t> is canonical name</a:t>
            </a:r>
          </a:p>
        </p:txBody>
      </p:sp>
      <p:sp>
        <p:nvSpPr>
          <p:cNvPr id="56329" name="Rectangle 10"/>
          <p:cNvSpPr>
            <a:spLocks noChangeArrowheads="1"/>
          </p:cNvSpPr>
          <p:nvPr/>
        </p:nvSpPr>
        <p:spPr bwMode="auto">
          <a:xfrm>
            <a:off x="4419600" y="4938713"/>
            <a:ext cx="4689475" cy="130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3838" indent="-223838" algn="l" eaLnBrk="0" hangingPunct="0">
              <a:spcBef>
                <a:spcPct val="50000"/>
              </a:spcBef>
              <a:buFontTx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-1" charset="0"/>
                <a:ea typeface="Arial" pitchFamily="-1" charset="0"/>
                <a:cs typeface="Arial" pitchFamily="-1" charset="0"/>
              </a:rPr>
              <a:t>Type=MX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pitchFamily="-1" charset="0"/>
              <a:buChar char="–"/>
            </a:pPr>
            <a:r>
              <a:rPr lang="en-US" sz="2000" dirty="0">
                <a:ea typeface="Arial" pitchFamily="-1" charset="0"/>
                <a:cs typeface="Arial" pitchFamily="-1" charset="0"/>
              </a:rPr>
              <a:t>value</a:t>
            </a:r>
            <a:r>
              <a:rPr lang="en-US" sz="2000" b="0" dirty="0">
                <a:latin typeface="Arial" pitchFamily="-1" charset="0"/>
                <a:ea typeface="Arial" pitchFamily="-1" charset="0"/>
                <a:cs typeface="Arial" pitchFamily="-1" charset="0"/>
              </a:rPr>
              <a:t> is name of </a:t>
            </a:r>
            <a:r>
              <a:rPr lang="en-US" sz="2000" b="0" dirty="0" err="1">
                <a:latin typeface="Arial" pitchFamily="-1" charset="0"/>
                <a:ea typeface="Arial" pitchFamily="-1" charset="0"/>
                <a:cs typeface="Arial" pitchFamily="-1" charset="0"/>
              </a:rPr>
              <a:t>mailserver</a:t>
            </a:r>
            <a:r>
              <a:rPr lang="en-US" sz="2000" b="0" dirty="0">
                <a:latin typeface="Arial" pitchFamily="-1" charset="0"/>
                <a:ea typeface="Arial" pitchFamily="-1" charset="0"/>
                <a:cs typeface="Arial" pitchFamily="-1" charset="0"/>
              </a:rPr>
              <a:t> associated with </a:t>
            </a:r>
            <a:r>
              <a:rPr lang="en-US" sz="2000" dirty="0">
                <a:ea typeface="Arial" pitchFamily="-1" charset="0"/>
                <a:cs typeface="Arial" pitchFamily="-1" charset="0"/>
              </a:rPr>
              <a:t>name</a:t>
            </a:r>
            <a:endParaRPr lang="en-US" sz="2000" b="0" dirty="0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pPr marL="223838" indent="-223838" algn="l" eaLnBrk="0" hangingPunct="0">
              <a:spcBef>
                <a:spcPct val="50000"/>
              </a:spcBef>
              <a:buFontTx/>
              <a:buChar char="•"/>
            </a:pPr>
            <a:endParaRPr lang="en-US" sz="2800" b="0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Reliability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DNS servers are replicated</a:t>
            </a:r>
          </a:p>
          <a:p>
            <a:pPr lvl="1" eaLnBrk="1" hangingPunct="1"/>
            <a:r>
              <a:rPr lang="en-US"/>
              <a:t>Name service available if </a:t>
            </a:r>
            <a:r>
              <a:rPr lang="en-US">
                <a:sym typeface="Math B" pitchFamily="2" charset="2"/>
              </a:rPr>
              <a:t>at least one</a:t>
            </a:r>
            <a:r>
              <a:rPr lang="en-US"/>
              <a:t> replica is up</a:t>
            </a:r>
          </a:p>
          <a:p>
            <a:pPr lvl="1" eaLnBrk="1" hangingPunct="1"/>
            <a:r>
              <a:rPr lang="en-US"/>
              <a:t>Queries can be load balanced between replicas</a:t>
            </a:r>
          </a:p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UDP used for queries</a:t>
            </a:r>
          </a:p>
          <a:p>
            <a:pPr lvl="1" eaLnBrk="1" hangingPunct="1"/>
            <a:r>
              <a:rPr lang="en-US"/>
              <a:t>Need reliability: </a:t>
            </a:r>
            <a:r>
              <a:rPr lang="en-US">
                <a:sym typeface="Wingdings" pitchFamily="-1" charset="2"/>
              </a:rPr>
              <a:t>must implement this on top of UDP</a:t>
            </a:r>
            <a:endParaRPr lang="en-US"/>
          </a:p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Try alternate servers on timeout</a:t>
            </a:r>
          </a:p>
          <a:p>
            <a:pPr lvl="1" eaLnBrk="1" hangingPunct="1"/>
            <a:r>
              <a:rPr lang="en-US"/>
              <a:t>Exponential backoff when retrying same server</a:t>
            </a:r>
          </a:p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Same identifier for all queries</a:t>
            </a:r>
          </a:p>
          <a:p>
            <a:pPr lvl="1" eaLnBrk="1" hangingPunct="1"/>
            <a:r>
              <a:rPr lang="en-US"/>
              <a:t>Don’t care which server responds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81B9B1-F682-E241-A5A9-B680A5D58DC1}" type="slidenum">
              <a:rPr lang="en-US">
                <a:latin typeface="Courier New" pitchFamily="-1" charset="0"/>
              </a:rPr>
              <a:pPr/>
              <a:t>23</a:t>
            </a:fld>
            <a:endParaRPr lang="en-US">
              <a:latin typeface="Courier New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Inserting Resource Records into DNS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Example: just created startup “</a:t>
            </a:r>
            <a:r>
              <a:rPr lang="en-US" dirty="0" err="1">
                <a:ea typeface="ＭＳ Ｐゴシック" pitchFamily="-1" charset="-128"/>
                <a:cs typeface="ＭＳ Ｐゴシック" pitchFamily="-1" charset="-128"/>
              </a:rPr>
              <a:t>FooBar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”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Register </a:t>
            </a:r>
            <a:r>
              <a:rPr lang="en-US" dirty="0" err="1">
                <a:ea typeface="ＭＳ Ｐゴシック" pitchFamily="-1" charset="-128"/>
                <a:cs typeface="ＭＳ Ｐゴシック" pitchFamily="-1" charset="-128"/>
              </a:rPr>
              <a:t>foobar.com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at Network Solutions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Provide registrar with names and IP addresses of your authoritative name server (primary and secondary)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Registrar inserts two </a:t>
            </a:r>
            <a:r>
              <a:rPr lang="en-US" dirty="0" err="1"/>
              <a:t>RRs</a:t>
            </a:r>
            <a:r>
              <a:rPr lang="en-US" dirty="0"/>
              <a:t> into the com TLD server: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>
                <a:ea typeface="ＭＳ Ｐゴシック" pitchFamily="-1" charset="-128"/>
              </a:rPr>
              <a:t>(</a:t>
            </a:r>
            <a:r>
              <a:rPr lang="en-US" dirty="0" err="1">
                <a:ea typeface="ＭＳ Ｐゴシック" pitchFamily="-1" charset="-128"/>
              </a:rPr>
              <a:t>foobar.com</a:t>
            </a:r>
            <a:r>
              <a:rPr lang="en-US" dirty="0">
                <a:ea typeface="ＭＳ Ｐゴシック" pitchFamily="-1" charset="-128"/>
              </a:rPr>
              <a:t>, dns1.foobar.com, NS)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>
                <a:ea typeface="ＭＳ Ｐゴシック" pitchFamily="-1" charset="-128"/>
              </a:rPr>
              <a:t>(dns1.foobar.com, 212.212.212.1, A)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Put in authoritative server dns1.foobar.com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Type A record for </a:t>
            </a:r>
            <a:r>
              <a:rPr lang="en-US" dirty="0" err="1"/>
              <a:t>www.foobar.com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Type MX record for </a:t>
            </a:r>
            <a:r>
              <a:rPr lang="en-US" dirty="0" err="1"/>
              <a:t>foobar.com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Play with “dig” on UNIX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E628DF-4965-2B45-B2CB-E60211692078}" type="slidenum">
              <a:rPr lang="en-US">
                <a:latin typeface="Courier New" pitchFamily="-1" charset="0"/>
              </a:rPr>
              <a:pPr/>
              <a:t>24</a:t>
            </a:fld>
            <a:endParaRPr lang="en-US">
              <a:latin typeface="Courier New" pitchFamily="-1" charset="0"/>
            </a:endParaRPr>
          </a:p>
        </p:txBody>
      </p:sp>
      <p:pic>
        <p:nvPicPr>
          <p:cNvPr id="62469" name="Picture 4" descr="MPj0321194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7725" y="4862513"/>
            <a:ext cx="1412875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3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182563" y="92075"/>
            <a:ext cx="8686800" cy="6858000"/>
          </a:xfrm>
        </p:spPr>
        <p:txBody>
          <a:bodyPr/>
          <a:lstStyle/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$ </a:t>
            </a:r>
            <a:r>
              <a:rPr lang="en-US" sz="1500" b="1" smtClean="0">
                <a:solidFill>
                  <a:srgbClr val="FF0000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dig nytimes.com ANY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; QUESTION SECTION: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;nytimes.com.			IN	ANY</a:t>
            </a:r>
          </a:p>
          <a:p>
            <a:pPr>
              <a:buFont typeface="Arial" pitchFamily="-1" charset="0"/>
              <a:buNone/>
            </a:pPr>
            <a:endParaRPr lang="en-US" sz="1500" b="1" smtClean="0">
              <a:solidFill>
                <a:schemeClr val="tx1"/>
              </a:solidFill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;; ANSWER SECTION: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MX	100 NYTIMES.COM.S7A1.PSMTP.com.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MX	200 NYTIMES.COM.S7A2.PSMTP.com.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A	199.239.137.200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A	199.239.136.200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TXT "v=spf1 mx ptr ip4:199.239.138.0/24 include:alerts.wallst.com include:authsmtp.com ~all"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SOA	ns1t.nytimes.com. root.ns1t.nytimes.com. 2009070102 1800 3600 604800 3600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NS	nydns2.about.com.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NS	ns1t.nytimes.com.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NS	nydns1.about.com.</a:t>
            </a:r>
          </a:p>
          <a:p>
            <a:pPr>
              <a:buFont typeface="Arial" pitchFamily="-1" charset="0"/>
              <a:buNone/>
            </a:pPr>
            <a:endParaRPr lang="en-US" sz="1000" b="1" smtClean="0">
              <a:solidFill>
                <a:schemeClr val="tx1"/>
              </a:solidFill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;; AUTHORITY SECTION: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NS	nydns1.about.com.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NS	ns1t.nytimes.com.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NS	nydns2.about.com.</a:t>
            </a:r>
          </a:p>
          <a:p>
            <a:pPr>
              <a:buFont typeface="Arial" pitchFamily="-1" charset="0"/>
              <a:buNone/>
            </a:pPr>
            <a:endParaRPr lang="en-US" sz="1000" b="1" smtClean="0">
              <a:solidFill>
                <a:schemeClr val="tx1"/>
              </a:solidFill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;; ADDITIONAL SECTION: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nydns1.about.com.	86207	IN	A	207.241.145.24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nydns2.about.com.	86207	IN	A	207.241.145.25</a:t>
            </a:r>
          </a:p>
          <a:p>
            <a:pPr>
              <a:buFont typeface="Arial" pitchFamily="-1" charset="0"/>
              <a:buNone/>
            </a:pPr>
            <a:endParaRPr lang="en-US" sz="1500" b="1" smtClean="0">
              <a:solidFill>
                <a:schemeClr val="tx1"/>
              </a:solidFill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buFont typeface="Arial" pitchFamily="-1" charset="0"/>
              <a:buNone/>
            </a:pPr>
            <a:endParaRPr lang="en-US" sz="1500" b="1" smtClean="0">
              <a:solidFill>
                <a:schemeClr val="tx1"/>
              </a:solidFill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4979377-EE2C-C844-B483-B124557A8FF7}" type="slidenum">
              <a:rPr lang="en-US" smtClean="0">
                <a:latin typeface="Courier New" pitchFamily="-1" charset="0"/>
              </a:rPr>
              <a:pPr/>
              <a:t>25</a:t>
            </a:fld>
            <a:endParaRPr lang="en-US" smtClean="0">
              <a:latin typeface="Courier New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56F637-45BD-3844-9DB4-771E451C8512}" type="slidenum">
              <a:rPr lang="en-US" smtClean="0">
                <a:latin typeface="Courier New" pitchFamily="-1" charset="0"/>
              </a:rPr>
              <a:pPr/>
              <a:t>26</a:t>
            </a:fld>
            <a:endParaRPr lang="en-US" smtClean="0">
              <a:latin typeface="Courier New" pitchFamily="-1" charset="0"/>
            </a:endParaRPr>
          </a:p>
        </p:txBody>
      </p:sp>
      <p:sp>
        <p:nvSpPr>
          <p:cNvPr id="65539" name="Rectangle 7"/>
          <p:cNvSpPr>
            <a:spLocks noChangeArrowheads="1"/>
          </p:cNvSpPr>
          <p:nvPr/>
        </p:nvSpPr>
        <p:spPr bwMode="auto">
          <a:xfrm>
            <a:off x="182563" y="92075"/>
            <a:ext cx="9144000" cy="655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/>
              <a:t>$ </a:t>
            </a:r>
            <a:r>
              <a:rPr lang="en-US" sz="1500">
                <a:solidFill>
                  <a:srgbClr val="FF0000"/>
                </a:solidFill>
              </a:rPr>
              <a:t>dig nytimes.com +norec @a.root-servers.net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-&gt;&gt;HEADER&lt;&lt;- opcode: QUERY, status: NOERROR, id: 53675</a:t>
            </a:r>
          </a:p>
          <a:p>
            <a:pPr algn="l"/>
            <a:r>
              <a:rPr lang="en-US" sz="1500"/>
              <a:t>;; flags: qr; QUERY: 1, ANSWER: 0, AUTHORITY: 13, ADDITIONAL: 14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QUESTION SECTION:</a:t>
            </a:r>
          </a:p>
          <a:p>
            <a:pPr algn="l"/>
            <a:r>
              <a:rPr lang="en-US" sz="1500"/>
              <a:t>;nytimes.com.			IN	A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AUTHORITY SECTION:</a:t>
            </a:r>
          </a:p>
          <a:p>
            <a:pPr algn="l"/>
            <a:r>
              <a:rPr lang="en-US" sz="1500"/>
              <a:t>com.			172800	IN	NS	K.GTLD-SERVERS.NET.</a:t>
            </a:r>
          </a:p>
          <a:p>
            <a:pPr algn="l"/>
            <a:r>
              <a:rPr lang="en-US" sz="1500"/>
              <a:t>com.			172800	IN	NS	E.GTLD-SERVERS.NET.</a:t>
            </a:r>
          </a:p>
          <a:p>
            <a:pPr algn="l"/>
            <a:r>
              <a:rPr lang="en-US" sz="1500"/>
              <a:t>com.			172800	IN	NS	D.GTLD-SERVERS.NET.</a:t>
            </a:r>
          </a:p>
          <a:p>
            <a:pPr algn="l"/>
            <a:r>
              <a:rPr lang="en-US" sz="1500"/>
              <a:t>com.			172800	IN	NS	I.GTLD-SERVERS.NET.</a:t>
            </a:r>
          </a:p>
          <a:p>
            <a:pPr algn="l"/>
            <a:r>
              <a:rPr lang="en-US" sz="1500"/>
              <a:t>com.			172800	IN	NS	C.GTLD-SERVERS.NET.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ADDITIONAL SECTION:</a:t>
            </a:r>
          </a:p>
          <a:p>
            <a:pPr algn="l"/>
            <a:r>
              <a:rPr lang="en-US" sz="1500"/>
              <a:t>A.GTLD-SERVERS.NET.	172800	IN	A	192.5.6.30</a:t>
            </a:r>
          </a:p>
          <a:p>
            <a:pPr algn="l"/>
            <a:r>
              <a:rPr lang="en-US" sz="1500"/>
              <a:t>A.GTLD-SERVERS.NET.	172800	IN	AAAA	2001:503:a83e::2:30</a:t>
            </a:r>
          </a:p>
          <a:p>
            <a:pPr algn="l"/>
            <a:r>
              <a:rPr lang="en-US" sz="1500"/>
              <a:t>B.GTLD-SERVERS.NET.	172800	IN	A	192.33.14.30</a:t>
            </a:r>
          </a:p>
          <a:p>
            <a:pPr algn="l"/>
            <a:r>
              <a:rPr lang="en-US" sz="1500"/>
              <a:t>B.GTLD-SERVERS.NET.	172800	IN	AAAA	2001:503:231d::2:30</a:t>
            </a:r>
          </a:p>
          <a:p>
            <a:pPr algn="l"/>
            <a:r>
              <a:rPr lang="en-US" sz="1500"/>
              <a:t>C.GTLD-SERVERS.NET.	172800	IN	A	192.26.92.30</a:t>
            </a:r>
          </a:p>
          <a:p>
            <a:pPr algn="l"/>
            <a:r>
              <a:rPr lang="en-US" sz="1500"/>
              <a:t>D.GTLD-SERVERS.NET.	172800	IN	A	192.31.80.30</a:t>
            </a:r>
          </a:p>
          <a:p>
            <a:pPr algn="l"/>
            <a:r>
              <a:rPr lang="en-US" sz="1500"/>
              <a:t>E.GTLD-SERVERS.NET.	172800	IN	A	192.12.94.30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Query time: 76 msec</a:t>
            </a:r>
          </a:p>
          <a:p>
            <a:pPr algn="l"/>
            <a:r>
              <a:rPr lang="en-US" sz="1500"/>
              <a:t>;; SERVER: 198.41.0.4#53(198.41.0.4)</a:t>
            </a:r>
          </a:p>
          <a:p>
            <a:pPr algn="l"/>
            <a:r>
              <a:rPr lang="en-US" sz="1500"/>
              <a:t>;; WHEN: Mon Feb 23 11:24:06 2009</a:t>
            </a:r>
          </a:p>
          <a:p>
            <a:pPr algn="l"/>
            <a:r>
              <a:rPr lang="en-US" sz="1500"/>
              <a:t>;; MSG SIZE  rcvd: 501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4C948D-2A1E-5241-B8B0-E270F8C89CF8}" type="slidenum">
              <a:rPr lang="en-US" smtClean="0">
                <a:latin typeface="Courier New" pitchFamily="-1" charset="0"/>
              </a:rPr>
              <a:pPr/>
              <a:t>27</a:t>
            </a:fld>
            <a:endParaRPr lang="en-US" smtClean="0">
              <a:latin typeface="Courier New" pitchFamily="-1" charset="0"/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182563" y="92075"/>
            <a:ext cx="8382000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/>
              <a:t>$ </a:t>
            </a:r>
            <a:r>
              <a:rPr lang="en-US" sz="1500">
                <a:solidFill>
                  <a:srgbClr val="FF0000"/>
                </a:solidFill>
              </a:rPr>
              <a:t>dig nytimes.com +norec @k.gtld-servers.net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-&gt;&gt;HEADER&lt;&lt;- opcode: QUERY, status: NOERROR, id: 38385</a:t>
            </a:r>
          </a:p>
          <a:p>
            <a:pPr algn="l"/>
            <a:r>
              <a:rPr lang="en-US" sz="1500"/>
              <a:t>;; flags: qr; QUERY: 1, ANSWER: 0, AUTHORITY: 3, ADDITIONAL: 3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QUESTION SECTION:</a:t>
            </a:r>
          </a:p>
          <a:p>
            <a:pPr algn="l"/>
            <a:r>
              <a:rPr lang="en-US" sz="1500"/>
              <a:t>;nytimes.com.			IN	A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AUTHORITY SECTION:</a:t>
            </a:r>
          </a:p>
          <a:p>
            <a:pPr algn="l"/>
            <a:r>
              <a:rPr lang="en-US" sz="1500"/>
              <a:t>nytimes.com.		172800	IN	NS	ns1t.nytimes.com.</a:t>
            </a:r>
          </a:p>
          <a:p>
            <a:pPr algn="l"/>
            <a:r>
              <a:rPr lang="en-US" sz="1500"/>
              <a:t>nytimes.com.		172800	IN	NS	nydns1.about.com.</a:t>
            </a:r>
          </a:p>
          <a:p>
            <a:pPr algn="l"/>
            <a:r>
              <a:rPr lang="en-US" sz="1500"/>
              <a:t>nytimes.com.		172800	IN	NS	nydns2.about.com.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ADDITIONAL SECTION:</a:t>
            </a:r>
          </a:p>
          <a:p>
            <a:pPr algn="l"/>
            <a:r>
              <a:rPr lang="en-US" sz="1500"/>
              <a:t>ns1t.nytimes.com.	172800	IN	A	199.239.137.15</a:t>
            </a:r>
          </a:p>
          <a:p>
            <a:pPr algn="l"/>
            <a:r>
              <a:rPr lang="en-US" sz="1500"/>
              <a:t>nydns1.about.com.	172800	IN	A	207.241.145.24</a:t>
            </a:r>
          </a:p>
          <a:p>
            <a:pPr algn="l"/>
            <a:r>
              <a:rPr lang="en-US" sz="1500"/>
              <a:t>nydns2.about.com.	172800	IN	A	207.241.145.25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Query time: 103 msec</a:t>
            </a:r>
          </a:p>
          <a:p>
            <a:pPr algn="l"/>
            <a:r>
              <a:rPr lang="en-US" sz="1500"/>
              <a:t>;; SERVER: 192.52.178.30#53(192.52.178.30)</a:t>
            </a:r>
          </a:p>
          <a:p>
            <a:pPr algn="l"/>
            <a:r>
              <a:rPr lang="en-US" sz="1500"/>
              <a:t>;; WHEN: Mon Feb 23 11:24:59 2009</a:t>
            </a:r>
          </a:p>
          <a:p>
            <a:pPr algn="l"/>
            <a:r>
              <a:rPr lang="en-US" sz="1500"/>
              <a:t>;; MSG SIZE  rcvd: 144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7D8943-9997-D54F-8102-20C209EEC59E}" type="slidenum">
              <a:rPr lang="en-US" smtClean="0">
                <a:latin typeface="Courier New" pitchFamily="-1" charset="0"/>
              </a:rPr>
              <a:pPr/>
              <a:t>28</a:t>
            </a:fld>
            <a:endParaRPr lang="en-US" smtClean="0">
              <a:latin typeface="Courier New" pitchFamily="-1" charset="0"/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182563" y="76200"/>
            <a:ext cx="9342437" cy="701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/>
              <a:t>$ </a:t>
            </a:r>
            <a:r>
              <a:rPr lang="en-US" sz="1500">
                <a:solidFill>
                  <a:srgbClr val="FF0000"/>
                </a:solidFill>
              </a:rPr>
              <a:t>dig nytimes.com ANY +norec @ns1t.nytimes.com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-&gt;&gt;HEADER&lt;&lt;- opcode: QUERY, status: NOERROR, id: 39107</a:t>
            </a:r>
          </a:p>
          <a:p>
            <a:pPr algn="l"/>
            <a:r>
              <a:rPr lang="en-US" sz="1500"/>
              <a:t>;; flags: qr aa; QUERY: 1, ANSWER: 13, AUTHORITY: 0, ADDITIONAL: 1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QUESTION SECTION:</a:t>
            </a:r>
          </a:p>
          <a:p>
            <a:pPr algn="l"/>
            <a:r>
              <a:rPr lang="en-US" sz="1500"/>
              <a:t>;nytimes.com.			IN	ANY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ANSWER SECTION:</a:t>
            </a:r>
          </a:p>
          <a:p>
            <a:pPr algn="l"/>
            <a:r>
              <a:rPr lang="en-US" sz="1500"/>
              <a:t>nytimes.com.      300	IN	SOA	ns1t.nytimes.com.</a:t>
            </a:r>
          </a:p>
          <a:p>
            <a:pPr algn="l"/>
            <a:r>
              <a:rPr lang="en-US" sz="1500"/>
              <a:t>         root.ns1t.nytimes.com. 2009070102 1800 3600 604800 3600</a:t>
            </a:r>
          </a:p>
          <a:p>
            <a:pPr algn="l"/>
            <a:r>
              <a:rPr lang="en-US" sz="1500"/>
              <a:t>nytimes.com.      300	IN	MX	200 NYTIMES.COM.S7A2.PSMTP.com.</a:t>
            </a:r>
          </a:p>
          <a:p>
            <a:pPr algn="l"/>
            <a:r>
              <a:rPr lang="en-US" sz="1500"/>
              <a:t>nytimes.com.      300	IN	MX	100 NYTIMES.COM.S7A1.PSMTP.com.</a:t>
            </a:r>
          </a:p>
          <a:p>
            <a:pPr algn="l"/>
            <a:r>
              <a:rPr lang="en-US" sz="1500"/>
              <a:t>nytimes.com.      300	IN	NS	ns1t.nytimes.com.</a:t>
            </a:r>
          </a:p>
          <a:p>
            <a:pPr algn="l"/>
            <a:r>
              <a:rPr lang="en-US" sz="1500"/>
              <a:t>nytimes.com.      300	IN	NS	nydns1.about.com.</a:t>
            </a:r>
          </a:p>
          <a:p>
            <a:pPr algn="l"/>
            <a:r>
              <a:rPr lang="en-US" sz="1500"/>
              <a:t>nytimes.com.      300	IN	NS	nydns2.about.com.</a:t>
            </a:r>
          </a:p>
          <a:p>
            <a:pPr algn="l"/>
            <a:r>
              <a:rPr lang="en-US" sz="1500"/>
              <a:t>nytimes.com.      300	IN	A	199.239.137.245</a:t>
            </a:r>
          </a:p>
          <a:p>
            <a:pPr algn="l"/>
            <a:r>
              <a:rPr lang="en-US" sz="1500"/>
              <a:t>nytimes.com.      300	IN	A	199.239.136.200</a:t>
            </a:r>
          </a:p>
          <a:p>
            <a:pPr algn="l"/>
            <a:r>
              <a:rPr lang="en-US" sz="1500"/>
              <a:t>nytimes.com.      300	IN	A	199.239.136.245</a:t>
            </a:r>
          </a:p>
          <a:p>
            <a:pPr algn="l"/>
            <a:r>
              <a:rPr lang="en-US" sz="1500"/>
              <a:t>nytimes.com.      300	IN	TXT	"v=spf1 mx ptr ip4:199.239.138.0/24</a:t>
            </a:r>
          </a:p>
          <a:p>
            <a:pPr algn="l"/>
            <a:r>
              <a:rPr lang="en-US" sz="1500"/>
              <a:t>        include:alerts.wallst.com include:authsmtp.com ~all"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ADDITIONAL SECTION:</a:t>
            </a:r>
          </a:p>
          <a:p>
            <a:pPr algn="l"/>
            <a:r>
              <a:rPr lang="en-US" sz="1500"/>
              <a:t>ns1t.nytimes.com.	300	IN	A	199.239.137.15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Query time: 10 msec</a:t>
            </a:r>
          </a:p>
          <a:p>
            <a:pPr algn="l"/>
            <a:r>
              <a:rPr lang="en-US" sz="1500"/>
              <a:t>;; SERVER: 199.239.137.15#53(199.239.137.15)</a:t>
            </a:r>
          </a:p>
          <a:p>
            <a:pPr algn="l"/>
            <a:r>
              <a:rPr lang="en-US" sz="1500"/>
              <a:t>;; WHEN: Mon Feb 23 11:25:20 2009</a:t>
            </a:r>
          </a:p>
          <a:p>
            <a:pPr algn="l"/>
            <a:r>
              <a:rPr lang="en-US" sz="1500"/>
              <a:t>;; MSG SIZE  rcvd: 454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29575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Content Distribution Networks (</a:t>
            </a:r>
            <a:r>
              <a:rPr lang="en-US" dirty="0" err="1">
                <a:ea typeface="ＭＳ Ｐゴシック" pitchFamily="-1" charset="-128"/>
                <a:cs typeface="ＭＳ Ｐゴシック" pitchFamily="-1" charset="-128"/>
              </a:rPr>
              <a:t>CDNs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)</a:t>
            </a:r>
          </a:p>
        </p:txBody>
      </p:sp>
      <p:sp>
        <p:nvSpPr>
          <p:cNvPr id="63491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304800" y="1524000"/>
            <a:ext cx="4724400" cy="4724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Content </a:t>
            </a:r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providers are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 CDN customers</a:t>
            </a:r>
          </a:p>
          <a:p>
            <a:pPr eaLnBrk="1" hangingPunct="1">
              <a:buFont typeface="Arial" pitchFamily="-1" charset="0"/>
              <a:buNone/>
            </a:pPr>
            <a:endParaRPr lang="en-US" sz="2400" dirty="0" smtClean="0">
              <a:solidFill>
                <a:schemeClr val="tx1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buFontTx/>
              <a:buNone/>
            </a:pPr>
            <a:r>
              <a:rPr lang="en-US" sz="2400" u="sng" dirty="0">
                <a:ea typeface="ＭＳ Ｐゴシック" pitchFamily="-1" charset="-128"/>
                <a:cs typeface="ＭＳ Ｐゴシック" pitchFamily="-1" charset="-128"/>
              </a:rPr>
              <a:t>Content </a:t>
            </a:r>
            <a:r>
              <a:rPr lang="en-US" sz="2400" u="sng" dirty="0" smtClean="0">
                <a:ea typeface="ＭＳ Ｐゴシック" pitchFamily="-1" charset="-128"/>
                <a:cs typeface="ＭＳ Ｐゴシック" pitchFamily="-1" charset="-128"/>
              </a:rPr>
              <a:t>replication</a:t>
            </a:r>
            <a:endParaRPr lang="en-US" sz="2400" dirty="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CDN company installs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 thousands  of servers </a:t>
            </a:r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throughout Internet</a:t>
            </a:r>
            <a:endParaRPr lang="en-US" sz="2400" dirty="0" smtClean="0">
              <a:solidFill>
                <a:schemeClr val="tx1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 smtClean="0"/>
              <a:t>I</a:t>
            </a:r>
            <a:r>
              <a:rPr lang="en-US" sz="2000" dirty="0" smtClean="0"/>
              <a:t>n large datacenters</a:t>
            </a:r>
          </a:p>
          <a:p>
            <a:pPr lvl="1" eaLnBrk="1" hangingPunct="1"/>
            <a:r>
              <a:rPr lang="en-US" sz="2000" dirty="0" smtClean="0"/>
              <a:t>Or, close </a:t>
            </a:r>
            <a:r>
              <a:rPr lang="en-US" sz="2000" dirty="0"/>
              <a:t>to users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CDN replicates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 customers</a:t>
            </a:r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’ 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content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When </a:t>
            </a:r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provider updates content, CDN updates servers</a:t>
            </a:r>
          </a:p>
          <a:p>
            <a:pPr eaLnBrk="1" hangingPunct="1">
              <a:buFontTx/>
              <a:buNone/>
            </a:pPr>
            <a:endParaRPr lang="en-US" sz="2400" dirty="0">
              <a:solidFill>
                <a:schemeClr val="tx1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4953000" y="1676400"/>
            <a:ext cx="4038600" cy="472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11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11975" y="2244725"/>
            <a:ext cx="184150" cy="542925"/>
            <a:chOff x="4180" y="783"/>
            <a:chExt cx="150" cy="307"/>
          </a:xfrm>
        </p:grpSpPr>
        <p:sp>
          <p:nvSpPr>
            <p:cNvPr id="63548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49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0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1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2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3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4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5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761038" y="4616450"/>
            <a:ext cx="347662" cy="695325"/>
            <a:chOff x="4730" y="2897"/>
            <a:chExt cx="219" cy="438"/>
          </a:xfrm>
        </p:grpSpPr>
        <p:sp>
          <p:nvSpPr>
            <p:cNvPr id="63538" name="Freeform 15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63540" name="AutoShape 1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1" name="Rectangle 1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2" name="Rectangle 1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3" name="AutoShape 2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4" name="Line 2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5" name="Line 2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6" name="Rectangle 2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7" name="Rectangle 2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902450" y="4927600"/>
            <a:ext cx="347663" cy="695325"/>
            <a:chOff x="4730" y="2897"/>
            <a:chExt cx="219" cy="438"/>
          </a:xfrm>
        </p:grpSpPr>
        <p:sp>
          <p:nvSpPr>
            <p:cNvPr id="63528" name="Freeform 26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63530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1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2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3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4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5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6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7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7897813" y="4738688"/>
            <a:ext cx="347662" cy="695325"/>
            <a:chOff x="4730" y="2897"/>
            <a:chExt cx="219" cy="438"/>
          </a:xfrm>
        </p:grpSpPr>
        <p:sp>
          <p:nvSpPr>
            <p:cNvPr id="63518" name="Freeform 37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63520" name="AutoShape 3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1" name="Rectangle 4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2" name="Rectangle 4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3" name="AutoShape 4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4" name="Line 4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5" name="Line 4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6" name="Rectangle 4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7" name="Rectangle 4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6880225" y="3633788"/>
            <a:ext cx="347663" cy="695325"/>
            <a:chOff x="4730" y="2897"/>
            <a:chExt cx="219" cy="438"/>
          </a:xfrm>
        </p:grpSpPr>
        <p:sp>
          <p:nvSpPr>
            <p:cNvPr id="63508" name="Freeform 48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63510" name="AutoShape 5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1" name="Rectangle 5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2" name="Rectangle 5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3" name="AutoShape 5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4" name="Line 5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5" name="Line 5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6" name="Rectangle 5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7" name="Rectangle 5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3498" name="Text Box 58"/>
          <p:cNvSpPr txBox="1">
            <a:spLocks noChangeArrowheads="1"/>
          </p:cNvSpPr>
          <p:nvPr/>
        </p:nvSpPr>
        <p:spPr bwMode="auto">
          <a:xfrm>
            <a:off x="6208713" y="1647825"/>
            <a:ext cx="1697037" cy="630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origin server 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in North America</a:t>
            </a:r>
          </a:p>
        </p:txBody>
      </p:sp>
      <p:sp>
        <p:nvSpPr>
          <p:cNvPr id="63499" name="Text Box 59"/>
          <p:cNvSpPr txBox="1">
            <a:spLocks noChangeArrowheads="1"/>
          </p:cNvSpPr>
          <p:nvPr/>
        </p:nvSpPr>
        <p:spPr bwMode="auto">
          <a:xfrm>
            <a:off x="5964238" y="3259138"/>
            <a:ext cx="21717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CDN distribution node</a:t>
            </a:r>
          </a:p>
        </p:txBody>
      </p:sp>
      <p:sp>
        <p:nvSpPr>
          <p:cNvPr id="63500" name="Line 60"/>
          <p:cNvSpPr>
            <a:spLocks noChangeShapeType="1"/>
          </p:cNvSpPr>
          <p:nvPr/>
        </p:nvSpPr>
        <p:spPr bwMode="auto">
          <a:xfrm>
            <a:off x="6985000" y="2797175"/>
            <a:ext cx="0" cy="4873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1" name="Line 61"/>
          <p:cNvSpPr>
            <a:spLocks noChangeShapeType="1"/>
          </p:cNvSpPr>
          <p:nvPr/>
        </p:nvSpPr>
        <p:spPr bwMode="auto">
          <a:xfrm flipH="1">
            <a:off x="6105525" y="4140200"/>
            <a:ext cx="720725" cy="6953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2" name="Line 62"/>
          <p:cNvSpPr>
            <a:spLocks noChangeShapeType="1"/>
          </p:cNvSpPr>
          <p:nvPr/>
        </p:nvSpPr>
        <p:spPr bwMode="auto">
          <a:xfrm>
            <a:off x="7058025" y="4419600"/>
            <a:ext cx="0" cy="45243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3" name="Line 63"/>
          <p:cNvSpPr>
            <a:spLocks noChangeShapeType="1"/>
          </p:cNvSpPr>
          <p:nvPr/>
        </p:nvSpPr>
        <p:spPr bwMode="auto">
          <a:xfrm>
            <a:off x="7277100" y="4114800"/>
            <a:ext cx="598488" cy="7080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4" name="Text Box 64"/>
          <p:cNvSpPr txBox="1">
            <a:spLocks noChangeArrowheads="1"/>
          </p:cNvSpPr>
          <p:nvPr/>
        </p:nvSpPr>
        <p:spPr bwMode="auto">
          <a:xfrm>
            <a:off x="5008563" y="5360988"/>
            <a:ext cx="1392237" cy="630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CDN server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in S. America</a:t>
            </a:r>
          </a:p>
        </p:txBody>
      </p:sp>
      <p:sp>
        <p:nvSpPr>
          <p:cNvPr id="63505" name="Text Box 65"/>
          <p:cNvSpPr txBox="1">
            <a:spLocks noChangeArrowheads="1"/>
          </p:cNvSpPr>
          <p:nvPr/>
        </p:nvSpPr>
        <p:spPr bwMode="auto">
          <a:xfrm>
            <a:off x="6465888" y="5689600"/>
            <a:ext cx="1246187" cy="630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CDN server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in Europe</a:t>
            </a:r>
          </a:p>
        </p:txBody>
      </p:sp>
      <p:sp>
        <p:nvSpPr>
          <p:cNvPr id="63506" name="Text Box 66"/>
          <p:cNvSpPr txBox="1">
            <a:spLocks noChangeArrowheads="1"/>
          </p:cNvSpPr>
          <p:nvPr/>
        </p:nvSpPr>
        <p:spPr bwMode="auto">
          <a:xfrm>
            <a:off x="7693025" y="5511800"/>
            <a:ext cx="1246188" cy="630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CDN server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in Asia</a:t>
            </a:r>
          </a:p>
        </p:txBody>
      </p:sp>
      <p:sp>
        <p:nvSpPr>
          <p:cNvPr id="63507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1416D79D-EBDA-A340-8272-AF3FB183AD83}" type="slidenum">
              <a:rPr lang="en-US" sz="1200">
                <a:solidFill>
                  <a:srgbClr val="898989"/>
                </a:solidFill>
              </a:rPr>
              <a:pPr algn="r"/>
              <a:t>29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019300" y="1579562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90600" y="140176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90600" y="217646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006600" y="2379662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209800" y="15160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794000" y="23288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2082800" y="3116262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041400" y="293846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149600" y="30527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660900" y="23415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993900" y="11858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0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603500" y="23923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0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521200" y="19986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3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882900" y="31543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0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844800" y="1566862"/>
            <a:ext cx="749300" cy="800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3200400" y="2366962"/>
            <a:ext cx="1524000" cy="7747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232400" y="30400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594100" y="23669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517900" y="150336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263900" y="1198562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3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679700" y="1973262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670300" y="2735262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b</a:t>
            </a: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1092200" y="1185862"/>
            <a:ext cx="6870700" cy="2819400"/>
            <a:chOff x="688" y="608"/>
            <a:chExt cx="4328" cy="1776"/>
          </a:xfrm>
        </p:grpSpPr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408" y="1168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688" y="608"/>
              <a:ext cx="4328" cy="1776"/>
              <a:chOff x="688" y="608"/>
              <a:chExt cx="4328" cy="1776"/>
            </a:xfrm>
          </p:grpSpPr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1784" y="816"/>
                <a:ext cx="80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1840" y="816"/>
                <a:ext cx="80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1616" y="608"/>
                <a:ext cx="400" cy="21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e</a:t>
                </a:r>
                <a:r>
                  <a:rPr lang="en-US" sz="1800" baseline="-25000"/>
                  <a:t>1</a:t>
                </a:r>
                <a:r>
                  <a:rPr lang="en-US" sz="1800" baseline="30000"/>
                  <a:t>1,2</a:t>
                </a:r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>
                <a:off x="1832" y="864"/>
                <a:ext cx="360" cy="512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1248" cy="952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Text Box 34"/>
              <p:cNvSpPr txBox="1">
                <a:spLocks noChangeArrowheads="1"/>
              </p:cNvSpPr>
              <p:nvPr/>
            </p:nvSpPr>
            <p:spPr bwMode="auto">
              <a:xfrm>
                <a:off x="1792" y="968"/>
                <a:ext cx="232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36" name="Text Box 35"/>
              <p:cNvSpPr txBox="1">
                <a:spLocks noChangeArrowheads="1"/>
              </p:cNvSpPr>
              <p:nvPr/>
            </p:nvSpPr>
            <p:spPr bwMode="auto">
              <a:xfrm>
                <a:off x="688" y="2048"/>
                <a:ext cx="4328" cy="33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solidFill>
                      <a:schemeClr val="tx1"/>
                    </a:solidFill>
                  </a:rPr>
                  <a:t>1- P1 initiates snapshot: records its state (S1); sends Markers to P2 &amp; P3; turns on recording for channels C21 and C31</a:t>
                </a:r>
              </a:p>
            </p:txBody>
          </p:sp>
        </p:grp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1117600" y="1566862"/>
            <a:ext cx="6997700" cy="2984500"/>
            <a:chOff x="704" y="848"/>
            <a:chExt cx="4408" cy="1880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136" y="1352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1976" y="1408"/>
              <a:ext cx="47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2</a:t>
              </a:r>
              <a:r>
                <a:rPr lang="en-US" sz="1800" baseline="30000"/>
                <a:t>1,2,3</a:t>
              </a: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208" y="1344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V="1">
              <a:off x="2248" y="848"/>
              <a:ext cx="232" cy="488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2320" y="1400"/>
              <a:ext cx="1384" cy="408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2312" y="992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3000" y="1512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704" y="2392"/>
              <a:ext cx="4408" cy="3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2- P2 receives Marker over C12, records its state (S2), sets state(C12) = {} sends Marker to P1 &amp; P3; turns on recording for channel C32</a:t>
              </a:r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1117600" y="1185862"/>
            <a:ext cx="6997700" cy="3690938"/>
            <a:chOff x="704" y="608"/>
            <a:chExt cx="4408" cy="2325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424" y="808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2384" y="608"/>
              <a:ext cx="35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1</a:t>
              </a:r>
              <a:r>
                <a:rPr lang="en-US" sz="1800" baseline="30000"/>
                <a:t>4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704" y="2736"/>
              <a:ext cx="4408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3- P1 receives Marker over C21, sets state(C21) = {a}</a:t>
              </a: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30300" y="1592262"/>
            <a:ext cx="6997700" cy="3822700"/>
            <a:chOff x="712" y="864"/>
            <a:chExt cx="4408" cy="2408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136" y="1776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216" y="1776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2976" y="1880"/>
              <a:ext cx="504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3</a:t>
              </a:r>
              <a:r>
                <a:rPr lang="en-US" sz="1800" baseline="30000"/>
                <a:t>2,3,4</a:t>
              </a: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V="1">
              <a:off x="3264" y="1352"/>
              <a:ext cx="136" cy="432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 flipV="1">
              <a:off x="3344" y="864"/>
              <a:ext cx="584" cy="96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3656" y="1120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3224" y="1488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712" y="2936"/>
              <a:ext cx="4408" cy="3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4- P3 receives Marker over C13, records its state (S3), sets state(C13) = {} sends Marker to P1 &amp; P2; turns on recording for channel C23</a:t>
              </a:r>
            </a:p>
          </p:txBody>
        </p:sp>
      </p:grp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1130300" y="1998662"/>
            <a:ext cx="6997700" cy="3690938"/>
            <a:chOff x="712" y="1120"/>
            <a:chExt cx="4408" cy="2325"/>
          </a:xfrm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3352" y="1320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3160" y="1120"/>
              <a:ext cx="35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2</a:t>
              </a:r>
              <a:r>
                <a:rPr lang="en-US" sz="1800" baseline="30000"/>
                <a:t>4</a:t>
              </a: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712" y="3248"/>
              <a:ext cx="4408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5- P2 receives Marker over C32, sets state(C32) = {b}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130300" y="3078162"/>
            <a:ext cx="6997700" cy="2928938"/>
            <a:chOff x="712" y="1800"/>
            <a:chExt cx="4408" cy="1845"/>
          </a:xfrm>
        </p:grpSpPr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3688" y="1800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Text Box 64"/>
            <p:cNvSpPr txBox="1">
              <a:spLocks noChangeArrowheads="1"/>
            </p:cNvSpPr>
            <p:nvPr/>
          </p:nvSpPr>
          <p:spPr bwMode="auto">
            <a:xfrm>
              <a:off x="3616" y="1864"/>
              <a:ext cx="35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3</a:t>
              </a:r>
              <a:r>
                <a:rPr lang="en-US" sz="1800" baseline="30000"/>
                <a:t>1</a:t>
              </a: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712" y="3448"/>
              <a:ext cx="4408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6- P3 receives Marker over C23, sets state(C23) = {}</a:t>
              </a:r>
            </a:p>
          </p:txBody>
        </p: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1155700" y="1198562"/>
            <a:ext cx="6997700" cy="5126038"/>
            <a:chOff x="728" y="616"/>
            <a:chExt cx="4408" cy="3229"/>
          </a:xfrm>
        </p:grpSpPr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3920" y="824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3816" y="616"/>
              <a:ext cx="35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1</a:t>
              </a:r>
              <a:r>
                <a:rPr lang="en-US" sz="1800" baseline="30000"/>
                <a:t>3</a:t>
              </a:r>
            </a:p>
          </p:txBody>
        </p:sp>
        <p:sp>
          <p:nvSpPr>
            <p:cNvPr id="70" name="Text Box 69"/>
            <p:cNvSpPr txBox="1">
              <a:spLocks noChangeArrowheads="1"/>
            </p:cNvSpPr>
            <p:nvPr/>
          </p:nvSpPr>
          <p:spPr bwMode="auto">
            <a:xfrm>
              <a:off x="728" y="3648"/>
              <a:ext cx="4408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7- P1 receives Marker over C31, sets state(C31) = {}</a:t>
              </a:r>
            </a:p>
          </p:txBody>
        </p:sp>
      </p:grpSp>
      <p:sp>
        <p:nvSpPr>
          <p:cNvPr id="71" name="Freeform 70"/>
          <p:cNvSpPr/>
          <p:nvPr/>
        </p:nvSpPr>
        <p:spPr bwMode="auto">
          <a:xfrm>
            <a:off x="2754313" y="1154112"/>
            <a:ext cx="2735262" cy="2432050"/>
          </a:xfrm>
          <a:custGeom>
            <a:avLst/>
            <a:gdLst>
              <a:gd name="connsiteX0" fmla="*/ 0 w 2736251"/>
              <a:gd name="connsiteY0" fmla="*/ 0 h 2432621"/>
              <a:gd name="connsiteX1" fmla="*/ 198907 w 2736251"/>
              <a:gd name="connsiteY1" fmla="*/ 428386 h 2432621"/>
              <a:gd name="connsiteX2" fmla="*/ 780328 w 2736251"/>
              <a:gd name="connsiteY2" fmla="*/ 1254559 h 2432621"/>
              <a:gd name="connsiteX3" fmla="*/ 2417489 w 2736251"/>
              <a:gd name="connsiteY3" fmla="*/ 1943037 h 2432621"/>
              <a:gd name="connsiteX4" fmla="*/ 2692899 w 2736251"/>
              <a:gd name="connsiteY4" fmla="*/ 2432621 h 243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251" h="2432621">
                <a:moveTo>
                  <a:pt x="0" y="0"/>
                </a:moveTo>
                <a:cubicBezTo>
                  <a:pt x="34426" y="109646"/>
                  <a:pt x="68852" y="219293"/>
                  <a:pt x="198907" y="428386"/>
                </a:cubicBezTo>
                <a:cubicBezTo>
                  <a:pt x="328962" y="637479"/>
                  <a:pt x="410564" y="1002117"/>
                  <a:pt x="780328" y="1254559"/>
                </a:cubicBezTo>
                <a:cubicBezTo>
                  <a:pt x="1150092" y="1507001"/>
                  <a:pt x="2098727" y="1746693"/>
                  <a:pt x="2417489" y="1943037"/>
                </a:cubicBezTo>
                <a:cubicBezTo>
                  <a:pt x="2736251" y="2139381"/>
                  <a:pt x="2692899" y="2432621"/>
                  <a:pt x="2692899" y="2432621"/>
                </a:cubicBezTo>
              </a:path>
            </a:pathLst>
          </a:cu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6963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How Akamai Works</a:t>
            </a:r>
          </a:p>
        </p:txBody>
      </p:sp>
      <p:sp>
        <p:nvSpPr>
          <p:cNvPr id="69637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sp>
        <p:nvSpPr>
          <p:cNvPr id="69639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cnn.com (content provider)</a:t>
            </a:r>
          </a:p>
        </p:txBody>
      </p:sp>
      <p:pic>
        <p:nvPicPr>
          <p:cNvPr id="69640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1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2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43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  <p:sp>
        <p:nvSpPr>
          <p:cNvPr id="69644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5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6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69647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69648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9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51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69652" name="Rectangle 45"/>
          <p:cNvSpPr>
            <a:spLocks noChangeArrowheads="1"/>
          </p:cNvSpPr>
          <p:nvPr/>
        </p:nvSpPr>
        <p:spPr bwMode="auto">
          <a:xfrm>
            <a:off x="381000" y="274320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FF0000"/>
                </a:solidFill>
                <a:latin typeface="Arial" pitchFamily="-1" charset="0"/>
              </a:rPr>
              <a:t>GET index.html</a:t>
            </a:r>
          </a:p>
        </p:txBody>
      </p:sp>
      <p:sp>
        <p:nvSpPr>
          <p:cNvPr id="69653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9E7174DC-8212-8F4B-B812-424323F95D57}" type="slidenum">
              <a:rPr lang="en-US" sz="1200">
                <a:solidFill>
                  <a:srgbClr val="898989"/>
                </a:solidFill>
              </a:rPr>
              <a:pPr algn="r"/>
              <a:t>30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9654" name="Rectangle 46"/>
          <p:cNvSpPr>
            <a:spLocks noChangeArrowheads="1"/>
          </p:cNvSpPr>
          <p:nvPr/>
        </p:nvSpPr>
        <p:spPr bwMode="auto">
          <a:xfrm>
            <a:off x="1066800" y="32004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FF0000"/>
                </a:solidFill>
                <a:latin typeface="Arial" pitchFamily="-1" charset="0"/>
              </a:rPr>
              <a:t>http://cache.cnn.com/cnn.com/foo.jpg</a:t>
            </a:r>
          </a:p>
        </p:txBody>
      </p:sp>
      <p:sp>
        <p:nvSpPr>
          <p:cNvPr id="69655" name="TextBox 54"/>
          <p:cNvSpPr txBox="1">
            <a:spLocks noChangeArrowheads="1"/>
          </p:cNvSpPr>
          <p:nvPr/>
        </p:nvSpPr>
        <p:spPr bwMode="auto">
          <a:xfrm>
            <a:off x="479425" y="3943350"/>
            <a:ext cx="739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HTTP</a:t>
            </a: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6965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5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5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6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6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6966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6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65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69666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69667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168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How Akamai Works</a:t>
            </a:r>
          </a:p>
        </p:txBody>
      </p:sp>
      <p:sp>
        <p:nvSpPr>
          <p:cNvPr id="71685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sp>
        <p:nvSpPr>
          <p:cNvPr id="71687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cnn.com (content provider)</a:t>
            </a:r>
          </a:p>
        </p:txBody>
      </p:sp>
      <p:pic>
        <p:nvPicPr>
          <p:cNvPr id="71688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9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0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1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  <p:sp>
        <p:nvSpPr>
          <p:cNvPr id="71692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3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4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1695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1696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7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9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1700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F0BF4C71-0E5A-954C-B475-F0380B2A19B4}" type="slidenum">
              <a:rPr lang="en-US" sz="1200">
                <a:solidFill>
                  <a:srgbClr val="898989"/>
                </a:solidFill>
              </a:rPr>
              <a:pPr algn="r"/>
              <a:t>31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71701" name="Rectangle 46"/>
          <p:cNvSpPr>
            <a:spLocks noChangeArrowheads="1"/>
          </p:cNvSpPr>
          <p:nvPr/>
        </p:nvSpPr>
        <p:spPr bwMode="auto">
          <a:xfrm>
            <a:off x="1524000" y="24384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DNS lookup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cache.cnn.com</a:t>
            </a: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17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170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1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1712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3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4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1715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1716" name="Rectangle 46"/>
          <p:cNvSpPr>
            <a:spLocks noChangeArrowheads="1"/>
          </p:cNvSpPr>
          <p:nvPr/>
        </p:nvSpPr>
        <p:spPr bwMode="auto">
          <a:xfrm>
            <a:off x="2590800" y="3886200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ALIAS: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g.akamai.net</a:t>
            </a:r>
          </a:p>
        </p:txBody>
      </p:sp>
      <p:sp>
        <p:nvSpPr>
          <p:cNvPr id="71717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71718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373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How Akamai Works</a:t>
            </a:r>
          </a:p>
        </p:txBody>
      </p:sp>
      <p:sp>
        <p:nvSpPr>
          <p:cNvPr id="73733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sp>
        <p:nvSpPr>
          <p:cNvPr id="73735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cnn.com (content provider)</a:t>
            </a:r>
          </a:p>
        </p:txBody>
      </p:sp>
      <p:pic>
        <p:nvPicPr>
          <p:cNvPr id="73736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7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8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9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  <p:sp>
        <p:nvSpPr>
          <p:cNvPr id="73740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1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2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3743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3744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45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46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73747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pic>
        <p:nvPicPr>
          <p:cNvPr id="7374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49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3750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41776320-DE1E-F44F-9FBF-FBBD64EB8A17}" type="slidenum">
              <a:rPr lang="en-US" sz="1200">
                <a:solidFill>
                  <a:srgbClr val="898989"/>
                </a:solidFill>
              </a:rPr>
              <a:pPr algn="r"/>
              <a:t>32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375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375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3761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62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63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3764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3765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66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67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73768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73769" name="Rectangle 46"/>
          <p:cNvSpPr>
            <a:spLocks noChangeArrowheads="1"/>
          </p:cNvSpPr>
          <p:nvPr/>
        </p:nvSpPr>
        <p:spPr bwMode="auto">
          <a:xfrm>
            <a:off x="2819400" y="41910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ALIAS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a73.g.akamai.net</a:t>
            </a:r>
          </a:p>
        </p:txBody>
      </p:sp>
      <p:sp>
        <p:nvSpPr>
          <p:cNvPr id="73770" name="Rectangle 46"/>
          <p:cNvSpPr>
            <a:spLocks noChangeArrowheads="1"/>
          </p:cNvSpPr>
          <p:nvPr/>
        </p:nvSpPr>
        <p:spPr bwMode="auto">
          <a:xfrm>
            <a:off x="4343400" y="23622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DNS lookup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g.akamai.net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577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How Akamai Works</a:t>
            </a:r>
          </a:p>
        </p:txBody>
      </p:sp>
      <p:sp>
        <p:nvSpPr>
          <p:cNvPr id="75781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sp>
        <p:nvSpPr>
          <p:cNvPr id="75783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cnn.com (content provider)</a:t>
            </a:r>
          </a:p>
        </p:txBody>
      </p:sp>
      <p:pic>
        <p:nvPicPr>
          <p:cNvPr id="75784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5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6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7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  <p:sp>
        <p:nvSpPr>
          <p:cNvPr id="75788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9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90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5791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5792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93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94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75795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pic>
        <p:nvPicPr>
          <p:cNvPr id="7579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97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5798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F500613D-D9CA-594B-AC62-C63619C74A74}" type="slidenum">
              <a:rPr lang="en-US" sz="1200">
                <a:solidFill>
                  <a:srgbClr val="898989"/>
                </a:solidFill>
              </a:rPr>
              <a:pPr algn="r"/>
              <a:t>33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580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580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808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5809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0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1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5812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5813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4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5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75816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75817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8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9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8</a:t>
            </a:r>
          </a:p>
        </p:txBody>
      </p:sp>
      <p:sp>
        <p:nvSpPr>
          <p:cNvPr id="75820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7</a:t>
            </a:r>
          </a:p>
        </p:txBody>
      </p:sp>
      <p:sp>
        <p:nvSpPr>
          <p:cNvPr id="75821" name="Rectangle 46"/>
          <p:cNvSpPr>
            <a:spLocks noChangeArrowheads="1"/>
          </p:cNvSpPr>
          <p:nvPr/>
        </p:nvSpPr>
        <p:spPr bwMode="auto">
          <a:xfrm rot="-900000">
            <a:off x="2168525" y="4527550"/>
            <a:ext cx="279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DNS a73.g.akamai.net</a:t>
            </a:r>
          </a:p>
        </p:txBody>
      </p:sp>
      <p:sp>
        <p:nvSpPr>
          <p:cNvPr id="75822" name="Rectangle 46"/>
          <p:cNvSpPr>
            <a:spLocks noChangeArrowheads="1"/>
          </p:cNvSpPr>
          <p:nvPr/>
        </p:nvSpPr>
        <p:spPr bwMode="auto">
          <a:xfrm>
            <a:off x="3048000" y="50292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Address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1.2.3.4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782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How Akamai Works</a:t>
            </a:r>
          </a:p>
        </p:txBody>
      </p:sp>
      <p:sp>
        <p:nvSpPr>
          <p:cNvPr id="77829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sp>
        <p:nvSpPr>
          <p:cNvPr id="77831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cnn.com (content provider)</a:t>
            </a:r>
          </a:p>
        </p:txBody>
      </p:sp>
      <p:pic>
        <p:nvPicPr>
          <p:cNvPr id="77832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3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4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5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  <p:sp>
        <p:nvSpPr>
          <p:cNvPr id="77836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7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8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7839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7840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41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42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77843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pic>
        <p:nvPicPr>
          <p:cNvPr id="7784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45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7846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EB1F9E10-B182-E644-8653-B8B4AF16C2A9}" type="slidenum">
              <a:rPr lang="en-US" sz="1200">
                <a:solidFill>
                  <a:srgbClr val="898989"/>
                </a:solidFill>
              </a:rPr>
              <a:pPr algn="r"/>
              <a:t>34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784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4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5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5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785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5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7857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58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59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7860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7861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62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63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77864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77865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66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67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8</a:t>
            </a:r>
          </a:p>
        </p:txBody>
      </p:sp>
      <p:sp>
        <p:nvSpPr>
          <p:cNvPr id="77868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7</a:t>
            </a:r>
          </a:p>
        </p:txBody>
      </p:sp>
      <p:sp>
        <p:nvSpPr>
          <p:cNvPr id="77869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70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9</a:t>
            </a:r>
          </a:p>
        </p:txBody>
      </p:sp>
      <p:sp>
        <p:nvSpPr>
          <p:cNvPr id="77871" name="Rectangle 45"/>
          <p:cNvSpPr>
            <a:spLocks noChangeArrowheads="1"/>
          </p:cNvSpPr>
          <p:nvPr/>
        </p:nvSpPr>
        <p:spPr bwMode="auto">
          <a:xfrm>
            <a:off x="1828800" y="5867400"/>
            <a:ext cx="312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FF0000"/>
                </a:solidFill>
                <a:latin typeface="Arial" pitchFamily="-1" charset="0"/>
              </a:rPr>
              <a:t>GET /foo.jpg</a:t>
            </a:r>
          </a:p>
          <a:p>
            <a:pPr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FF0000"/>
                </a:solidFill>
                <a:latin typeface="Arial" pitchFamily="-1" charset="0"/>
              </a:rPr>
              <a:t>Host: cache.cnn.com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987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How Akamai Works</a:t>
            </a:r>
          </a:p>
        </p:txBody>
      </p:sp>
      <p:sp>
        <p:nvSpPr>
          <p:cNvPr id="79877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sp>
        <p:nvSpPr>
          <p:cNvPr id="79879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cnn.com (content provider)</a:t>
            </a:r>
          </a:p>
        </p:txBody>
      </p:sp>
      <p:pic>
        <p:nvPicPr>
          <p:cNvPr id="79880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1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2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3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  <p:sp>
        <p:nvSpPr>
          <p:cNvPr id="79884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5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6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9887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9888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9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90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79891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pic>
        <p:nvPicPr>
          <p:cNvPr id="7989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93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9894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B6B22FD0-4652-3249-98E3-03A854B4B94D}" type="slidenum">
              <a:rPr lang="en-US" sz="1200">
                <a:solidFill>
                  <a:srgbClr val="898989"/>
                </a:solidFill>
              </a:rPr>
              <a:pPr algn="r"/>
              <a:t>35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989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9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9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9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90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99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9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9905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06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07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9908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9909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0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1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79912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79913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4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5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8</a:t>
            </a:r>
          </a:p>
        </p:txBody>
      </p:sp>
      <p:sp>
        <p:nvSpPr>
          <p:cNvPr id="79916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7</a:t>
            </a:r>
          </a:p>
        </p:txBody>
      </p:sp>
      <p:sp>
        <p:nvSpPr>
          <p:cNvPr id="79917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8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9</a:t>
            </a:r>
          </a:p>
        </p:txBody>
      </p:sp>
      <p:sp>
        <p:nvSpPr>
          <p:cNvPr id="79919" name="Rectangle 45"/>
          <p:cNvSpPr>
            <a:spLocks noChangeArrowheads="1"/>
          </p:cNvSpPr>
          <p:nvPr/>
        </p:nvSpPr>
        <p:spPr bwMode="auto">
          <a:xfrm>
            <a:off x="1828800" y="5867400"/>
            <a:ext cx="312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FF0000"/>
                </a:solidFill>
                <a:latin typeface="Arial" pitchFamily="-1" charset="0"/>
              </a:rPr>
              <a:t>GET /foo.jpg</a:t>
            </a:r>
          </a:p>
          <a:p>
            <a:pPr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FF0000"/>
                </a:solidFill>
                <a:latin typeface="Arial" pitchFamily="-1" charset="0"/>
              </a:rPr>
              <a:t>Host: cache.cnn.com</a:t>
            </a:r>
          </a:p>
        </p:txBody>
      </p:sp>
      <p:sp>
        <p:nvSpPr>
          <p:cNvPr id="79920" name="Rectangle 37"/>
          <p:cNvSpPr>
            <a:spLocks noChangeArrowheads="1"/>
          </p:cNvSpPr>
          <p:nvPr/>
        </p:nvSpPr>
        <p:spPr bwMode="auto">
          <a:xfrm>
            <a:off x="2438400" y="2667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12</a:t>
            </a:r>
          </a:p>
        </p:txBody>
      </p:sp>
      <p:cxnSp>
        <p:nvCxnSpPr>
          <p:cNvPr id="79921" name="AutoShape 47"/>
          <p:cNvCxnSpPr>
            <a:cxnSpLocks noChangeShapeType="1"/>
          </p:cNvCxnSpPr>
          <p:nvPr/>
        </p:nvCxnSpPr>
        <p:spPr bwMode="auto">
          <a:xfrm>
            <a:off x="1828800" y="2247900"/>
            <a:ext cx="3886200" cy="3238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</p:cxnSp>
      <p:cxnSp>
        <p:nvCxnSpPr>
          <p:cNvPr id="79922" name="AutoShape 48"/>
          <p:cNvCxnSpPr>
            <a:cxnSpLocks noChangeShapeType="1"/>
          </p:cNvCxnSpPr>
          <p:nvPr/>
        </p:nvCxnSpPr>
        <p:spPr bwMode="auto">
          <a:xfrm>
            <a:off x="1752600" y="2438400"/>
            <a:ext cx="3886200" cy="3200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79923" name="Rectangle 49"/>
          <p:cNvSpPr>
            <a:spLocks noChangeArrowheads="1"/>
          </p:cNvSpPr>
          <p:nvPr/>
        </p:nvSpPr>
        <p:spPr bwMode="auto">
          <a:xfrm>
            <a:off x="3048000" y="23622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11</a:t>
            </a:r>
          </a:p>
        </p:txBody>
      </p:sp>
      <p:sp>
        <p:nvSpPr>
          <p:cNvPr id="79924" name="Rectangle 50"/>
          <p:cNvSpPr>
            <a:spLocks noChangeArrowheads="1"/>
          </p:cNvSpPr>
          <p:nvPr/>
        </p:nvSpPr>
        <p:spPr bwMode="auto">
          <a:xfrm>
            <a:off x="1752600" y="19050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FF0000"/>
                </a:solidFill>
                <a:latin typeface="Arial" pitchFamily="-1" charset="0"/>
              </a:rPr>
              <a:t>GET foo.jpg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34075" y="6162675"/>
            <a:ext cx="622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14513" y="2667000"/>
            <a:ext cx="620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783E-6 4.18459E-6 C 0.05779 0.0451 0.11559 0.09044 0.14613 0.14619 C 0.17668 0.20217 0.13277 0.27527 0.18344 0.33587 C 0.23412 0.39648 0.34224 0.45338 0.45071 0.5105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8192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How Akamai Works</a:t>
            </a:r>
          </a:p>
        </p:txBody>
      </p:sp>
      <p:sp>
        <p:nvSpPr>
          <p:cNvPr id="81925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sp>
        <p:nvSpPr>
          <p:cNvPr id="81927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cnn.com (content provider)</a:t>
            </a:r>
          </a:p>
        </p:txBody>
      </p:sp>
      <p:pic>
        <p:nvPicPr>
          <p:cNvPr id="81928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0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1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  <p:sp>
        <p:nvSpPr>
          <p:cNvPr id="81932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3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4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81935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81936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7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8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81939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pic>
        <p:nvPicPr>
          <p:cNvPr id="8194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1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81942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385EC9F3-12B6-4B4A-9661-7146D7F23B0F}" type="slidenum">
              <a:rPr lang="en-US" sz="1200">
                <a:solidFill>
                  <a:srgbClr val="898989"/>
                </a:solidFill>
              </a:rPr>
              <a:pPr algn="r"/>
              <a:t>36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8194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819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81953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4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5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81956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81957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8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9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81960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81961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2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3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8</a:t>
            </a:r>
          </a:p>
        </p:txBody>
      </p:sp>
      <p:sp>
        <p:nvSpPr>
          <p:cNvPr id="81964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7</a:t>
            </a:r>
          </a:p>
        </p:txBody>
      </p:sp>
      <p:sp>
        <p:nvSpPr>
          <p:cNvPr id="81965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6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9</a:t>
            </a:r>
          </a:p>
        </p:txBody>
      </p:sp>
      <p:sp>
        <p:nvSpPr>
          <p:cNvPr id="81967" name="Rectangle 37"/>
          <p:cNvSpPr>
            <a:spLocks noChangeArrowheads="1"/>
          </p:cNvSpPr>
          <p:nvPr/>
        </p:nvSpPr>
        <p:spPr bwMode="auto">
          <a:xfrm>
            <a:off x="2438400" y="2667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12</a:t>
            </a:r>
          </a:p>
        </p:txBody>
      </p:sp>
      <p:cxnSp>
        <p:nvCxnSpPr>
          <p:cNvPr id="81968" name="AutoShape 47"/>
          <p:cNvCxnSpPr>
            <a:cxnSpLocks noChangeShapeType="1"/>
          </p:cNvCxnSpPr>
          <p:nvPr/>
        </p:nvCxnSpPr>
        <p:spPr bwMode="auto">
          <a:xfrm>
            <a:off x="1828800" y="2247900"/>
            <a:ext cx="3886200" cy="3238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</p:cxnSp>
      <p:cxnSp>
        <p:nvCxnSpPr>
          <p:cNvPr id="81969" name="AutoShape 48"/>
          <p:cNvCxnSpPr>
            <a:cxnSpLocks noChangeShapeType="1"/>
          </p:cNvCxnSpPr>
          <p:nvPr/>
        </p:nvCxnSpPr>
        <p:spPr bwMode="auto">
          <a:xfrm>
            <a:off x="1752600" y="2438400"/>
            <a:ext cx="3886200" cy="3200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81970" name="Rectangle 49"/>
          <p:cNvSpPr>
            <a:spLocks noChangeArrowheads="1"/>
          </p:cNvSpPr>
          <p:nvPr/>
        </p:nvSpPr>
        <p:spPr bwMode="auto">
          <a:xfrm>
            <a:off x="3048000" y="23622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11</a:t>
            </a:r>
          </a:p>
        </p:txBody>
      </p:sp>
      <p:sp>
        <p:nvSpPr>
          <p:cNvPr id="81971" name="Line 36"/>
          <p:cNvSpPr>
            <a:spLocks noChangeShapeType="1"/>
          </p:cNvSpPr>
          <p:nvPr/>
        </p:nvSpPr>
        <p:spPr bwMode="auto">
          <a:xfrm>
            <a:off x="1752600" y="58674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72" name="Rectangle 44"/>
          <p:cNvSpPr>
            <a:spLocks noChangeArrowheads="1"/>
          </p:cNvSpPr>
          <p:nvPr/>
        </p:nvSpPr>
        <p:spPr bwMode="auto">
          <a:xfrm>
            <a:off x="4343400" y="5867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10</a:t>
            </a:r>
          </a:p>
        </p:txBody>
      </p:sp>
      <p:pic>
        <p:nvPicPr>
          <p:cNvPr id="81973" name="Picture 8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34075" y="6162675"/>
            <a:ext cx="622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4" name="Picture 8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6019800"/>
            <a:ext cx="620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DNS as an </a:t>
            </a:r>
            <a:r>
              <a:rPr lang="en-US" smtClean="0">
                <a:latin typeface="Arial" pitchFamily="-1" charset="0"/>
              </a:rPr>
              <a:t>example</a:t>
            </a:r>
            <a:r>
              <a:rPr lang="en-US" smtClean="0">
                <a:latin typeface="Arial" pitchFamily="-1" charset="0"/>
              </a:rPr>
              <a:t> client</a:t>
            </a:r>
            <a:r>
              <a:rPr lang="en-US" dirty="0" smtClean="0">
                <a:latin typeface="Arial" pitchFamily="-1" charset="0"/>
              </a:rPr>
              <a:t>-server architecture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Why?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Names are easier (for us!) to remember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IP addresses can change underneath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Name could map to multiple IP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Map to different addresses in different places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Multiple names for the same address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Properties of DNS</a:t>
            </a:r>
          </a:p>
          <a:p>
            <a:pPr lvl="1" eaLnBrk="1" hangingPunct="1"/>
            <a:r>
              <a:rPr lang="en-US" dirty="0" smtClean="0"/>
              <a:t>Distributed over </a:t>
            </a:r>
            <a:r>
              <a:rPr lang="en-US" dirty="0" smtClean="0">
                <a:solidFill>
                  <a:srgbClr val="FF0000"/>
                </a:solidFill>
              </a:rPr>
              <a:t>a collection of DNS servers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Hierarchy of DNS servers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Root servers, top-level domain (TLD) servers, authoritative DNS servers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Next: Distributed Hash Table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38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(UIUC), Michael Freedman (Princeton), and Jennifer Rexford (Princeton).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How do we organize the nodes in a distributed system?</a:t>
            </a:r>
          </a:p>
          <a:p>
            <a:r>
              <a:rPr lang="en-US" dirty="0" smtClean="0"/>
              <a:t>Up to the 90’s</a:t>
            </a:r>
          </a:p>
          <a:p>
            <a:pPr lvl="1"/>
            <a:r>
              <a:rPr lang="en-US" dirty="0" smtClean="0"/>
              <a:t>Prevalent architecture:</a:t>
            </a:r>
            <a:r>
              <a:rPr lang="en-US" dirty="0" smtClean="0">
                <a:solidFill>
                  <a:srgbClr val="0000FF"/>
                </a:solidFill>
              </a:rPr>
              <a:t> client-server </a:t>
            </a:r>
            <a:r>
              <a:rPr lang="en-US" dirty="0" smtClean="0"/>
              <a:t>(or master-slave)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Unequal</a:t>
            </a:r>
            <a:r>
              <a:rPr lang="en-US" dirty="0" smtClean="0"/>
              <a:t> responsibilities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Emerged architecture: </a:t>
            </a:r>
            <a:r>
              <a:rPr lang="en-US" dirty="0" smtClean="0">
                <a:solidFill>
                  <a:srgbClr val="0000FF"/>
                </a:solidFill>
              </a:rPr>
              <a:t>peer-to-peer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Equal</a:t>
            </a:r>
            <a:r>
              <a:rPr lang="en-US" dirty="0" smtClean="0"/>
              <a:t> responsibilities</a:t>
            </a:r>
          </a:p>
          <a:p>
            <a:r>
              <a:rPr lang="en-US" dirty="0" smtClean="0"/>
              <a:t>Studying an example</a:t>
            </a:r>
            <a:r>
              <a:rPr lang="en-US" dirty="0" smtClean="0"/>
              <a:t> client</a:t>
            </a:r>
            <a:r>
              <a:rPr lang="en-US" dirty="0" smtClean="0"/>
              <a:t>-server: DNS (today)</a:t>
            </a:r>
          </a:p>
          <a:p>
            <a:r>
              <a:rPr lang="en-US" dirty="0" smtClean="0"/>
              <a:t>Studying </a:t>
            </a:r>
            <a:r>
              <a:rPr lang="en-US" dirty="0" smtClean="0">
                <a:solidFill>
                  <a:srgbClr val="0000FF"/>
                </a:solidFill>
              </a:rPr>
              <a:t>peer-to-peer as a paradigm </a:t>
            </a:r>
            <a:r>
              <a:rPr lang="en-US" dirty="0" smtClean="0"/>
              <a:t>(not just as a file-sharing application)</a:t>
            </a:r>
          </a:p>
          <a:p>
            <a:pPr lvl="1"/>
            <a:r>
              <a:rPr lang="en-US" dirty="0" smtClean="0"/>
              <a:t>Learn the techniques and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Separating Names and IP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Names are easier (for us!) to remember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 smtClean="0"/>
              <a:t>www.cnn.com</a:t>
            </a:r>
            <a:r>
              <a:rPr lang="en-US" dirty="0" smtClean="0"/>
              <a:t> vs. 64.236.16.20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IP addresses can change underneath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Move </a:t>
            </a:r>
            <a:r>
              <a:rPr lang="en-US" dirty="0" err="1" smtClean="0"/>
              <a:t>www.cnn.com</a:t>
            </a:r>
            <a:r>
              <a:rPr lang="en-US" dirty="0" smtClean="0"/>
              <a:t> to 173.15.201.39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E.g., renumbering when changing providers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Name could map to multiple IP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 smtClean="0"/>
              <a:t>www.cnn.com</a:t>
            </a:r>
            <a:r>
              <a:rPr lang="en-US" dirty="0" smtClean="0"/>
              <a:t> to multiple replicas of the Web site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Map to different addresses in different places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Address of a nearby copy of the Web site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E.g., to reduce latency, or return different content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Multiple names for the same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E.g., aliases like </a:t>
            </a:r>
            <a:r>
              <a:rPr lang="en-US" dirty="0" err="1" smtClean="0"/>
              <a:t>ee.mit.edu</a:t>
            </a:r>
            <a:r>
              <a:rPr lang="en-US" dirty="0" smtClean="0"/>
              <a:t> and </a:t>
            </a:r>
            <a:r>
              <a:rPr lang="en-US" dirty="0" err="1" smtClean="0"/>
              <a:t>cs.mit.edu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Two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Kinds of Identifiers</a:t>
            </a:r>
          </a:p>
        </p:txBody>
      </p:sp>
      <p:sp>
        <p:nvSpPr>
          <p:cNvPr id="23555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Host name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(e.g., </a:t>
            </a:r>
            <a:r>
              <a:rPr lang="en-US" dirty="0" err="1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www.cnn.com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Mnemonic name appreciated </a:t>
            </a:r>
            <a:r>
              <a:rPr lang="en-US" i="1" dirty="0"/>
              <a:t>by humans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Provides little (if any) information about 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Hierarchical, variable # of alpha-numeric characters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IP address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(e.g., </a:t>
            </a:r>
            <a:r>
              <a:rPr lang="en-US" dirty="0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64.236.16.20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Numerical address appreciated </a:t>
            </a:r>
            <a:r>
              <a:rPr lang="en-US" i="1" dirty="0"/>
              <a:t>by routers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Related to host’s current location in the topology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Hierarchical name space of 32 bits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91A752-257F-1347-AE52-81CF79A54BA7}" type="slidenum">
              <a:rPr lang="en-US">
                <a:latin typeface="Courier New" pitchFamily="-1" charset="0"/>
              </a:rPr>
              <a:pPr/>
              <a:t>6</a:t>
            </a:fld>
            <a:endParaRPr lang="en-US">
              <a:latin typeface="Courier New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Hierarchical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Assignment Processes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Host name: </a:t>
            </a:r>
            <a:r>
              <a:rPr lang="en-US" dirty="0" err="1" smtClean="0">
                <a:solidFill>
                  <a:srgbClr val="CC0000"/>
                </a:solidFill>
                <a:ea typeface="ＭＳ Ｐゴシック" pitchFamily="-1" charset="-128"/>
                <a:cs typeface="ＭＳ Ｐゴシック" pitchFamily="-1" charset="-128"/>
              </a:rPr>
              <a:t>www.cse.</a:t>
            </a:r>
            <a:r>
              <a:rPr lang="en-US" dirty="0" err="1" smtClean="0">
                <a:solidFill>
                  <a:srgbClr val="009900"/>
                </a:solidFill>
                <a:ea typeface="ＭＳ Ｐゴシック" pitchFamily="-1" charset="-128"/>
                <a:cs typeface="ＭＳ Ｐゴシック" pitchFamily="-1" charset="-128"/>
              </a:rPr>
              <a:t>buffalo.edu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>
                <a:solidFill>
                  <a:srgbClr val="009900"/>
                </a:solidFill>
              </a:rPr>
              <a:t>Domain</a:t>
            </a:r>
            <a:r>
              <a:rPr lang="en-US" dirty="0"/>
              <a:t>: registrar for each top-level domain (e.g., .</a:t>
            </a:r>
            <a:r>
              <a:rPr lang="en-US" dirty="0" err="1"/>
              <a:t>edu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>
                <a:solidFill>
                  <a:srgbClr val="CC0000"/>
                </a:solidFill>
              </a:rPr>
              <a:t>Host name</a:t>
            </a:r>
            <a:r>
              <a:rPr lang="en-US" dirty="0"/>
              <a:t>: local administrator assigns to each host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IP addresses: </a:t>
            </a:r>
            <a:r>
              <a:rPr lang="en-US" dirty="0" smtClean="0">
                <a:solidFill>
                  <a:srgbClr val="009900"/>
                </a:solidFill>
                <a:ea typeface="ＭＳ Ｐゴシック" pitchFamily="-1" charset="-128"/>
                <a:cs typeface="ＭＳ Ｐゴシック" pitchFamily="-1" charset="-128"/>
              </a:rPr>
              <a:t>128.205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.</a:t>
            </a:r>
            <a:r>
              <a:rPr lang="en-US" dirty="0" smtClean="0">
                <a:solidFill>
                  <a:srgbClr val="CC0000"/>
                </a:solidFill>
                <a:ea typeface="ＭＳ Ｐゴシック" pitchFamily="-1" charset="-128"/>
                <a:cs typeface="ＭＳ Ｐゴシック" pitchFamily="-1" charset="-128"/>
              </a:rPr>
              <a:t>32.58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>
                <a:solidFill>
                  <a:srgbClr val="009900"/>
                </a:solidFill>
              </a:rPr>
              <a:t>Prefixes</a:t>
            </a:r>
            <a:r>
              <a:rPr lang="en-US" dirty="0"/>
              <a:t>: ICANN, regional Internet registries, and ISPs</a:t>
            </a:r>
          </a:p>
          <a:p>
            <a:pPr lvl="1" eaLnBrk="1" hangingPunct="1"/>
            <a:r>
              <a:rPr lang="en-US" dirty="0">
                <a:solidFill>
                  <a:srgbClr val="CC0000"/>
                </a:solidFill>
              </a:rPr>
              <a:t>Hosts</a:t>
            </a:r>
            <a:r>
              <a:rPr lang="en-US" dirty="0"/>
              <a:t>: static configuration, or dynamic using </a:t>
            </a:r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7E5760-038A-B946-A62A-CB2C61D5CEA1}" type="slidenum">
              <a:rPr lang="en-US">
                <a:latin typeface="Courier New" pitchFamily="-1" charset="0"/>
              </a:rPr>
              <a:pPr/>
              <a:t>7</a:t>
            </a:fld>
            <a:endParaRPr lang="en-US">
              <a:latin typeface="Courier New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9938" y="4043363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Domain Name System (DNS)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60500" y="5541963"/>
            <a:ext cx="6400800" cy="617537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898989"/>
                </a:solidFill>
                <a:ea typeface="ＭＳ Ｐゴシック" pitchFamily="-1" charset="-128"/>
                <a:cs typeface="ＭＳ Ｐゴシック" pitchFamily="-1" charset="-128"/>
              </a:rPr>
              <a:t>Proposed in 1983 by Paul </a:t>
            </a:r>
            <a:r>
              <a:rPr lang="en-US" sz="2000" dirty="0" err="1" smtClean="0">
                <a:solidFill>
                  <a:srgbClr val="898989"/>
                </a:solidFill>
                <a:ea typeface="ＭＳ Ｐゴシック" pitchFamily="-1" charset="-128"/>
                <a:cs typeface="ＭＳ Ｐゴシック" pitchFamily="-1" charset="-128"/>
              </a:rPr>
              <a:t>Mockapetris</a:t>
            </a:r>
            <a:endParaRPr lang="en-US" sz="2000" dirty="0" smtClean="0">
              <a:solidFill>
                <a:srgbClr val="898989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9700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056F94-C305-6A45-82C9-F67E34197574}" type="slidenum">
              <a:rPr lang="en-US">
                <a:latin typeface="Courier New" pitchFamily="-1" charset="0"/>
              </a:rPr>
              <a:pPr/>
              <a:t>8</a:t>
            </a:fld>
            <a:endParaRPr lang="en-US">
              <a:latin typeface="Courier New" pitchFamily="-1" charset="0"/>
            </a:endParaRPr>
          </a:p>
        </p:txBody>
      </p:sp>
      <p:pic>
        <p:nvPicPr>
          <p:cNvPr id="29701" name="Picture 7" descr="paulMockapetri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3400" y="241300"/>
            <a:ext cx="2913063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Overview: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Domain Name System</a:t>
            </a:r>
          </a:p>
        </p:txBody>
      </p:sp>
      <p:sp>
        <p:nvSpPr>
          <p:cNvPr id="1165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A client-server architecture</a:t>
            </a:r>
          </a:p>
          <a:p>
            <a:pPr lvl="1"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The server-side is still </a:t>
            </a:r>
            <a:r>
              <a:rPr lang="en-US" dirty="0" smtClean="0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distributed for scalability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.</a:t>
            </a:r>
          </a:p>
          <a:p>
            <a:pPr lvl="1"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But the servers are still a </a:t>
            </a:r>
            <a:r>
              <a:rPr lang="en-US" dirty="0" smtClean="0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hierarchy of clients and servers</a:t>
            </a:r>
          </a:p>
          <a:p>
            <a:pPr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Computer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science concepts underlying DNS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Indirection: </a:t>
            </a:r>
            <a:r>
              <a:rPr lang="en-US" dirty="0"/>
              <a:t>names in place of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Hierarchy: </a:t>
            </a:r>
            <a:r>
              <a:rPr lang="en-US" dirty="0"/>
              <a:t>in names, addresses, and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Caching: </a:t>
            </a:r>
            <a:r>
              <a:rPr lang="en-US" dirty="0"/>
              <a:t>of mappings from names to/from </a:t>
            </a:r>
            <a:r>
              <a:rPr lang="en-US" dirty="0" smtClean="0"/>
              <a:t>addresses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DNS software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DNS resolvers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DNS servers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DNS queries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Iterative queries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Recursive queries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DNS caching based on time-to-live (TTL)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23E1E0-73E8-FA49-87BA-98BCA8C9B346}" type="slidenum">
              <a:rPr lang="en-US">
                <a:latin typeface="Courier New" pitchFamily="-1" charset="0"/>
              </a:rPr>
              <a:pPr/>
              <a:t>9</a:t>
            </a:fld>
            <a:endParaRPr lang="en-US">
              <a:latin typeface="Courier New" pitchFamily="-1" charset="0"/>
            </a:endParaRPr>
          </a:p>
        </p:txBody>
      </p:sp>
      <p:pic>
        <p:nvPicPr>
          <p:cNvPr id="31749" name="Picture 4" descr="MCj029012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3700" y="3276600"/>
            <a:ext cx="18669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5315" grpId="0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17974</TotalTime>
  <Pages>12</Pages>
  <Words>3196</Words>
  <Application>Microsoft Macintosh PowerPoint</Application>
  <PresentationFormat>Letter Paper (8.5x11 in)</PresentationFormat>
  <Paragraphs>665</Paragraphs>
  <Slides>38</Slides>
  <Notes>28</Notes>
  <HiddenSlides>0</HiddenSlides>
  <MMClips>0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CS252-template</vt:lpstr>
      <vt:lpstr>Office Theme</vt:lpstr>
      <vt:lpstr>Clip</vt:lpstr>
      <vt:lpstr>CSE 486/586 Distributed Systems Domain Name System</vt:lpstr>
      <vt:lpstr>Last Time</vt:lpstr>
      <vt:lpstr>Recap</vt:lpstr>
      <vt:lpstr>This Week’s Question</vt:lpstr>
      <vt:lpstr>Separating Names and IP Addresses</vt:lpstr>
      <vt:lpstr>Two Kinds of Identifiers</vt:lpstr>
      <vt:lpstr>Hierarchical Assignment Processes</vt:lpstr>
      <vt:lpstr>Domain Name System (DNS)</vt:lpstr>
      <vt:lpstr>Overview: Domain Name System</vt:lpstr>
      <vt:lpstr>Strawman Solution #1: Local File</vt:lpstr>
      <vt:lpstr>Strawman Solution #2: Central Server</vt:lpstr>
      <vt:lpstr>Domain Name System (DNS)</vt:lpstr>
      <vt:lpstr>CSE 486/586 Administrivia</vt:lpstr>
      <vt:lpstr>DNS Root Servers</vt:lpstr>
      <vt:lpstr>TLD and Authoritative DNS Servers</vt:lpstr>
      <vt:lpstr>Distributed Hierarchical Database</vt:lpstr>
      <vt:lpstr>Using DNS</vt:lpstr>
      <vt:lpstr>Example</vt:lpstr>
      <vt:lpstr>Recursive vs. Iterative Queries</vt:lpstr>
      <vt:lpstr>DNS Caching</vt:lpstr>
      <vt:lpstr>Negative Caching</vt:lpstr>
      <vt:lpstr>DNS Resource Records</vt:lpstr>
      <vt:lpstr>Reliability</vt:lpstr>
      <vt:lpstr>Inserting Resource Records into DNS</vt:lpstr>
      <vt:lpstr>Slide 25</vt:lpstr>
      <vt:lpstr>Slide 26</vt:lpstr>
      <vt:lpstr>Slide 27</vt:lpstr>
      <vt:lpstr>Slide 28</vt:lpstr>
      <vt:lpstr>Content Distribution Networks (CDNs)</vt:lpstr>
      <vt:lpstr>How Akamai Works</vt:lpstr>
      <vt:lpstr>How Akamai Works</vt:lpstr>
      <vt:lpstr>How Akamai Works</vt:lpstr>
      <vt:lpstr>How Akamai Works</vt:lpstr>
      <vt:lpstr>How Akamai Works</vt:lpstr>
      <vt:lpstr>How Akamai Works</vt:lpstr>
      <vt:lpstr>How Akamai Works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642</cp:revision>
  <cp:lastPrinted>2012-02-03T18:24:58Z</cp:lastPrinted>
  <dcterms:created xsi:type="dcterms:W3CDTF">2012-02-08T15:18:05Z</dcterms:created>
  <dcterms:modified xsi:type="dcterms:W3CDTF">2012-02-08T15:18:31Z</dcterms:modified>
  <cp:category/>
</cp:coreProperties>
</file>