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82" r:id="rId2"/>
  </p:sldMasterIdLst>
  <p:notesMasterIdLst>
    <p:notesMasterId r:id="rId29"/>
  </p:notesMasterIdLst>
  <p:handoutMasterIdLst>
    <p:handoutMasterId r:id="rId30"/>
  </p:handoutMasterIdLst>
  <p:sldIdLst>
    <p:sldId id="322" r:id="rId3"/>
    <p:sldId id="797" r:id="rId4"/>
    <p:sldId id="800" r:id="rId5"/>
    <p:sldId id="798" r:id="rId6"/>
    <p:sldId id="801" r:id="rId7"/>
    <p:sldId id="805" r:id="rId8"/>
    <p:sldId id="802" r:id="rId9"/>
    <p:sldId id="803" r:id="rId10"/>
    <p:sldId id="806" r:id="rId11"/>
    <p:sldId id="796" r:id="rId12"/>
    <p:sldId id="807" r:id="rId13"/>
    <p:sldId id="820" r:id="rId14"/>
    <p:sldId id="808" r:id="rId15"/>
    <p:sldId id="809" r:id="rId16"/>
    <p:sldId id="810" r:id="rId17"/>
    <p:sldId id="811" r:id="rId18"/>
    <p:sldId id="812" r:id="rId19"/>
    <p:sldId id="813" r:id="rId20"/>
    <p:sldId id="814" r:id="rId21"/>
    <p:sldId id="815" r:id="rId22"/>
    <p:sldId id="816" r:id="rId23"/>
    <p:sldId id="817" r:id="rId24"/>
    <p:sldId id="818" r:id="rId25"/>
    <p:sldId id="819" r:id="rId26"/>
    <p:sldId id="777" r:id="rId27"/>
    <p:sldId id="584" r:id="rId28"/>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0102" autoAdjust="0"/>
  </p:normalViewPr>
  <p:slideViewPr>
    <p:cSldViewPr>
      <p:cViewPr varScale="1">
        <p:scale>
          <a:sx n="81" d="100"/>
          <a:sy n="81" d="100"/>
        </p:scale>
        <p:origin x="-1272" y="-120"/>
      </p:cViewPr>
      <p:guideLst>
        <p:guide orient="horz" pos="2160"/>
        <p:guide pos="2880"/>
      </p:guideLst>
    </p:cSldViewPr>
  </p:slideViewPr>
  <p:outlineViewPr>
    <p:cViewPr>
      <p:scale>
        <a:sx n="33" d="100"/>
        <a:sy n="33" d="100"/>
      </p:scale>
      <p:origin x="0" y="184"/>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2" d="100"/>
          <a:sy n="112" d="100"/>
        </p:scale>
        <p:origin x="-3904"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pPr>
              <a:defRPr/>
            </a:pPr>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pPr>
              <a:defRPr/>
            </a:pPr>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defRPr>
            </a:lvl1pPr>
          </a:lstStyle>
          <a:p>
            <a:pPr>
              <a:defRPr/>
            </a:pPr>
            <a:r>
              <a:rPr lang="en-US" smtClean="0"/>
              <a:t>C</a:t>
            </a:r>
            <a:endParaRPr lang="en-US"/>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pPr>
              <a:defRPr/>
            </a:pPr>
            <a:fld id="{9FF668F6-92AF-F14F-959F-F8E6BDC55983}" type="slidenum">
              <a:rPr lang="en-US"/>
              <a:pPr>
                <a:defRPr/>
              </a:pPr>
              <a:t>‹#›</a:t>
            </a:fld>
            <a:endParaRPr lang="en-US"/>
          </a:p>
        </p:txBody>
      </p:sp>
    </p:spTree>
    <p:extLst>
      <p:ext uri="{BB962C8B-B14F-4D97-AF65-F5344CB8AC3E}">
        <p14:creationId xmlns:p14="http://schemas.microsoft.com/office/powerpoint/2010/main" val="38416276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pPr>
              <a:defRPr/>
            </a:pPr>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smtClean="0">
                <a:solidFill>
                  <a:schemeClr val="tx1"/>
                </a:solidFill>
                <a:latin typeface="Times New Roman" charset="0"/>
              </a:defRPr>
            </a:lvl1pPr>
          </a:lstStyle>
          <a:p>
            <a:pPr>
              <a:defRPr/>
            </a:pPr>
            <a:r>
              <a:rPr lang="en-US" smtClean="0"/>
              <a:t>C</a:t>
            </a:r>
            <a:endParaRPr lang="en-US"/>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pPr>
              <a:defRPr/>
            </a:pPr>
            <a:fld id="{903442F8-CACF-AA42-83D4-E0A09A06F5CC}" type="slidenum">
              <a:rPr lang="en-US"/>
              <a:pPr>
                <a:defRPr/>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defRPr/>
            </a:pPr>
            <a:r>
              <a:rPr lang="en-US" sz="1300">
                <a:solidFill>
                  <a:schemeClr val="tx1"/>
                </a:solidFill>
              </a:rPr>
              <a:t>Page </a:t>
            </a:r>
            <a:fld id="{ACFFB53C-1439-6C41-A2C3-1FF6E096BBD2}" type="slidenum">
              <a:rPr lang="en-US" sz="1300">
                <a:solidFill>
                  <a:schemeClr val="tx1"/>
                </a:solidFill>
              </a:rPr>
              <a:pPr algn="ctr" defTabSz="919163">
                <a:lnSpc>
                  <a:spcPct val="90000"/>
                </a:lnSpc>
                <a:spcBef>
                  <a:spcPct val="0"/>
                </a:spcBef>
                <a:defRPr/>
              </a:pPr>
              <a:t>‹#›</a:t>
            </a:fld>
            <a:endParaRPr lang="en-US" sz="1300">
              <a:solidFill>
                <a:schemeClr val="tx1"/>
              </a:solidFill>
            </a:endParaRPr>
          </a:p>
        </p:txBody>
      </p:sp>
      <p:sp>
        <p:nvSpPr>
          <p:cNvPr id="14343"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41634601"/>
      </p:ext>
    </p:extLst>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5" name="Footer Placeholder 4"/>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1A5CA2DB-8A6E-354A-84FE-C390361DC987}" type="slidenum">
              <a:rPr lang="en-US"/>
              <a:pPr>
                <a:defRPr/>
              </a:pPr>
              <a:t>‹#›</a:t>
            </a:fld>
            <a:endParaRPr lang="en-US" b="0">
              <a:solidFill>
                <a:srgbClr val="FBBA0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30200"/>
            <a:ext cx="19240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30200"/>
            <a:ext cx="56197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A8750E79-2683-6848-A4D7-CDA40719EAAA}" type="slidenum">
              <a:rPr lang="en-US"/>
              <a:pPr>
                <a:defRPr/>
              </a:pPr>
              <a:t>‹#›</a:t>
            </a:fld>
            <a:endParaRPr lang="en-US" b="0">
              <a:solidFill>
                <a:srgbClr val="FBBA0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F3828-6825-D14F-A1E4-6AC47EF8F4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lvl1pPr>
              <a:defRPr smtClean="0"/>
            </a:lvl1pPr>
          </a:lstStyle>
          <a:p>
            <a:pPr>
              <a:defRPr/>
            </a:pPr>
            <a:fld id="{8C4F458F-5213-914F-94F8-6B10C77F9790}" type="slidenum">
              <a:rPr lang="en-US"/>
              <a:pPr>
                <a:defRPr/>
              </a:pPr>
              <a:t>‹#›</a:t>
            </a:fld>
            <a:endParaRPr lang="en-US" b="0">
              <a:solidFill>
                <a:srgbClr val="FBBA0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85800" y="6553200"/>
            <a:ext cx="1905000" cy="279400"/>
          </a:xfrm>
          <a:prstGeom prst="rect">
            <a:avLst/>
          </a:prstGeom>
        </p:spPr>
        <p:txBody>
          <a:bodyPr/>
          <a:lstStyle>
            <a:lvl1pPr>
              <a:defRPr smtClean="0"/>
            </a:lvl1pPr>
          </a:lstStyle>
          <a:p>
            <a:pPr>
              <a:defRPr/>
            </a:pPr>
            <a:endParaRPr lang="en-US" dirty="0"/>
          </a:p>
        </p:txBody>
      </p:sp>
      <p:sp>
        <p:nvSpPr>
          <p:cNvPr id="6" name="Footer Placeholder 5"/>
          <p:cNvSpPr>
            <a:spLocks noGrp="1"/>
          </p:cNvSpPr>
          <p:nvPr>
            <p:ph type="ftr" sz="quarter" idx="11"/>
          </p:nvPr>
        </p:nvSpPr>
        <p:spPr>
          <a:xfrm>
            <a:off x="3124200" y="6578600"/>
            <a:ext cx="2895600" cy="279400"/>
          </a:xfrm>
          <a:prstGeom prst="rect">
            <a:avLst/>
          </a:prstGeom>
        </p:spPr>
        <p:txBody>
          <a:bodyPr/>
          <a:lstStyle>
            <a:lvl1pPr>
              <a:defRPr smtClean="0"/>
            </a:lvl1pPr>
          </a:lstStyle>
          <a:p>
            <a:pPr>
              <a:defRPr/>
            </a:pPr>
            <a:endParaRPr lang="en-US" dirty="0"/>
          </a:p>
        </p:txBody>
      </p:sp>
      <p:sp>
        <p:nvSpPr>
          <p:cNvPr id="7" name="Slide Number Placeholder 6"/>
          <p:cNvSpPr>
            <a:spLocks noGrp="1"/>
          </p:cNvSpPr>
          <p:nvPr>
            <p:ph type="sldNum" sz="quarter" idx="12"/>
          </p:nvPr>
        </p:nvSpPr>
        <p:spPr/>
        <p:txBody>
          <a:bodyPr/>
          <a:lstStyle>
            <a:lvl1pPr>
              <a:defRPr smtClean="0"/>
            </a:lvl1pPr>
          </a:lstStyle>
          <a:p>
            <a:pPr>
              <a:defRPr/>
            </a:pPr>
            <a:fld id="{74C4F620-2FEB-0043-9943-F8C545420FE9}" type="slidenum">
              <a:rPr lang="en-US"/>
              <a:pPr>
                <a:defRPr/>
              </a:pPr>
              <a:t>‹#›</a:t>
            </a:fld>
            <a:endParaRPr lang="en-US" b="0">
              <a:solidFill>
                <a:srgbClr val="FBBA0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6553200" y="65659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400" b="1">
                <a:solidFill>
                  <a:schemeClr val="accent2"/>
                </a:solidFill>
                <a:latin typeface="Times New Roman" charset="0"/>
              </a:defRPr>
            </a:lvl1pPr>
          </a:lstStyle>
          <a:p>
            <a:pPr>
              <a:defRPr/>
            </a:pPr>
            <a:fld id="{F543C2CE-5AF7-8143-8A0A-0153F98C0316}" type="slidenum">
              <a:rPr lang="en-US"/>
              <a:pPr>
                <a:defRPr/>
              </a:pPr>
              <a:t>‹#›</a:t>
            </a:fld>
            <a:endParaRPr lang="en-US">
              <a:solidFill>
                <a:srgbClr val="FBBA03"/>
              </a:solidFill>
            </a:endParaRPr>
          </a:p>
        </p:txBody>
      </p:sp>
      <p:sp>
        <p:nvSpPr>
          <p:cNvPr id="1029" name="Rectangle 5"/>
          <p:cNvSpPr>
            <a:spLocks noGrp="1" noChangeArrowheads="1"/>
          </p:cNvSpPr>
          <p:nvPr>
            <p:ph type="title"/>
          </p:nvPr>
        </p:nvSpPr>
        <p:spPr bwMode="auto">
          <a:xfrm>
            <a:off x="685800" y="3302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193800"/>
            <a:ext cx="7683500" cy="4927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3048000" y="6519446"/>
            <a:ext cx="3048000" cy="338554"/>
          </a:xfrm>
          <a:prstGeom prst="rect">
            <a:avLst/>
          </a:prstGeom>
          <a:noFill/>
        </p:spPr>
        <p:txBody>
          <a:bodyPr wrap="square" rtlCol="0">
            <a:spAutoFit/>
          </a:bodyPr>
          <a:lstStyle/>
          <a:p>
            <a:pPr algn="ctr"/>
            <a:r>
              <a:rPr lang="en-US" dirty="0" smtClean="0"/>
              <a:t>CSE 486/586, Spring</a:t>
            </a:r>
            <a:r>
              <a:rPr lang="en-US" baseline="0" dirty="0" smtClean="0"/>
              <a:t> 2012</a:t>
            </a:r>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xmlns:p14="http://schemas.microsoft.com/office/powerpoint/2010/main" id="1" dur="indefinite" restart="never" nodeType="tmRoot"/>
      </p:par>
    </p:tnLst>
  </p:timing>
  <p:hf hdr="0" ftr="0" dt="0"/>
  <p:txStyles>
    <p:titleStyle>
      <a:lvl1pPr algn="l" rtl="0" eaLnBrk="0" fontAlgn="base" hangingPunct="0">
        <a:lnSpc>
          <a:spcPct val="90000"/>
        </a:lnSpc>
        <a:spcBef>
          <a:spcPct val="0"/>
        </a:spcBef>
        <a:spcAft>
          <a:spcPct val="0"/>
        </a:spcAft>
        <a:defRPr sz="3200" b="1">
          <a:solidFill>
            <a:srgbClr val="0332B7"/>
          </a:solidFill>
          <a:latin typeface="+mj-lt"/>
          <a:ea typeface="ＭＳ Ｐゴシック" charset="-128"/>
          <a:cs typeface="ＭＳ Ｐゴシック" charset="-128"/>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F3828-6825-D14F-A1E4-6AC47EF8F4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46050" y="1898650"/>
            <a:ext cx="8834438" cy="1666875"/>
          </a:xfrm>
        </p:spPr>
        <p:txBody>
          <a:bodyPr/>
          <a:lstStyle/>
          <a:p>
            <a:pPr algn="ctr">
              <a:lnSpc>
                <a:spcPct val="120000"/>
              </a:lnSpc>
            </a:pPr>
            <a:r>
              <a:rPr lang="en-US" dirty="0" smtClean="0"/>
              <a:t>CSE 486/586 Distributed Systems</a:t>
            </a:r>
            <a:br>
              <a:rPr lang="en-US" dirty="0" smtClean="0"/>
            </a:br>
            <a:r>
              <a:rPr lang="en-US" dirty="0" smtClean="0"/>
              <a:t>Distributed Shared Memory</a:t>
            </a:r>
            <a:endParaRPr lang="en-US" dirty="0"/>
          </a:p>
        </p:txBody>
      </p:sp>
      <p:sp>
        <p:nvSpPr>
          <p:cNvPr id="1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smtClean="0"/>
              <a:t>Steve Ko</a:t>
            </a:r>
          </a:p>
          <a:p>
            <a:pPr>
              <a:lnSpc>
                <a:spcPct val="70000"/>
              </a:lnSpc>
            </a:pPr>
            <a:r>
              <a:rPr lang="en-US" sz="2000" dirty="0" smtClean="0"/>
              <a:t>Computer Sciences and Engineering</a:t>
            </a:r>
          </a:p>
          <a:p>
            <a:pPr>
              <a:lnSpc>
                <a:spcPct val="70000"/>
              </a:lnSpc>
            </a:pPr>
            <a:r>
              <a:rPr lang="en-US" sz="2000" dirty="0" smtClean="0"/>
              <a:t>University at Buffalo</a:t>
            </a:r>
          </a:p>
          <a:p>
            <a:pPr>
              <a:lnSpc>
                <a:spcPct val="70000"/>
              </a:lnSpc>
            </a:pPr>
            <a:endParaRPr lang="en-US" sz="2000" dirty="0" smtClean="0"/>
          </a:p>
          <a:p>
            <a:pPr>
              <a:lnSpc>
                <a:spcPct val="70000"/>
              </a:lnSpc>
            </a:pPr>
            <a:endParaRPr lang="en-US" sz="2000" dirty="0" smtClean="0"/>
          </a:p>
          <a:p>
            <a:pPr>
              <a:lnSpc>
                <a:spcPct val="70000"/>
              </a:lnSpc>
            </a:pPr>
            <a:endParaRPr lang="en-US" sz="2000" i="1"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CSE 486/586 </a:t>
            </a:r>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Project 2 updates</a:t>
            </a:r>
          </a:p>
          <a:p>
            <a:pPr lvl="1"/>
            <a:r>
              <a:rPr lang="en-US" dirty="0" smtClean="0"/>
              <a:t>Please follow the updates.</a:t>
            </a:r>
          </a:p>
          <a:p>
            <a:pPr lvl="1"/>
            <a:r>
              <a:rPr lang="en-US" dirty="0" smtClean="0"/>
              <a:t>Please, please start right away!</a:t>
            </a:r>
          </a:p>
          <a:p>
            <a:pPr lvl="1"/>
            <a:r>
              <a:rPr lang="en-US" dirty="0" smtClean="0">
                <a:solidFill>
                  <a:srgbClr val="FF0000"/>
                </a:solidFill>
              </a:rPr>
              <a:t>Deadline: 4/13 (Friday) @ 2:59PM</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Invalidation Protocol</a:t>
            </a:r>
            <a:endParaRPr lang="en-US" dirty="0"/>
          </a:p>
        </p:txBody>
      </p:sp>
      <p:sp>
        <p:nvSpPr>
          <p:cNvPr id="3" name="Content Placeholder 2"/>
          <p:cNvSpPr>
            <a:spLocks noGrp="1"/>
          </p:cNvSpPr>
          <p:nvPr>
            <p:ph idx="1"/>
          </p:nvPr>
        </p:nvSpPr>
        <p:spPr/>
        <p:txBody>
          <a:bodyPr/>
          <a:lstStyle/>
          <a:p>
            <a:r>
              <a:rPr lang="en-US" dirty="0">
                <a:solidFill>
                  <a:srgbClr val="000000"/>
                </a:solidFill>
                <a:ea typeface="ＭＳ Ｐゴシック" charset="0"/>
                <a:cs typeface="ＭＳ Ｐゴシック" charset="0"/>
              </a:rPr>
              <a:t>Each page is either in R or W state.</a:t>
            </a:r>
          </a:p>
          <a:p>
            <a:pPr lvl="1"/>
            <a:r>
              <a:rPr lang="en-US" dirty="0">
                <a:solidFill>
                  <a:srgbClr val="000000"/>
                </a:solidFill>
                <a:ea typeface="ＭＳ Ｐゴシック" charset="0"/>
              </a:rPr>
              <a:t>When a page is in W state, only one copy exists, located at one processor (called current </a:t>
            </a:r>
            <a:r>
              <a:rPr lang="ja-JP" altLang="en-US" dirty="0">
                <a:solidFill>
                  <a:srgbClr val="000000"/>
                </a:solidFill>
                <a:ea typeface="ＭＳ Ｐゴシック" charset="0"/>
              </a:rPr>
              <a:t>“</a:t>
            </a:r>
            <a:r>
              <a:rPr lang="en-US" dirty="0">
                <a:solidFill>
                  <a:srgbClr val="000000"/>
                </a:solidFill>
                <a:ea typeface="ＭＳ Ｐゴシック" charset="0"/>
              </a:rPr>
              <a:t>owner</a:t>
            </a:r>
            <a:r>
              <a:rPr lang="ja-JP" altLang="en-US" dirty="0">
                <a:solidFill>
                  <a:srgbClr val="000000"/>
                </a:solidFill>
                <a:ea typeface="ＭＳ Ｐゴシック" charset="0"/>
              </a:rPr>
              <a:t>”</a:t>
            </a:r>
            <a:r>
              <a:rPr lang="en-US" dirty="0">
                <a:solidFill>
                  <a:srgbClr val="000000"/>
                </a:solidFill>
                <a:ea typeface="ＭＳ Ｐゴシック" charset="0"/>
              </a:rPr>
              <a:t>) in read-write mode.</a:t>
            </a:r>
          </a:p>
          <a:p>
            <a:pPr lvl="1"/>
            <a:r>
              <a:rPr lang="en-US" dirty="0">
                <a:solidFill>
                  <a:srgbClr val="000000"/>
                </a:solidFill>
                <a:ea typeface="ＭＳ Ｐゴシック" charset="0"/>
              </a:rPr>
              <a:t>When a page is in R state, the current/latest owner has a copy (mapped read-only), but other processors may have copies.</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spTree>
    <p:extLst>
      <p:ext uri="{BB962C8B-B14F-4D97-AF65-F5344CB8AC3E}">
        <p14:creationId xmlns:p14="http://schemas.microsoft.com/office/powerpoint/2010/main" val="18032853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r>
              <a:rPr lang="en-US" dirty="0"/>
              <a:t> </a:t>
            </a:r>
            <a:r>
              <a:rPr lang="en-US" dirty="0" smtClean="0"/>
              <a:t>Scenarios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grpSp>
        <p:nvGrpSpPr>
          <p:cNvPr id="5" name="Group 45"/>
          <p:cNvGrpSpPr>
            <a:grpSpLocks/>
          </p:cNvGrpSpPr>
          <p:nvPr/>
        </p:nvGrpSpPr>
        <p:grpSpPr bwMode="auto">
          <a:xfrm>
            <a:off x="1143000" y="1219200"/>
            <a:ext cx="3178175" cy="2060707"/>
            <a:chOff x="522" y="2114"/>
            <a:chExt cx="2220" cy="1657"/>
          </a:xfrm>
        </p:grpSpPr>
        <p:sp>
          <p:nvSpPr>
            <p:cNvPr id="6" name="Rectangle 5"/>
            <p:cNvSpPr>
              <a:spLocks noChangeArrowheads="1"/>
            </p:cNvSpPr>
            <p:nvPr/>
          </p:nvSpPr>
          <p:spPr bwMode="auto">
            <a:xfrm>
              <a:off x="579" y="2306"/>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Rectangle 6"/>
            <p:cNvSpPr>
              <a:spLocks noChangeArrowheads="1"/>
            </p:cNvSpPr>
            <p:nvPr/>
          </p:nvSpPr>
          <p:spPr bwMode="auto">
            <a:xfrm>
              <a:off x="1833" y="2321"/>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7"/>
            <p:cNvSpPr>
              <a:spLocks noChangeShapeType="1"/>
            </p:cNvSpPr>
            <p:nvPr/>
          </p:nvSpPr>
          <p:spPr bwMode="auto">
            <a:xfrm>
              <a:off x="984" y="3517"/>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253" y="3521"/>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V="1">
              <a:off x="546" y="3710"/>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Rectangle 10"/>
            <p:cNvSpPr>
              <a:spLocks noChangeArrowheads="1"/>
            </p:cNvSpPr>
            <p:nvPr/>
          </p:nvSpPr>
          <p:spPr bwMode="auto">
            <a:xfrm>
              <a:off x="1011" y="2560"/>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ext Box 12"/>
            <p:cNvSpPr txBox="1">
              <a:spLocks noChangeArrowheads="1"/>
            </p:cNvSpPr>
            <p:nvPr/>
          </p:nvSpPr>
          <p:spPr bwMode="auto">
            <a:xfrm>
              <a:off x="1028" y="2599"/>
              <a:ext cx="26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W</a:t>
              </a:r>
            </a:p>
          </p:txBody>
        </p:sp>
        <p:sp>
          <p:nvSpPr>
            <p:cNvPr id="13" name="Text Box 14"/>
            <p:cNvSpPr txBox="1">
              <a:spLocks noChangeArrowheads="1"/>
            </p:cNvSpPr>
            <p:nvPr/>
          </p:nvSpPr>
          <p:spPr bwMode="auto">
            <a:xfrm>
              <a:off x="522" y="2114"/>
              <a:ext cx="8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14" name="Text Box 15"/>
            <p:cNvSpPr txBox="1">
              <a:spLocks noChangeArrowheads="1"/>
            </p:cNvSpPr>
            <p:nvPr/>
          </p:nvSpPr>
          <p:spPr bwMode="auto">
            <a:xfrm>
              <a:off x="1801" y="2114"/>
              <a:ext cx="88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15" name="Text Box 33"/>
            <p:cNvSpPr txBox="1">
              <a:spLocks noChangeArrowheads="1"/>
            </p:cNvSpPr>
            <p:nvPr/>
          </p:nvSpPr>
          <p:spPr bwMode="auto">
            <a:xfrm>
              <a:off x="925" y="2912"/>
              <a:ext cx="50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16" name="Oval 34"/>
            <p:cNvSpPr>
              <a:spLocks noChangeArrowheads="1"/>
            </p:cNvSpPr>
            <p:nvPr/>
          </p:nvSpPr>
          <p:spPr bwMode="auto">
            <a:xfrm>
              <a:off x="618" y="2664"/>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35"/>
            <p:cNvSpPr txBox="1">
              <a:spLocks noChangeArrowheads="1"/>
            </p:cNvSpPr>
            <p:nvPr/>
          </p:nvSpPr>
          <p:spPr bwMode="auto">
            <a:xfrm>
              <a:off x="644" y="2660"/>
              <a:ext cx="213"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18" name="Freeform 37"/>
            <p:cNvSpPr>
              <a:spLocks/>
            </p:cNvSpPr>
            <p:nvPr/>
          </p:nvSpPr>
          <p:spPr bwMode="auto">
            <a:xfrm>
              <a:off x="1100" y="2832"/>
              <a:ext cx="274" cy="804"/>
            </a:xfrm>
            <a:custGeom>
              <a:avLst/>
              <a:gdLst>
                <a:gd name="T0" fmla="*/ 274 w 274"/>
                <a:gd name="T1" fmla="*/ 804 h 804"/>
                <a:gd name="T2" fmla="*/ 40 w 274"/>
                <a:gd name="T3" fmla="*/ 366 h 804"/>
                <a:gd name="T4" fmla="*/ 34 w 274"/>
                <a:gd name="T5" fmla="*/ 0 h 804"/>
                <a:gd name="T6" fmla="*/ 0 60000 65536"/>
                <a:gd name="T7" fmla="*/ 0 60000 65536"/>
                <a:gd name="T8" fmla="*/ 0 60000 65536"/>
                <a:gd name="T9" fmla="*/ 0 w 274"/>
                <a:gd name="T10" fmla="*/ 0 h 804"/>
                <a:gd name="T11" fmla="*/ 274 w 274"/>
                <a:gd name="T12" fmla="*/ 804 h 804"/>
              </a:gdLst>
              <a:ahLst/>
              <a:cxnLst>
                <a:cxn ang="T6">
                  <a:pos x="T0" y="T1"/>
                </a:cxn>
                <a:cxn ang="T7">
                  <a:pos x="T2" y="T3"/>
                </a:cxn>
                <a:cxn ang="T8">
                  <a:pos x="T4" y="T5"/>
                </a:cxn>
              </a:cxnLst>
              <a:rect l="T9" t="T10" r="T11" b="T12"/>
              <a:pathLst>
                <a:path w="274" h="804">
                  <a:moveTo>
                    <a:pt x="274" y="804"/>
                  </a:moveTo>
                  <a:cubicBezTo>
                    <a:pt x="177" y="652"/>
                    <a:pt x="80" y="500"/>
                    <a:pt x="40" y="366"/>
                  </a:cubicBezTo>
                  <a:cubicBezTo>
                    <a:pt x="0" y="232"/>
                    <a:pt x="35" y="61"/>
                    <a:pt x="34" y="0"/>
                  </a:cubicBezTo>
                </a:path>
              </a:pathLst>
            </a:custGeom>
            <a:noFill/>
            <a:ln w="12700">
              <a:solidFill>
                <a:srgbClr val="0000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38"/>
            <p:cNvSpPr txBox="1">
              <a:spLocks noChangeArrowheads="1"/>
            </p:cNvSpPr>
            <p:nvPr/>
          </p:nvSpPr>
          <p:spPr bwMode="auto">
            <a:xfrm>
              <a:off x="1215" y="3524"/>
              <a:ext cx="40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page</a:t>
              </a:r>
            </a:p>
          </p:txBody>
        </p:sp>
      </p:grpSp>
      <p:grpSp>
        <p:nvGrpSpPr>
          <p:cNvPr id="20" name="Group 44"/>
          <p:cNvGrpSpPr>
            <a:grpSpLocks/>
          </p:cNvGrpSpPr>
          <p:nvPr/>
        </p:nvGrpSpPr>
        <p:grpSpPr bwMode="auto">
          <a:xfrm>
            <a:off x="4995863" y="1181100"/>
            <a:ext cx="3040062" cy="2006600"/>
            <a:chOff x="2968" y="2108"/>
            <a:chExt cx="2246" cy="1606"/>
          </a:xfrm>
        </p:grpSpPr>
        <p:sp>
          <p:nvSpPr>
            <p:cNvPr id="21" name="Rectangle 24"/>
            <p:cNvSpPr>
              <a:spLocks noChangeArrowheads="1"/>
            </p:cNvSpPr>
            <p:nvPr/>
          </p:nvSpPr>
          <p:spPr bwMode="auto">
            <a:xfrm>
              <a:off x="3051" y="2300"/>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Rectangle 25"/>
            <p:cNvSpPr>
              <a:spLocks noChangeArrowheads="1"/>
            </p:cNvSpPr>
            <p:nvPr/>
          </p:nvSpPr>
          <p:spPr bwMode="auto">
            <a:xfrm>
              <a:off x="4305" y="2315"/>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26"/>
            <p:cNvSpPr>
              <a:spLocks noChangeShapeType="1"/>
            </p:cNvSpPr>
            <p:nvPr/>
          </p:nvSpPr>
          <p:spPr bwMode="auto">
            <a:xfrm>
              <a:off x="3456" y="3511"/>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7"/>
            <p:cNvSpPr>
              <a:spLocks noChangeShapeType="1"/>
            </p:cNvSpPr>
            <p:nvPr/>
          </p:nvSpPr>
          <p:spPr bwMode="auto">
            <a:xfrm>
              <a:off x="4725" y="3515"/>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8"/>
            <p:cNvSpPr>
              <a:spLocks noChangeShapeType="1"/>
            </p:cNvSpPr>
            <p:nvPr/>
          </p:nvSpPr>
          <p:spPr bwMode="auto">
            <a:xfrm flipV="1">
              <a:off x="3018" y="3704"/>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31"/>
            <p:cNvSpPr txBox="1">
              <a:spLocks noChangeArrowheads="1"/>
            </p:cNvSpPr>
            <p:nvPr/>
          </p:nvSpPr>
          <p:spPr bwMode="auto">
            <a:xfrm>
              <a:off x="2968" y="2108"/>
              <a:ext cx="9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27" name="Text Box 32"/>
            <p:cNvSpPr txBox="1">
              <a:spLocks noChangeArrowheads="1"/>
            </p:cNvSpPr>
            <p:nvPr/>
          </p:nvSpPr>
          <p:spPr bwMode="auto">
            <a:xfrm>
              <a:off x="4247" y="2108"/>
              <a:ext cx="9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28" name="Rectangle 39"/>
            <p:cNvSpPr>
              <a:spLocks noChangeArrowheads="1"/>
            </p:cNvSpPr>
            <p:nvPr/>
          </p:nvSpPr>
          <p:spPr bwMode="auto">
            <a:xfrm>
              <a:off x="3453" y="2572"/>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Text Box 40"/>
            <p:cNvSpPr txBox="1">
              <a:spLocks noChangeArrowheads="1"/>
            </p:cNvSpPr>
            <p:nvPr/>
          </p:nvSpPr>
          <p:spPr bwMode="auto">
            <a:xfrm>
              <a:off x="3478" y="2611"/>
              <a:ext cx="2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30" name="Text Box 41"/>
            <p:cNvSpPr txBox="1">
              <a:spLocks noChangeArrowheads="1"/>
            </p:cNvSpPr>
            <p:nvPr/>
          </p:nvSpPr>
          <p:spPr bwMode="auto">
            <a:xfrm>
              <a:off x="3353" y="2924"/>
              <a:ext cx="53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31" name="Oval 42"/>
            <p:cNvSpPr>
              <a:spLocks noChangeArrowheads="1"/>
            </p:cNvSpPr>
            <p:nvPr/>
          </p:nvSpPr>
          <p:spPr bwMode="auto">
            <a:xfrm>
              <a:off x="3060" y="2676"/>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43"/>
            <p:cNvSpPr txBox="1">
              <a:spLocks noChangeArrowheads="1"/>
            </p:cNvSpPr>
            <p:nvPr/>
          </p:nvSpPr>
          <p:spPr bwMode="auto">
            <a:xfrm>
              <a:off x="3080" y="2672"/>
              <a:ext cx="22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grpSp>
      <p:sp>
        <p:nvSpPr>
          <p:cNvPr id="33" name="Text Box 47"/>
          <p:cNvSpPr txBox="1">
            <a:spLocks noChangeArrowheads="1"/>
          </p:cNvSpPr>
          <p:nvPr/>
        </p:nvSpPr>
        <p:spPr bwMode="auto">
          <a:xfrm>
            <a:off x="2098675" y="3405188"/>
            <a:ext cx="404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(a)</a:t>
            </a:r>
          </a:p>
        </p:txBody>
      </p:sp>
      <p:sp>
        <p:nvSpPr>
          <p:cNvPr id="34" name="Text Box 48"/>
          <p:cNvSpPr txBox="1">
            <a:spLocks noChangeArrowheads="1"/>
          </p:cNvSpPr>
          <p:nvPr/>
        </p:nvSpPr>
        <p:spPr bwMode="auto">
          <a:xfrm>
            <a:off x="5972175" y="3341688"/>
            <a:ext cx="404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(b)</a:t>
            </a:r>
          </a:p>
        </p:txBody>
      </p:sp>
      <p:sp>
        <p:nvSpPr>
          <p:cNvPr id="35" name="Text Box 15"/>
          <p:cNvSpPr txBox="1">
            <a:spLocks noChangeArrowheads="1"/>
          </p:cNvSpPr>
          <p:nvPr/>
        </p:nvSpPr>
        <p:spPr bwMode="auto">
          <a:xfrm>
            <a:off x="1008063" y="3883223"/>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36" name="Text Box 16"/>
          <p:cNvSpPr txBox="1">
            <a:spLocks noChangeArrowheads="1"/>
          </p:cNvSpPr>
          <p:nvPr/>
        </p:nvSpPr>
        <p:spPr bwMode="auto">
          <a:xfrm>
            <a:off x="2640013" y="3883223"/>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grpSp>
        <p:nvGrpSpPr>
          <p:cNvPr id="37" name="Group 72"/>
          <p:cNvGrpSpPr>
            <a:grpSpLocks/>
          </p:cNvGrpSpPr>
          <p:nvPr/>
        </p:nvGrpSpPr>
        <p:grpSpPr bwMode="auto">
          <a:xfrm>
            <a:off x="977900" y="4188023"/>
            <a:ext cx="2952750" cy="1797050"/>
            <a:chOff x="258" y="908"/>
            <a:chExt cx="2196" cy="1414"/>
          </a:xfrm>
        </p:grpSpPr>
        <p:sp>
          <p:nvSpPr>
            <p:cNvPr id="38" name="Rectangle 10"/>
            <p:cNvSpPr>
              <a:spLocks noChangeArrowheads="1"/>
            </p:cNvSpPr>
            <p:nvPr/>
          </p:nvSpPr>
          <p:spPr bwMode="auto">
            <a:xfrm>
              <a:off x="291" y="908"/>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Rectangle 11"/>
            <p:cNvSpPr>
              <a:spLocks noChangeArrowheads="1"/>
            </p:cNvSpPr>
            <p:nvPr/>
          </p:nvSpPr>
          <p:spPr bwMode="auto">
            <a:xfrm>
              <a:off x="1545" y="923"/>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Line 12"/>
            <p:cNvSpPr>
              <a:spLocks noChangeShapeType="1"/>
            </p:cNvSpPr>
            <p:nvPr/>
          </p:nvSpPr>
          <p:spPr bwMode="auto">
            <a:xfrm>
              <a:off x="696" y="2119"/>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13"/>
            <p:cNvSpPr>
              <a:spLocks noChangeShapeType="1"/>
            </p:cNvSpPr>
            <p:nvPr/>
          </p:nvSpPr>
          <p:spPr bwMode="auto">
            <a:xfrm>
              <a:off x="1965" y="2123"/>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Line 14"/>
            <p:cNvSpPr>
              <a:spLocks noChangeShapeType="1"/>
            </p:cNvSpPr>
            <p:nvPr/>
          </p:nvSpPr>
          <p:spPr bwMode="auto">
            <a:xfrm flipV="1">
              <a:off x="258" y="2312"/>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 name="Rectangle 17"/>
            <p:cNvSpPr>
              <a:spLocks noChangeArrowheads="1"/>
            </p:cNvSpPr>
            <p:nvPr/>
          </p:nvSpPr>
          <p:spPr bwMode="auto">
            <a:xfrm>
              <a:off x="693" y="1180"/>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Text Box 18"/>
            <p:cNvSpPr txBox="1">
              <a:spLocks noChangeArrowheads="1"/>
            </p:cNvSpPr>
            <p:nvPr/>
          </p:nvSpPr>
          <p:spPr bwMode="auto">
            <a:xfrm>
              <a:off x="717" y="1219"/>
              <a:ext cx="24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45" name="Text Box 19"/>
            <p:cNvSpPr txBox="1">
              <a:spLocks noChangeArrowheads="1"/>
            </p:cNvSpPr>
            <p:nvPr/>
          </p:nvSpPr>
          <p:spPr bwMode="auto">
            <a:xfrm>
              <a:off x="591" y="1533"/>
              <a:ext cx="53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46" name="Oval 20"/>
            <p:cNvSpPr>
              <a:spLocks noChangeArrowheads="1"/>
            </p:cNvSpPr>
            <p:nvPr/>
          </p:nvSpPr>
          <p:spPr bwMode="auto">
            <a:xfrm>
              <a:off x="300" y="1284"/>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Text Box 21"/>
            <p:cNvSpPr txBox="1">
              <a:spLocks noChangeArrowheads="1"/>
            </p:cNvSpPr>
            <p:nvPr/>
          </p:nvSpPr>
          <p:spPr bwMode="auto">
            <a:xfrm>
              <a:off x="320" y="1280"/>
              <a:ext cx="22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48" name="Rectangle 61"/>
            <p:cNvSpPr>
              <a:spLocks noChangeArrowheads="1"/>
            </p:cNvSpPr>
            <p:nvPr/>
          </p:nvSpPr>
          <p:spPr bwMode="auto">
            <a:xfrm>
              <a:off x="1929" y="1204"/>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Text Box 62"/>
            <p:cNvSpPr txBox="1">
              <a:spLocks noChangeArrowheads="1"/>
            </p:cNvSpPr>
            <p:nvPr/>
          </p:nvSpPr>
          <p:spPr bwMode="auto">
            <a:xfrm>
              <a:off x="1953" y="1243"/>
              <a:ext cx="24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grpSp>
      <p:grpSp>
        <p:nvGrpSpPr>
          <p:cNvPr id="50" name="Group 73"/>
          <p:cNvGrpSpPr>
            <a:grpSpLocks/>
          </p:cNvGrpSpPr>
          <p:nvPr/>
        </p:nvGrpSpPr>
        <p:grpSpPr bwMode="auto">
          <a:xfrm>
            <a:off x="5065713" y="3864173"/>
            <a:ext cx="2970212" cy="2101850"/>
            <a:chOff x="2822" y="704"/>
            <a:chExt cx="2260" cy="1606"/>
          </a:xfrm>
        </p:grpSpPr>
        <p:sp>
          <p:nvSpPr>
            <p:cNvPr id="51" name="Rectangle 23"/>
            <p:cNvSpPr>
              <a:spLocks noChangeArrowheads="1"/>
            </p:cNvSpPr>
            <p:nvPr/>
          </p:nvSpPr>
          <p:spPr bwMode="auto">
            <a:xfrm>
              <a:off x="2919" y="896"/>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Rectangle 24"/>
            <p:cNvSpPr>
              <a:spLocks noChangeArrowheads="1"/>
            </p:cNvSpPr>
            <p:nvPr/>
          </p:nvSpPr>
          <p:spPr bwMode="auto">
            <a:xfrm>
              <a:off x="4173" y="911"/>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Line 25"/>
            <p:cNvSpPr>
              <a:spLocks noChangeShapeType="1"/>
            </p:cNvSpPr>
            <p:nvPr/>
          </p:nvSpPr>
          <p:spPr bwMode="auto">
            <a:xfrm>
              <a:off x="3324" y="2107"/>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6"/>
            <p:cNvSpPr>
              <a:spLocks noChangeShapeType="1"/>
            </p:cNvSpPr>
            <p:nvPr/>
          </p:nvSpPr>
          <p:spPr bwMode="auto">
            <a:xfrm>
              <a:off x="4593" y="2111"/>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7"/>
            <p:cNvSpPr>
              <a:spLocks noChangeShapeType="1"/>
            </p:cNvSpPr>
            <p:nvPr/>
          </p:nvSpPr>
          <p:spPr bwMode="auto">
            <a:xfrm flipV="1">
              <a:off x="2886" y="2300"/>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28"/>
            <p:cNvSpPr txBox="1">
              <a:spLocks noChangeArrowheads="1"/>
            </p:cNvSpPr>
            <p:nvPr/>
          </p:nvSpPr>
          <p:spPr bwMode="auto">
            <a:xfrm>
              <a:off x="2822" y="704"/>
              <a:ext cx="96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57" name="Text Box 29"/>
            <p:cNvSpPr txBox="1">
              <a:spLocks noChangeArrowheads="1"/>
            </p:cNvSpPr>
            <p:nvPr/>
          </p:nvSpPr>
          <p:spPr bwMode="auto">
            <a:xfrm>
              <a:off x="4102" y="704"/>
              <a:ext cx="9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58" name="Rectangle 30"/>
            <p:cNvSpPr>
              <a:spLocks noChangeArrowheads="1"/>
            </p:cNvSpPr>
            <p:nvPr/>
          </p:nvSpPr>
          <p:spPr bwMode="auto">
            <a:xfrm>
              <a:off x="3321" y="116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Text Box 31"/>
            <p:cNvSpPr txBox="1">
              <a:spLocks noChangeArrowheads="1"/>
            </p:cNvSpPr>
            <p:nvPr/>
          </p:nvSpPr>
          <p:spPr bwMode="auto">
            <a:xfrm>
              <a:off x="3343" y="1207"/>
              <a:ext cx="2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60" name="Oval 33"/>
            <p:cNvSpPr>
              <a:spLocks noChangeArrowheads="1"/>
            </p:cNvSpPr>
            <p:nvPr/>
          </p:nvSpPr>
          <p:spPr bwMode="auto">
            <a:xfrm>
              <a:off x="2928" y="1272"/>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 name="Text Box 34"/>
            <p:cNvSpPr txBox="1">
              <a:spLocks noChangeArrowheads="1"/>
            </p:cNvSpPr>
            <p:nvPr/>
          </p:nvSpPr>
          <p:spPr bwMode="auto">
            <a:xfrm>
              <a:off x="2945" y="1268"/>
              <a:ext cx="23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62" name="Rectangle 63"/>
            <p:cNvSpPr>
              <a:spLocks noChangeArrowheads="1"/>
            </p:cNvSpPr>
            <p:nvPr/>
          </p:nvSpPr>
          <p:spPr bwMode="auto">
            <a:xfrm>
              <a:off x="4527" y="119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Text Box 64"/>
            <p:cNvSpPr txBox="1">
              <a:spLocks noChangeArrowheads="1"/>
            </p:cNvSpPr>
            <p:nvPr/>
          </p:nvSpPr>
          <p:spPr bwMode="auto">
            <a:xfrm>
              <a:off x="4548" y="1237"/>
              <a:ext cx="25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64" name="Text Box 65"/>
            <p:cNvSpPr txBox="1">
              <a:spLocks noChangeArrowheads="1"/>
            </p:cNvSpPr>
            <p:nvPr/>
          </p:nvSpPr>
          <p:spPr bwMode="auto">
            <a:xfrm>
              <a:off x="4418" y="1549"/>
              <a:ext cx="55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sp>
        <p:nvSpPr>
          <p:cNvPr id="65" name="Text Box 76"/>
          <p:cNvSpPr txBox="1">
            <a:spLocks noChangeArrowheads="1"/>
          </p:cNvSpPr>
          <p:nvPr/>
        </p:nvSpPr>
        <p:spPr bwMode="auto">
          <a:xfrm>
            <a:off x="914400" y="6093023"/>
            <a:ext cx="67414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In the first 4 cases, the page is mapped into its address space, and no trap occurs.</a:t>
            </a:r>
          </a:p>
        </p:txBody>
      </p:sp>
      <p:sp>
        <p:nvSpPr>
          <p:cNvPr id="66" name="Text Box 79"/>
          <p:cNvSpPr txBox="1">
            <a:spLocks noChangeArrowheads="1"/>
          </p:cNvSpPr>
          <p:nvPr/>
        </p:nvSpPr>
        <p:spPr bwMode="auto">
          <a:xfrm>
            <a:off x="2190750" y="5621536"/>
            <a:ext cx="3940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(c)</a:t>
            </a:r>
          </a:p>
        </p:txBody>
      </p:sp>
      <p:sp>
        <p:nvSpPr>
          <p:cNvPr id="67" name="Text Box 80"/>
          <p:cNvSpPr txBox="1">
            <a:spLocks noChangeArrowheads="1"/>
          </p:cNvSpPr>
          <p:nvPr/>
        </p:nvSpPr>
        <p:spPr bwMode="auto">
          <a:xfrm>
            <a:off x="6292850" y="5570736"/>
            <a:ext cx="404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(d)</a:t>
            </a:r>
          </a:p>
        </p:txBody>
      </p:sp>
      <p:sp>
        <p:nvSpPr>
          <p:cNvPr id="68" name="Text Box 83"/>
          <p:cNvSpPr txBox="1">
            <a:spLocks noChangeArrowheads="1"/>
          </p:cNvSpPr>
          <p:nvPr/>
        </p:nvSpPr>
        <p:spPr bwMode="auto">
          <a:xfrm>
            <a:off x="3372630" y="0"/>
            <a:ext cx="5121302" cy="307777"/>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Suppose Processor 1 is attempting a read: Different scenarios</a:t>
            </a:r>
          </a:p>
        </p:txBody>
      </p:sp>
    </p:spTree>
    <p:extLst>
      <p:ext uri="{BB962C8B-B14F-4D97-AF65-F5344CB8AC3E}">
        <p14:creationId xmlns:p14="http://schemas.microsoft.com/office/powerpoint/2010/main" val="2199278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Protocol</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13</a:t>
            </a:fld>
            <a:endParaRPr lang="en-US" b="0">
              <a:solidFill>
                <a:srgbClr val="FBBA03"/>
              </a:solidFill>
            </a:endParaRPr>
          </a:p>
        </p:txBody>
      </p:sp>
      <p:grpSp>
        <p:nvGrpSpPr>
          <p:cNvPr id="35" name="Group 74"/>
          <p:cNvGrpSpPr>
            <a:grpSpLocks/>
          </p:cNvGrpSpPr>
          <p:nvPr/>
        </p:nvGrpSpPr>
        <p:grpSpPr bwMode="auto">
          <a:xfrm>
            <a:off x="767636" y="1846927"/>
            <a:ext cx="3032125" cy="1930400"/>
            <a:chOff x="230" y="2408"/>
            <a:chExt cx="2248" cy="1606"/>
          </a:xfrm>
        </p:grpSpPr>
        <p:sp>
          <p:nvSpPr>
            <p:cNvPr id="36" name="Rectangle 36"/>
            <p:cNvSpPr>
              <a:spLocks noChangeArrowheads="1"/>
            </p:cNvSpPr>
            <p:nvPr/>
          </p:nvSpPr>
          <p:spPr bwMode="auto">
            <a:xfrm>
              <a:off x="315" y="2600"/>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Rectangle 37"/>
            <p:cNvSpPr>
              <a:spLocks noChangeArrowheads="1"/>
            </p:cNvSpPr>
            <p:nvPr/>
          </p:nvSpPr>
          <p:spPr bwMode="auto">
            <a:xfrm>
              <a:off x="1569" y="2615"/>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Line 38"/>
            <p:cNvSpPr>
              <a:spLocks noChangeShapeType="1"/>
            </p:cNvSpPr>
            <p:nvPr/>
          </p:nvSpPr>
          <p:spPr bwMode="auto">
            <a:xfrm>
              <a:off x="720" y="3811"/>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9"/>
            <p:cNvSpPr>
              <a:spLocks noChangeShapeType="1"/>
            </p:cNvSpPr>
            <p:nvPr/>
          </p:nvSpPr>
          <p:spPr bwMode="auto">
            <a:xfrm>
              <a:off x="1989" y="3815"/>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40"/>
            <p:cNvSpPr>
              <a:spLocks noChangeShapeType="1"/>
            </p:cNvSpPr>
            <p:nvPr/>
          </p:nvSpPr>
          <p:spPr bwMode="auto">
            <a:xfrm flipV="1">
              <a:off x="282" y="4004"/>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1"/>
            <p:cNvSpPr txBox="1">
              <a:spLocks noChangeArrowheads="1"/>
            </p:cNvSpPr>
            <p:nvPr/>
          </p:nvSpPr>
          <p:spPr bwMode="auto">
            <a:xfrm>
              <a:off x="230" y="2408"/>
              <a:ext cx="94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42" name="Text Box 42"/>
            <p:cNvSpPr txBox="1">
              <a:spLocks noChangeArrowheads="1"/>
            </p:cNvSpPr>
            <p:nvPr/>
          </p:nvSpPr>
          <p:spPr bwMode="auto">
            <a:xfrm>
              <a:off x="1511" y="2408"/>
              <a:ext cx="9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43" name="Oval 46"/>
            <p:cNvSpPr>
              <a:spLocks noChangeArrowheads="1"/>
            </p:cNvSpPr>
            <p:nvPr/>
          </p:nvSpPr>
          <p:spPr bwMode="auto">
            <a:xfrm>
              <a:off x="324" y="2976"/>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Text Box 47"/>
            <p:cNvSpPr txBox="1">
              <a:spLocks noChangeArrowheads="1"/>
            </p:cNvSpPr>
            <p:nvPr/>
          </p:nvSpPr>
          <p:spPr bwMode="auto">
            <a:xfrm>
              <a:off x="344" y="2972"/>
              <a:ext cx="22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45" name="Rectangle 66"/>
            <p:cNvSpPr>
              <a:spLocks noChangeArrowheads="1"/>
            </p:cNvSpPr>
            <p:nvPr/>
          </p:nvSpPr>
          <p:spPr bwMode="auto">
            <a:xfrm>
              <a:off x="1887" y="2854"/>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Text Box 67"/>
            <p:cNvSpPr txBox="1">
              <a:spLocks noChangeArrowheads="1"/>
            </p:cNvSpPr>
            <p:nvPr/>
          </p:nvSpPr>
          <p:spPr bwMode="auto">
            <a:xfrm>
              <a:off x="1912" y="2893"/>
              <a:ext cx="24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47" name="Text Box 68"/>
            <p:cNvSpPr txBox="1">
              <a:spLocks noChangeArrowheads="1"/>
            </p:cNvSpPr>
            <p:nvPr/>
          </p:nvSpPr>
          <p:spPr bwMode="auto">
            <a:xfrm>
              <a:off x="1786" y="3206"/>
              <a:ext cx="5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grpSp>
        <p:nvGrpSpPr>
          <p:cNvPr id="48" name="Group 75"/>
          <p:cNvGrpSpPr>
            <a:grpSpLocks/>
          </p:cNvGrpSpPr>
          <p:nvPr/>
        </p:nvGrpSpPr>
        <p:grpSpPr bwMode="auto">
          <a:xfrm>
            <a:off x="4810999" y="1799302"/>
            <a:ext cx="2862262" cy="1958975"/>
            <a:chOff x="2843" y="2348"/>
            <a:chExt cx="2300" cy="1606"/>
          </a:xfrm>
        </p:grpSpPr>
        <p:sp>
          <p:nvSpPr>
            <p:cNvPr id="49" name="Rectangle 49"/>
            <p:cNvSpPr>
              <a:spLocks noChangeArrowheads="1"/>
            </p:cNvSpPr>
            <p:nvPr/>
          </p:nvSpPr>
          <p:spPr bwMode="auto">
            <a:xfrm>
              <a:off x="2967" y="2540"/>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Rectangle 50"/>
            <p:cNvSpPr>
              <a:spLocks noChangeArrowheads="1"/>
            </p:cNvSpPr>
            <p:nvPr/>
          </p:nvSpPr>
          <p:spPr bwMode="auto">
            <a:xfrm>
              <a:off x="4221" y="2555"/>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Line 51"/>
            <p:cNvSpPr>
              <a:spLocks noChangeShapeType="1"/>
            </p:cNvSpPr>
            <p:nvPr/>
          </p:nvSpPr>
          <p:spPr bwMode="auto">
            <a:xfrm>
              <a:off x="3372" y="3751"/>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2" name="Line 52"/>
            <p:cNvSpPr>
              <a:spLocks noChangeShapeType="1"/>
            </p:cNvSpPr>
            <p:nvPr/>
          </p:nvSpPr>
          <p:spPr bwMode="auto">
            <a:xfrm>
              <a:off x="4641" y="3755"/>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3" name="Line 53"/>
            <p:cNvSpPr>
              <a:spLocks noChangeShapeType="1"/>
            </p:cNvSpPr>
            <p:nvPr/>
          </p:nvSpPr>
          <p:spPr bwMode="auto">
            <a:xfrm flipV="1">
              <a:off x="2934" y="3944"/>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4" name="Text Box 54"/>
            <p:cNvSpPr txBox="1">
              <a:spLocks noChangeArrowheads="1"/>
            </p:cNvSpPr>
            <p:nvPr/>
          </p:nvSpPr>
          <p:spPr bwMode="auto">
            <a:xfrm>
              <a:off x="2843" y="2348"/>
              <a:ext cx="10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55" name="Text Box 55"/>
            <p:cNvSpPr txBox="1">
              <a:spLocks noChangeArrowheads="1"/>
            </p:cNvSpPr>
            <p:nvPr/>
          </p:nvSpPr>
          <p:spPr bwMode="auto">
            <a:xfrm>
              <a:off x="4124" y="2348"/>
              <a:ext cx="10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56" name="Oval 59"/>
            <p:cNvSpPr>
              <a:spLocks noChangeArrowheads="1"/>
            </p:cNvSpPr>
            <p:nvPr/>
          </p:nvSpPr>
          <p:spPr bwMode="auto">
            <a:xfrm>
              <a:off x="2976" y="2916"/>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 name="Text Box 60"/>
            <p:cNvSpPr txBox="1">
              <a:spLocks noChangeArrowheads="1"/>
            </p:cNvSpPr>
            <p:nvPr/>
          </p:nvSpPr>
          <p:spPr bwMode="auto">
            <a:xfrm>
              <a:off x="2987" y="2912"/>
              <a:ext cx="2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58" name="Rectangle 69"/>
            <p:cNvSpPr>
              <a:spLocks noChangeArrowheads="1"/>
            </p:cNvSpPr>
            <p:nvPr/>
          </p:nvSpPr>
          <p:spPr bwMode="auto">
            <a:xfrm>
              <a:off x="4569" y="278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Text Box 70"/>
            <p:cNvSpPr txBox="1">
              <a:spLocks noChangeArrowheads="1"/>
            </p:cNvSpPr>
            <p:nvPr/>
          </p:nvSpPr>
          <p:spPr bwMode="auto">
            <a:xfrm>
              <a:off x="4566" y="2827"/>
              <a:ext cx="30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W</a:t>
              </a:r>
            </a:p>
          </p:txBody>
        </p:sp>
        <p:sp>
          <p:nvSpPr>
            <p:cNvPr id="60" name="Text Box 71"/>
            <p:cNvSpPr txBox="1">
              <a:spLocks noChangeArrowheads="1"/>
            </p:cNvSpPr>
            <p:nvPr/>
          </p:nvSpPr>
          <p:spPr bwMode="auto">
            <a:xfrm>
              <a:off x="4445" y="3141"/>
              <a:ext cx="5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sp>
        <p:nvSpPr>
          <p:cNvPr id="62" name="Text Box 77"/>
          <p:cNvSpPr txBox="1">
            <a:spLocks noChangeArrowheads="1"/>
          </p:cNvSpPr>
          <p:nvPr/>
        </p:nvSpPr>
        <p:spPr bwMode="auto">
          <a:xfrm>
            <a:off x="888286" y="3704302"/>
            <a:ext cx="191590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Ask for a copy</a:t>
            </a:r>
          </a:p>
          <a:p>
            <a:pPr>
              <a:buFontTx/>
              <a:buAutoNum type="arabicPeriod"/>
            </a:pPr>
            <a:r>
              <a:rPr lang="en-US" dirty="0">
                <a:solidFill>
                  <a:srgbClr val="000000"/>
                </a:solidFill>
              </a:rPr>
              <a:t>Mark page as R</a:t>
            </a:r>
          </a:p>
          <a:p>
            <a:pPr>
              <a:buFontTx/>
              <a:buAutoNum type="arabicPeriod"/>
            </a:pPr>
            <a:r>
              <a:rPr lang="en-US" dirty="0">
                <a:solidFill>
                  <a:srgbClr val="000000"/>
                </a:solidFill>
              </a:rPr>
              <a:t>Do read</a:t>
            </a:r>
          </a:p>
        </p:txBody>
      </p:sp>
      <p:sp>
        <p:nvSpPr>
          <p:cNvPr id="63" name="Text Box 78"/>
          <p:cNvSpPr txBox="1">
            <a:spLocks noChangeArrowheads="1"/>
          </p:cNvSpPr>
          <p:nvPr/>
        </p:nvSpPr>
        <p:spPr bwMode="auto">
          <a:xfrm>
            <a:off x="5145961" y="3751927"/>
            <a:ext cx="3159839"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Ask P2 to degrade its copy to R</a:t>
            </a:r>
          </a:p>
          <a:p>
            <a:pPr>
              <a:buFontTx/>
              <a:buAutoNum type="arabicPeriod"/>
            </a:pPr>
            <a:r>
              <a:rPr lang="en-US" dirty="0">
                <a:solidFill>
                  <a:srgbClr val="000000"/>
                </a:solidFill>
              </a:rPr>
              <a:t>Ask for a copy</a:t>
            </a:r>
          </a:p>
          <a:p>
            <a:pPr>
              <a:buFontTx/>
              <a:buAutoNum type="arabicPeriod"/>
            </a:pPr>
            <a:r>
              <a:rPr lang="en-US" dirty="0">
                <a:solidFill>
                  <a:srgbClr val="000000"/>
                </a:solidFill>
              </a:rPr>
              <a:t>Mark page as R</a:t>
            </a:r>
          </a:p>
          <a:p>
            <a:pPr>
              <a:buFontTx/>
              <a:buAutoNum type="arabicPeriod"/>
            </a:pPr>
            <a:r>
              <a:rPr lang="en-US" dirty="0">
                <a:solidFill>
                  <a:srgbClr val="000000"/>
                </a:solidFill>
              </a:rPr>
              <a:t>Do read</a:t>
            </a:r>
          </a:p>
        </p:txBody>
      </p:sp>
      <p:sp>
        <p:nvSpPr>
          <p:cNvPr id="66" name="Text Box 81"/>
          <p:cNvSpPr txBox="1">
            <a:spLocks noChangeArrowheads="1"/>
          </p:cNvSpPr>
          <p:nvPr/>
        </p:nvSpPr>
        <p:spPr bwMode="auto">
          <a:xfrm>
            <a:off x="2066211" y="3283615"/>
            <a:ext cx="4040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(e)</a:t>
            </a:r>
          </a:p>
        </p:txBody>
      </p:sp>
      <p:sp>
        <p:nvSpPr>
          <p:cNvPr id="67" name="Text Box 82"/>
          <p:cNvSpPr txBox="1">
            <a:spLocks noChangeArrowheads="1"/>
          </p:cNvSpPr>
          <p:nvPr/>
        </p:nvSpPr>
        <p:spPr bwMode="auto">
          <a:xfrm>
            <a:off x="6041311" y="3156615"/>
            <a:ext cx="3541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dirty="0">
                <a:solidFill>
                  <a:srgbClr val="000000"/>
                </a:solidFill>
              </a:rPr>
              <a:t>(f)</a:t>
            </a:r>
          </a:p>
        </p:txBody>
      </p:sp>
      <p:sp>
        <p:nvSpPr>
          <p:cNvPr id="68" name="Text Box 83"/>
          <p:cNvSpPr txBox="1">
            <a:spLocks noChangeArrowheads="1"/>
          </p:cNvSpPr>
          <p:nvPr/>
        </p:nvSpPr>
        <p:spPr bwMode="auto">
          <a:xfrm>
            <a:off x="3372630" y="0"/>
            <a:ext cx="5121302" cy="307777"/>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Suppose Processor 1 is attempting a read: Different scenarios</a:t>
            </a:r>
          </a:p>
        </p:txBody>
      </p:sp>
    </p:spTree>
    <p:extLst>
      <p:ext uri="{BB962C8B-B14F-4D97-AF65-F5344CB8AC3E}">
        <p14:creationId xmlns:p14="http://schemas.microsoft.com/office/powerpoint/2010/main" val="2651554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6" grpId="0"/>
      <p:bldP spid="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Scenarios &amp; Protocol</a:t>
            </a:r>
            <a:endParaRPr lang="en-US" dirty="0"/>
          </a:p>
        </p:txBody>
      </p:sp>
      <p:sp>
        <p:nvSpPr>
          <p:cNvPr id="3" name="Content Placeholder 2"/>
          <p:cNvSpPr>
            <a:spLocks noGrp="1"/>
          </p:cNvSpPr>
          <p:nvPr>
            <p:ph idx="1"/>
          </p:nvPr>
        </p:nvSpPr>
        <p:spPr>
          <a:xfrm>
            <a:off x="698500" y="923925"/>
            <a:ext cx="7683500" cy="4927600"/>
          </a:xfrm>
        </p:spPr>
        <p:txBody>
          <a:bodyPr/>
          <a:lstStyle/>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14</a:t>
            </a:fld>
            <a:endParaRPr lang="en-US" b="0">
              <a:solidFill>
                <a:srgbClr val="FBBA03"/>
              </a:solidFill>
            </a:endParaRPr>
          </a:p>
        </p:txBody>
      </p:sp>
      <p:sp>
        <p:nvSpPr>
          <p:cNvPr id="5" name="Text Box 3"/>
          <p:cNvSpPr txBox="1">
            <a:spLocks noChangeArrowheads="1"/>
          </p:cNvSpPr>
          <p:nvPr/>
        </p:nvSpPr>
        <p:spPr bwMode="auto">
          <a:xfrm>
            <a:off x="439738" y="866775"/>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6" name="Text Box 4"/>
          <p:cNvSpPr txBox="1">
            <a:spLocks noChangeArrowheads="1"/>
          </p:cNvSpPr>
          <p:nvPr/>
        </p:nvSpPr>
        <p:spPr bwMode="auto">
          <a:xfrm>
            <a:off x="2071688" y="866775"/>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7" name="Rectangle 6"/>
          <p:cNvSpPr>
            <a:spLocks noChangeArrowheads="1"/>
          </p:cNvSpPr>
          <p:nvPr/>
        </p:nvSpPr>
        <p:spPr bwMode="auto">
          <a:xfrm>
            <a:off x="454025" y="1171575"/>
            <a:ext cx="1131888" cy="1525588"/>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Rectangle 7"/>
          <p:cNvSpPr>
            <a:spLocks noChangeArrowheads="1"/>
          </p:cNvSpPr>
          <p:nvPr/>
        </p:nvSpPr>
        <p:spPr bwMode="auto">
          <a:xfrm>
            <a:off x="2139950" y="1190625"/>
            <a:ext cx="1133475" cy="1525588"/>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Line 8"/>
          <p:cNvSpPr>
            <a:spLocks noChangeShapeType="1"/>
          </p:cNvSpPr>
          <p:nvPr/>
        </p:nvSpPr>
        <p:spPr bwMode="auto">
          <a:xfrm>
            <a:off x="998538" y="2709863"/>
            <a:ext cx="0" cy="2286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2705100" y="2716213"/>
            <a:ext cx="0" cy="2286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409575" y="2955925"/>
            <a:ext cx="2952750" cy="127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1"/>
          <p:cNvSpPr>
            <a:spLocks noChangeArrowheads="1"/>
          </p:cNvSpPr>
          <p:nvPr/>
        </p:nvSpPr>
        <p:spPr bwMode="auto">
          <a:xfrm>
            <a:off x="993775" y="1517650"/>
            <a:ext cx="384175" cy="3841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Text Box 12"/>
          <p:cNvSpPr txBox="1">
            <a:spLocks noChangeArrowheads="1"/>
          </p:cNvSpPr>
          <p:nvPr/>
        </p:nvSpPr>
        <p:spPr bwMode="auto">
          <a:xfrm>
            <a:off x="1004888" y="1566863"/>
            <a:ext cx="37623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W</a:t>
            </a:r>
          </a:p>
        </p:txBody>
      </p:sp>
      <p:sp>
        <p:nvSpPr>
          <p:cNvPr id="14" name="Text Box 13"/>
          <p:cNvSpPr txBox="1">
            <a:spLocks noChangeArrowheads="1"/>
          </p:cNvSpPr>
          <p:nvPr/>
        </p:nvSpPr>
        <p:spPr bwMode="auto">
          <a:xfrm>
            <a:off x="856769" y="1965325"/>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15" name="Oval 14"/>
          <p:cNvSpPr>
            <a:spLocks noChangeArrowheads="1"/>
          </p:cNvSpPr>
          <p:nvPr/>
        </p:nvSpPr>
        <p:spPr bwMode="auto">
          <a:xfrm>
            <a:off x="466725" y="1649413"/>
            <a:ext cx="306388" cy="30480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Text Box 15"/>
          <p:cNvSpPr txBox="1">
            <a:spLocks noChangeArrowheads="1"/>
          </p:cNvSpPr>
          <p:nvPr/>
        </p:nvSpPr>
        <p:spPr bwMode="auto">
          <a:xfrm>
            <a:off x="493111" y="1644650"/>
            <a:ext cx="304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17" name="Rectangle 19"/>
          <p:cNvSpPr>
            <a:spLocks noChangeArrowheads="1"/>
          </p:cNvSpPr>
          <p:nvPr/>
        </p:nvSpPr>
        <p:spPr bwMode="auto">
          <a:xfrm>
            <a:off x="4614863" y="1089025"/>
            <a:ext cx="1106487" cy="157162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 name="Rectangle 20"/>
          <p:cNvSpPr>
            <a:spLocks noChangeArrowheads="1"/>
          </p:cNvSpPr>
          <p:nvPr/>
        </p:nvSpPr>
        <p:spPr bwMode="auto">
          <a:xfrm>
            <a:off x="6262688" y="1109663"/>
            <a:ext cx="1108075" cy="1570037"/>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21"/>
          <p:cNvSpPr>
            <a:spLocks noChangeShapeType="1"/>
          </p:cNvSpPr>
          <p:nvPr/>
        </p:nvSpPr>
        <p:spPr bwMode="auto">
          <a:xfrm>
            <a:off x="5148263" y="2674938"/>
            <a:ext cx="0" cy="233362"/>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2"/>
          <p:cNvSpPr>
            <a:spLocks noChangeShapeType="1"/>
          </p:cNvSpPr>
          <p:nvPr/>
        </p:nvSpPr>
        <p:spPr bwMode="auto">
          <a:xfrm>
            <a:off x="6815138" y="2679700"/>
            <a:ext cx="0" cy="23495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3"/>
          <p:cNvSpPr>
            <a:spLocks noChangeShapeType="1"/>
          </p:cNvSpPr>
          <p:nvPr/>
        </p:nvSpPr>
        <p:spPr bwMode="auto">
          <a:xfrm flipV="1">
            <a:off x="4572000" y="2927350"/>
            <a:ext cx="2886075" cy="127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24"/>
          <p:cNvSpPr txBox="1">
            <a:spLocks noChangeArrowheads="1"/>
          </p:cNvSpPr>
          <p:nvPr/>
        </p:nvSpPr>
        <p:spPr bwMode="auto">
          <a:xfrm>
            <a:off x="4487863" y="838200"/>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23" name="Text Box 25"/>
          <p:cNvSpPr txBox="1">
            <a:spLocks noChangeArrowheads="1"/>
          </p:cNvSpPr>
          <p:nvPr/>
        </p:nvSpPr>
        <p:spPr bwMode="auto">
          <a:xfrm>
            <a:off x="6170613" y="838200"/>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24" name="Rectangle 26"/>
          <p:cNvSpPr>
            <a:spLocks noChangeArrowheads="1"/>
          </p:cNvSpPr>
          <p:nvPr/>
        </p:nvSpPr>
        <p:spPr bwMode="auto">
          <a:xfrm>
            <a:off x="5143500" y="1446213"/>
            <a:ext cx="374650" cy="395287"/>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Text Box 27"/>
          <p:cNvSpPr txBox="1">
            <a:spLocks noChangeArrowheads="1"/>
          </p:cNvSpPr>
          <p:nvPr/>
        </p:nvSpPr>
        <p:spPr bwMode="auto">
          <a:xfrm>
            <a:off x="5172075" y="1497013"/>
            <a:ext cx="3302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26" name="Oval 28"/>
          <p:cNvSpPr>
            <a:spLocks noChangeArrowheads="1"/>
          </p:cNvSpPr>
          <p:nvPr/>
        </p:nvSpPr>
        <p:spPr bwMode="auto">
          <a:xfrm>
            <a:off x="4627563" y="1581150"/>
            <a:ext cx="300037" cy="314325"/>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Text Box 29"/>
          <p:cNvSpPr txBox="1">
            <a:spLocks noChangeArrowheads="1"/>
          </p:cNvSpPr>
          <p:nvPr/>
        </p:nvSpPr>
        <p:spPr bwMode="auto">
          <a:xfrm>
            <a:off x="4649186" y="1576388"/>
            <a:ext cx="304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28" name="Text Box 32"/>
          <p:cNvSpPr txBox="1">
            <a:spLocks noChangeArrowheads="1"/>
          </p:cNvSpPr>
          <p:nvPr/>
        </p:nvSpPr>
        <p:spPr bwMode="auto">
          <a:xfrm>
            <a:off x="5014431" y="1944688"/>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29" name="Text Box 62"/>
          <p:cNvSpPr txBox="1">
            <a:spLocks noChangeArrowheads="1"/>
          </p:cNvSpPr>
          <p:nvPr/>
        </p:nvSpPr>
        <p:spPr bwMode="auto">
          <a:xfrm>
            <a:off x="7015163" y="2663825"/>
            <a:ext cx="195438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Mark page as W</a:t>
            </a:r>
          </a:p>
          <a:p>
            <a:pPr>
              <a:buFontTx/>
              <a:buAutoNum type="arabicPeriod"/>
            </a:pPr>
            <a:r>
              <a:rPr lang="en-US" dirty="0">
                <a:solidFill>
                  <a:srgbClr val="000000"/>
                </a:solidFill>
              </a:rPr>
              <a:t>Do write</a:t>
            </a:r>
          </a:p>
        </p:txBody>
      </p:sp>
      <p:sp>
        <p:nvSpPr>
          <p:cNvPr id="30" name="Text Box 93"/>
          <p:cNvSpPr txBox="1">
            <a:spLocks noChangeArrowheads="1"/>
          </p:cNvSpPr>
          <p:nvPr/>
        </p:nvSpPr>
        <p:spPr bwMode="auto">
          <a:xfrm>
            <a:off x="554038" y="3248025"/>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31" name="Text Box 94"/>
          <p:cNvSpPr txBox="1">
            <a:spLocks noChangeArrowheads="1"/>
          </p:cNvSpPr>
          <p:nvPr/>
        </p:nvSpPr>
        <p:spPr bwMode="auto">
          <a:xfrm>
            <a:off x="2185988" y="3248025"/>
            <a:ext cx="12684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grpSp>
        <p:nvGrpSpPr>
          <p:cNvPr id="32" name="Group 95"/>
          <p:cNvGrpSpPr>
            <a:grpSpLocks/>
          </p:cNvGrpSpPr>
          <p:nvPr/>
        </p:nvGrpSpPr>
        <p:grpSpPr bwMode="auto">
          <a:xfrm>
            <a:off x="523875" y="3552825"/>
            <a:ext cx="2952750" cy="1797050"/>
            <a:chOff x="258" y="908"/>
            <a:chExt cx="2196" cy="1414"/>
          </a:xfrm>
        </p:grpSpPr>
        <p:sp>
          <p:nvSpPr>
            <p:cNvPr id="33" name="Rectangle 96"/>
            <p:cNvSpPr>
              <a:spLocks noChangeArrowheads="1"/>
            </p:cNvSpPr>
            <p:nvPr/>
          </p:nvSpPr>
          <p:spPr bwMode="auto">
            <a:xfrm>
              <a:off x="291" y="908"/>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Rectangle 97"/>
            <p:cNvSpPr>
              <a:spLocks noChangeArrowheads="1"/>
            </p:cNvSpPr>
            <p:nvPr/>
          </p:nvSpPr>
          <p:spPr bwMode="auto">
            <a:xfrm>
              <a:off x="1545" y="923"/>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Line 98"/>
            <p:cNvSpPr>
              <a:spLocks noChangeShapeType="1"/>
            </p:cNvSpPr>
            <p:nvPr/>
          </p:nvSpPr>
          <p:spPr bwMode="auto">
            <a:xfrm>
              <a:off x="696" y="2119"/>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Line 99"/>
            <p:cNvSpPr>
              <a:spLocks noChangeShapeType="1"/>
            </p:cNvSpPr>
            <p:nvPr/>
          </p:nvSpPr>
          <p:spPr bwMode="auto">
            <a:xfrm>
              <a:off x="1965" y="2123"/>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00"/>
            <p:cNvSpPr>
              <a:spLocks noChangeShapeType="1"/>
            </p:cNvSpPr>
            <p:nvPr/>
          </p:nvSpPr>
          <p:spPr bwMode="auto">
            <a:xfrm flipV="1">
              <a:off x="258" y="2312"/>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Rectangle 101"/>
            <p:cNvSpPr>
              <a:spLocks noChangeArrowheads="1"/>
            </p:cNvSpPr>
            <p:nvPr/>
          </p:nvSpPr>
          <p:spPr bwMode="auto">
            <a:xfrm>
              <a:off x="693" y="1180"/>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Text Box 102"/>
            <p:cNvSpPr txBox="1">
              <a:spLocks noChangeArrowheads="1"/>
            </p:cNvSpPr>
            <p:nvPr/>
          </p:nvSpPr>
          <p:spPr bwMode="auto">
            <a:xfrm>
              <a:off x="717" y="1219"/>
              <a:ext cx="24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40" name="Text Box 103"/>
            <p:cNvSpPr txBox="1">
              <a:spLocks noChangeArrowheads="1"/>
            </p:cNvSpPr>
            <p:nvPr/>
          </p:nvSpPr>
          <p:spPr bwMode="auto">
            <a:xfrm>
              <a:off x="591" y="1533"/>
              <a:ext cx="53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sp>
          <p:nvSpPr>
            <p:cNvPr id="41" name="Oval 104"/>
            <p:cNvSpPr>
              <a:spLocks noChangeArrowheads="1"/>
            </p:cNvSpPr>
            <p:nvPr/>
          </p:nvSpPr>
          <p:spPr bwMode="auto">
            <a:xfrm>
              <a:off x="300" y="1284"/>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Text Box 105"/>
            <p:cNvSpPr txBox="1">
              <a:spLocks noChangeArrowheads="1"/>
            </p:cNvSpPr>
            <p:nvPr/>
          </p:nvSpPr>
          <p:spPr bwMode="auto">
            <a:xfrm>
              <a:off x="320" y="1280"/>
              <a:ext cx="226"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43" name="Rectangle 106"/>
            <p:cNvSpPr>
              <a:spLocks noChangeArrowheads="1"/>
            </p:cNvSpPr>
            <p:nvPr/>
          </p:nvSpPr>
          <p:spPr bwMode="auto">
            <a:xfrm>
              <a:off x="1929" y="1204"/>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Text Box 107"/>
            <p:cNvSpPr txBox="1">
              <a:spLocks noChangeArrowheads="1"/>
            </p:cNvSpPr>
            <p:nvPr/>
          </p:nvSpPr>
          <p:spPr bwMode="auto">
            <a:xfrm>
              <a:off x="1953" y="1243"/>
              <a:ext cx="24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grpSp>
      <p:grpSp>
        <p:nvGrpSpPr>
          <p:cNvPr id="45" name="Group 108"/>
          <p:cNvGrpSpPr>
            <a:grpSpLocks/>
          </p:cNvGrpSpPr>
          <p:nvPr/>
        </p:nvGrpSpPr>
        <p:grpSpPr bwMode="auto">
          <a:xfrm>
            <a:off x="4611688" y="3228975"/>
            <a:ext cx="2970212" cy="2101850"/>
            <a:chOff x="2822" y="704"/>
            <a:chExt cx="2260" cy="1606"/>
          </a:xfrm>
        </p:grpSpPr>
        <p:sp>
          <p:nvSpPr>
            <p:cNvPr id="46" name="Rectangle 109"/>
            <p:cNvSpPr>
              <a:spLocks noChangeArrowheads="1"/>
            </p:cNvSpPr>
            <p:nvPr/>
          </p:nvSpPr>
          <p:spPr bwMode="auto">
            <a:xfrm>
              <a:off x="2919" y="896"/>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Rectangle 110"/>
            <p:cNvSpPr>
              <a:spLocks noChangeArrowheads="1"/>
            </p:cNvSpPr>
            <p:nvPr/>
          </p:nvSpPr>
          <p:spPr bwMode="auto">
            <a:xfrm>
              <a:off x="4173" y="911"/>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Line 111"/>
            <p:cNvSpPr>
              <a:spLocks noChangeShapeType="1"/>
            </p:cNvSpPr>
            <p:nvPr/>
          </p:nvSpPr>
          <p:spPr bwMode="auto">
            <a:xfrm>
              <a:off x="3324" y="2107"/>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49" name="Line 112"/>
            <p:cNvSpPr>
              <a:spLocks noChangeShapeType="1"/>
            </p:cNvSpPr>
            <p:nvPr/>
          </p:nvSpPr>
          <p:spPr bwMode="auto">
            <a:xfrm>
              <a:off x="4593" y="2111"/>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0" name="Line 113"/>
            <p:cNvSpPr>
              <a:spLocks noChangeShapeType="1"/>
            </p:cNvSpPr>
            <p:nvPr/>
          </p:nvSpPr>
          <p:spPr bwMode="auto">
            <a:xfrm flipV="1">
              <a:off x="2886" y="2300"/>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 name="Text Box 114"/>
            <p:cNvSpPr txBox="1">
              <a:spLocks noChangeArrowheads="1"/>
            </p:cNvSpPr>
            <p:nvPr/>
          </p:nvSpPr>
          <p:spPr bwMode="auto">
            <a:xfrm>
              <a:off x="2822" y="704"/>
              <a:ext cx="96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52" name="Text Box 115"/>
            <p:cNvSpPr txBox="1">
              <a:spLocks noChangeArrowheads="1"/>
            </p:cNvSpPr>
            <p:nvPr/>
          </p:nvSpPr>
          <p:spPr bwMode="auto">
            <a:xfrm>
              <a:off x="4102" y="704"/>
              <a:ext cx="96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53" name="Rectangle 116"/>
            <p:cNvSpPr>
              <a:spLocks noChangeArrowheads="1"/>
            </p:cNvSpPr>
            <p:nvPr/>
          </p:nvSpPr>
          <p:spPr bwMode="auto">
            <a:xfrm>
              <a:off x="3321" y="116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Text Box 117"/>
            <p:cNvSpPr txBox="1">
              <a:spLocks noChangeArrowheads="1"/>
            </p:cNvSpPr>
            <p:nvPr/>
          </p:nvSpPr>
          <p:spPr bwMode="auto">
            <a:xfrm>
              <a:off x="3343" y="1207"/>
              <a:ext cx="25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55" name="Oval 118"/>
            <p:cNvSpPr>
              <a:spLocks noChangeArrowheads="1"/>
            </p:cNvSpPr>
            <p:nvPr/>
          </p:nvSpPr>
          <p:spPr bwMode="auto">
            <a:xfrm>
              <a:off x="2928" y="1272"/>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Text Box 119"/>
            <p:cNvSpPr txBox="1">
              <a:spLocks noChangeArrowheads="1"/>
            </p:cNvSpPr>
            <p:nvPr/>
          </p:nvSpPr>
          <p:spPr bwMode="auto">
            <a:xfrm>
              <a:off x="2945" y="1268"/>
              <a:ext cx="23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57" name="Rectangle 120"/>
            <p:cNvSpPr>
              <a:spLocks noChangeArrowheads="1"/>
            </p:cNvSpPr>
            <p:nvPr/>
          </p:nvSpPr>
          <p:spPr bwMode="auto">
            <a:xfrm>
              <a:off x="4527" y="119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Text Box 121"/>
            <p:cNvSpPr txBox="1">
              <a:spLocks noChangeArrowheads="1"/>
            </p:cNvSpPr>
            <p:nvPr/>
          </p:nvSpPr>
          <p:spPr bwMode="auto">
            <a:xfrm>
              <a:off x="4548" y="1237"/>
              <a:ext cx="25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59" name="Text Box 122"/>
            <p:cNvSpPr txBox="1">
              <a:spLocks noChangeArrowheads="1"/>
            </p:cNvSpPr>
            <p:nvPr/>
          </p:nvSpPr>
          <p:spPr bwMode="auto">
            <a:xfrm>
              <a:off x="4418" y="1549"/>
              <a:ext cx="55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sp>
        <p:nvSpPr>
          <p:cNvPr id="60" name="Text Box 123"/>
          <p:cNvSpPr txBox="1">
            <a:spLocks noChangeArrowheads="1"/>
          </p:cNvSpPr>
          <p:nvPr/>
        </p:nvSpPr>
        <p:spPr bwMode="auto">
          <a:xfrm>
            <a:off x="641350" y="5419725"/>
            <a:ext cx="24288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Invalidate other copies</a:t>
            </a:r>
          </a:p>
          <a:p>
            <a:pPr>
              <a:buFontTx/>
              <a:buAutoNum type="arabicPeriod"/>
            </a:pPr>
            <a:r>
              <a:rPr lang="en-US" dirty="0">
                <a:solidFill>
                  <a:srgbClr val="000000"/>
                </a:solidFill>
              </a:rPr>
              <a:t>Mark local page as W</a:t>
            </a:r>
          </a:p>
          <a:p>
            <a:pPr>
              <a:buFontTx/>
              <a:buAutoNum type="arabicPeriod"/>
            </a:pPr>
            <a:r>
              <a:rPr lang="en-US" dirty="0">
                <a:solidFill>
                  <a:srgbClr val="000000"/>
                </a:solidFill>
              </a:rPr>
              <a:t>Do write</a:t>
            </a:r>
          </a:p>
        </p:txBody>
      </p:sp>
      <p:sp>
        <p:nvSpPr>
          <p:cNvPr id="61" name="Text Box 124"/>
          <p:cNvSpPr txBox="1">
            <a:spLocks noChangeArrowheads="1"/>
          </p:cNvSpPr>
          <p:nvPr/>
        </p:nvSpPr>
        <p:spPr bwMode="auto">
          <a:xfrm>
            <a:off x="4699000" y="5381625"/>
            <a:ext cx="242887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Invalidate other copies</a:t>
            </a:r>
          </a:p>
          <a:p>
            <a:pPr>
              <a:buFontTx/>
              <a:buAutoNum type="arabicPeriod"/>
            </a:pPr>
            <a:r>
              <a:rPr lang="en-US" dirty="0">
                <a:solidFill>
                  <a:srgbClr val="000000"/>
                </a:solidFill>
              </a:rPr>
              <a:t>Ask for ownership</a:t>
            </a:r>
          </a:p>
          <a:p>
            <a:pPr>
              <a:buFontTx/>
              <a:buAutoNum type="arabicPeriod"/>
            </a:pPr>
            <a:r>
              <a:rPr lang="en-US" dirty="0">
                <a:solidFill>
                  <a:srgbClr val="000000"/>
                </a:solidFill>
              </a:rPr>
              <a:t>Mark page as W</a:t>
            </a:r>
          </a:p>
          <a:p>
            <a:pPr>
              <a:buFontTx/>
              <a:buAutoNum type="arabicPeriod"/>
            </a:pPr>
            <a:r>
              <a:rPr lang="en-US" dirty="0">
                <a:solidFill>
                  <a:srgbClr val="000000"/>
                </a:solidFill>
              </a:rPr>
              <a:t>Do write</a:t>
            </a:r>
          </a:p>
        </p:txBody>
      </p:sp>
      <p:sp>
        <p:nvSpPr>
          <p:cNvPr id="62" name="Text Box 125"/>
          <p:cNvSpPr txBox="1">
            <a:spLocks noChangeArrowheads="1"/>
          </p:cNvSpPr>
          <p:nvPr/>
        </p:nvSpPr>
        <p:spPr bwMode="auto">
          <a:xfrm>
            <a:off x="3452462" y="2766"/>
            <a:ext cx="5141026" cy="307777"/>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Suppose Processor 1 is attempting a write: Different scenarios</a:t>
            </a:r>
          </a:p>
        </p:txBody>
      </p:sp>
    </p:spTree>
    <p:extLst>
      <p:ext uri="{BB962C8B-B14F-4D97-AF65-F5344CB8AC3E}">
        <p14:creationId xmlns:p14="http://schemas.microsoft.com/office/powerpoint/2010/main" val="27698291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P spid="11" grpId="0" animBg="1"/>
      <p:bldP spid="12" grpId="0" animBg="1"/>
      <p:bldP spid="13" grpId="0"/>
      <p:bldP spid="14" grpId="0"/>
      <p:bldP spid="15" grpId="0" animBg="1"/>
      <p:bldP spid="16" grpId="0"/>
      <p:bldP spid="17" grpId="0" animBg="1"/>
      <p:bldP spid="18" grpId="0" animBg="1"/>
      <p:bldP spid="19" grpId="0" animBg="1"/>
      <p:bldP spid="20" grpId="0" animBg="1"/>
      <p:bldP spid="21" grpId="0" animBg="1"/>
      <p:bldP spid="22" grpId="0"/>
      <p:bldP spid="23" grpId="0"/>
      <p:bldP spid="24" grpId="0" animBg="1"/>
      <p:bldP spid="25" grpId="0"/>
      <p:bldP spid="26" grpId="0" animBg="1"/>
      <p:bldP spid="27" grpId="0"/>
      <p:bldP spid="28" grpId="0"/>
      <p:bldP spid="29" grpId="0"/>
      <p:bldP spid="30" grpId="0"/>
      <p:bldP spid="31" grpId="0"/>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Scenarios &amp; Protocol</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15</a:t>
            </a:fld>
            <a:endParaRPr lang="en-US" b="0">
              <a:solidFill>
                <a:srgbClr val="FBBA03"/>
              </a:solidFill>
            </a:endParaRPr>
          </a:p>
        </p:txBody>
      </p:sp>
      <p:grpSp>
        <p:nvGrpSpPr>
          <p:cNvPr id="5" name="Group 33"/>
          <p:cNvGrpSpPr>
            <a:grpSpLocks/>
          </p:cNvGrpSpPr>
          <p:nvPr/>
        </p:nvGrpSpPr>
        <p:grpSpPr bwMode="auto">
          <a:xfrm>
            <a:off x="558800" y="1679575"/>
            <a:ext cx="3032125" cy="1930400"/>
            <a:chOff x="230" y="2408"/>
            <a:chExt cx="2248" cy="1606"/>
          </a:xfrm>
        </p:grpSpPr>
        <p:sp>
          <p:nvSpPr>
            <p:cNvPr id="6" name="Rectangle 34"/>
            <p:cNvSpPr>
              <a:spLocks noChangeArrowheads="1"/>
            </p:cNvSpPr>
            <p:nvPr/>
          </p:nvSpPr>
          <p:spPr bwMode="auto">
            <a:xfrm>
              <a:off x="315" y="2600"/>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Rectangle 35"/>
            <p:cNvSpPr>
              <a:spLocks noChangeArrowheads="1"/>
            </p:cNvSpPr>
            <p:nvPr/>
          </p:nvSpPr>
          <p:spPr bwMode="auto">
            <a:xfrm>
              <a:off x="1569" y="2615"/>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Line 36"/>
            <p:cNvSpPr>
              <a:spLocks noChangeShapeType="1"/>
            </p:cNvSpPr>
            <p:nvPr/>
          </p:nvSpPr>
          <p:spPr bwMode="auto">
            <a:xfrm>
              <a:off x="720" y="3811"/>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 name="Line 37"/>
            <p:cNvSpPr>
              <a:spLocks noChangeShapeType="1"/>
            </p:cNvSpPr>
            <p:nvPr/>
          </p:nvSpPr>
          <p:spPr bwMode="auto">
            <a:xfrm>
              <a:off x="1989" y="3815"/>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Line 38"/>
            <p:cNvSpPr>
              <a:spLocks noChangeShapeType="1"/>
            </p:cNvSpPr>
            <p:nvPr/>
          </p:nvSpPr>
          <p:spPr bwMode="auto">
            <a:xfrm flipV="1">
              <a:off x="282" y="4004"/>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39"/>
            <p:cNvSpPr txBox="1">
              <a:spLocks noChangeArrowheads="1"/>
            </p:cNvSpPr>
            <p:nvPr/>
          </p:nvSpPr>
          <p:spPr bwMode="auto">
            <a:xfrm>
              <a:off x="230" y="2408"/>
              <a:ext cx="94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12" name="Text Box 40"/>
            <p:cNvSpPr txBox="1">
              <a:spLocks noChangeArrowheads="1"/>
            </p:cNvSpPr>
            <p:nvPr/>
          </p:nvSpPr>
          <p:spPr bwMode="auto">
            <a:xfrm>
              <a:off x="1511" y="2408"/>
              <a:ext cx="94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13" name="Oval 41"/>
            <p:cNvSpPr>
              <a:spLocks noChangeArrowheads="1"/>
            </p:cNvSpPr>
            <p:nvPr/>
          </p:nvSpPr>
          <p:spPr bwMode="auto">
            <a:xfrm>
              <a:off x="324" y="2976"/>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Text Box 42"/>
            <p:cNvSpPr txBox="1">
              <a:spLocks noChangeArrowheads="1"/>
            </p:cNvSpPr>
            <p:nvPr/>
          </p:nvSpPr>
          <p:spPr bwMode="auto">
            <a:xfrm>
              <a:off x="344" y="2972"/>
              <a:ext cx="22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15" name="Rectangle 43"/>
            <p:cNvSpPr>
              <a:spLocks noChangeArrowheads="1"/>
            </p:cNvSpPr>
            <p:nvPr/>
          </p:nvSpPr>
          <p:spPr bwMode="auto">
            <a:xfrm>
              <a:off x="1887" y="2854"/>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Text Box 44"/>
            <p:cNvSpPr txBox="1">
              <a:spLocks noChangeArrowheads="1"/>
            </p:cNvSpPr>
            <p:nvPr/>
          </p:nvSpPr>
          <p:spPr bwMode="auto">
            <a:xfrm>
              <a:off x="1912" y="2893"/>
              <a:ext cx="24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R</a:t>
              </a:r>
            </a:p>
          </p:txBody>
        </p:sp>
        <p:sp>
          <p:nvSpPr>
            <p:cNvPr id="17" name="Text Box 45"/>
            <p:cNvSpPr txBox="1">
              <a:spLocks noChangeArrowheads="1"/>
            </p:cNvSpPr>
            <p:nvPr/>
          </p:nvSpPr>
          <p:spPr bwMode="auto">
            <a:xfrm>
              <a:off x="1786" y="3206"/>
              <a:ext cx="5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grpSp>
        <p:nvGrpSpPr>
          <p:cNvPr id="18" name="Group 46"/>
          <p:cNvGrpSpPr>
            <a:grpSpLocks/>
          </p:cNvGrpSpPr>
          <p:nvPr/>
        </p:nvGrpSpPr>
        <p:grpSpPr bwMode="auto">
          <a:xfrm>
            <a:off x="4602163" y="1631950"/>
            <a:ext cx="2862262" cy="1958975"/>
            <a:chOff x="2843" y="2348"/>
            <a:chExt cx="2300" cy="1606"/>
          </a:xfrm>
        </p:grpSpPr>
        <p:sp>
          <p:nvSpPr>
            <p:cNvPr id="19" name="Rectangle 47"/>
            <p:cNvSpPr>
              <a:spLocks noChangeArrowheads="1"/>
            </p:cNvSpPr>
            <p:nvPr/>
          </p:nvSpPr>
          <p:spPr bwMode="auto">
            <a:xfrm>
              <a:off x="2967" y="2540"/>
              <a:ext cx="842" cy="1201"/>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Rectangle 48"/>
            <p:cNvSpPr>
              <a:spLocks noChangeArrowheads="1"/>
            </p:cNvSpPr>
            <p:nvPr/>
          </p:nvSpPr>
          <p:spPr bwMode="auto">
            <a:xfrm>
              <a:off x="4221" y="2555"/>
              <a:ext cx="843" cy="12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Line 49"/>
            <p:cNvSpPr>
              <a:spLocks noChangeShapeType="1"/>
            </p:cNvSpPr>
            <p:nvPr/>
          </p:nvSpPr>
          <p:spPr bwMode="auto">
            <a:xfrm>
              <a:off x="3372" y="3751"/>
              <a:ext cx="0" cy="179"/>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Line 50"/>
            <p:cNvSpPr>
              <a:spLocks noChangeShapeType="1"/>
            </p:cNvSpPr>
            <p:nvPr/>
          </p:nvSpPr>
          <p:spPr bwMode="auto">
            <a:xfrm>
              <a:off x="4641" y="3755"/>
              <a:ext cx="0" cy="18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 name="Line 51"/>
            <p:cNvSpPr>
              <a:spLocks noChangeShapeType="1"/>
            </p:cNvSpPr>
            <p:nvPr/>
          </p:nvSpPr>
          <p:spPr bwMode="auto">
            <a:xfrm flipV="1">
              <a:off x="2934" y="3944"/>
              <a:ext cx="2196" cy="1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Text Box 52"/>
            <p:cNvSpPr txBox="1">
              <a:spLocks noChangeArrowheads="1"/>
            </p:cNvSpPr>
            <p:nvPr/>
          </p:nvSpPr>
          <p:spPr bwMode="auto">
            <a:xfrm>
              <a:off x="2843" y="2348"/>
              <a:ext cx="10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1</a:t>
              </a:r>
            </a:p>
          </p:txBody>
        </p:sp>
        <p:sp>
          <p:nvSpPr>
            <p:cNvPr id="25" name="Text Box 53"/>
            <p:cNvSpPr txBox="1">
              <a:spLocks noChangeArrowheads="1"/>
            </p:cNvSpPr>
            <p:nvPr/>
          </p:nvSpPr>
          <p:spPr bwMode="auto">
            <a:xfrm>
              <a:off x="4124" y="2348"/>
              <a:ext cx="10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Processor 2</a:t>
              </a:r>
            </a:p>
          </p:txBody>
        </p:sp>
        <p:sp>
          <p:nvSpPr>
            <p:cNvPr id="26" name="Oval 54"/>
            <p:cNvSpPr>
              <a:spLocks noChangeArrowheads="1"/>
            </p:cNvSpPr>
            <p:nvPr/>
          </p:nvSpPr>
          <p:spPr bwMode="auto">
            <a:xfrm>
              <a:off x="2976" y="2916"/>
              <a:ext cx="228" cy="240"/>
            </a:xfrm>
            <a:prstGeom prst="ellipse">
              <a:avLst/>
            </a:prstGeom>
            <a:noFill/>
            <a:ln w="12700">
              <a:solidFill>
                <a:srgbClr val="000000"/>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Text Box 55"/>
            <p:cNvSpPr txBox="1">
              <a:spLocks noChangeArrowheads="1"/>
            </p:cNvSpPr>
            <p:nvPr/>
          </p:nvSpPr>
          <p:spPr bwMode="auto">
            <a:xfrm>
              <a:off x="2987" y="2912"/>
              <a:ext cx="2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P</a:t>
              </a:r>
            </a:p>
          </p:txBody>
        </p:sp>
        <p:sp>
          <p:nvSpPr>
            <p:cNvPr id="28" name="Rectangle 56"/>
            <p:cNvSpPr>
              <a:spLocks noChangeArrowheads="1"/>
            </p:cNvSpPr>
            <p:nvPr/>
          </p:nvSpPr>
          <p:spPr bwMode="auto">
            <a:xfrm>
              <a:off x="4569" y="2788"/>
              <a:ext cx="285" cy="303"/>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Text Box 57"/>
            <p:cNvSpPr txBox="1">
              <a:spLocks noChangeArrowheads="1"/>
            </p:cNvSpPr>
            <p:nvPr/>
          </p:nvSpPr>
          <p:spPr bwMode="auto">
            <a:xfrm>
              <a:off x="4566" y="2827"/>
              <a:ext cx="303"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chemeClr val="hlink"/>
                  </a:solidFill>
                </a:rPr>
                <a:t>W</a:t>
              </a:r>
            </a:p>
          </p:txBody>
        </p:sp>
        <p:sp>
          <p:nvSpPr>
            <p:cNvPr id="30" name="Text Box 58"/>
            <p:cNvSpPr txBox="1">
              <a:spLocks noChangeArrowheads="1"/>
            </p:cNvSpPr>
            <p:nvPr/>
          </p:nvSpPr>
          <p:spPr bwMode="auto">
            <a:xfrm>
              <a:off x="4445" y="3141"/>
              <a:ext cx="5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Owner</a:t>
              </a:r>
            </a:p>
          </p:txBody>
        </p:sp>
      </p:grpSp>
      <p:sp>
        <p:nvSpPr>
          <p:cNvPr id="31" name="Text Box 60"/>
          <p:cNvSpPr txBox="1">
            <a:spLocks noChangeArrowheads="1"/>
          </p:cNvSpPr>
          <p:nvPr/>
        </p:nvSpPr>
        <p:spPr bwMode="auto">
          <a:xfrm>
            <a:off x="736600" y="3756025"/>
            <a:ext cx="242887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Invalidate other copies</a:t>
            </a:r>
          </a:p>
          <a:p>
            <a:pPr>
              <a:buFontTx/>
              <a:buAutoNum type="arabicPeriod"/>
            </a:pPr>
            <a:r>
              <a:rPr lang="en-US" dirty="0">
                <a:solidFill>
                  <a:srgbClr val="000000"/>
                </a:solidFill>
              </a:rPr>
              <a:t>Ask for ownership</a:t>
            </a:r>
          </a:p>
          <a:p>
            <a:pPr>
              <a:buFontTx/>
              <a:buAutoNum type="arabicPeriod"/>
            </a:pPr>
            <a:r>
              <a:rPr lang="en-US" dirty="0">
                <a:solidFill>
                  <a:srgbClr val="000000"/>
                </a:solidFill>
              </a:rPr>
              <a:t>Ask for a page</a:t>
            </a:r>
          </a:p>
          <a:p>
            <a:pPr>
              <a:buFontTx/>
              <a:buAutoNum type="arabicPeriod"/>
            </a:pPr>
            <a:r>
              <a:rPr lang="en-US" dirty="0">
                <a:solidFill>
                  <a:srgbClr val="000000"/>
                </a:solidFill>
              </a:rPr>
              <a:t>Mark page as W</a:t>
            </a:r>
          </a:p>
          <a:p>
            <a:pPr>
              <a:buFontTx/>
              <a:buAutoNum type="arabicPeriod"/>
            </a:pPr>
            <a:r>
              <a:rPr lang="en-US" dirty="0">
                <a:solidFill>
                  <a:srgbClr val="000000"/>
                </a:solidFill>
              </a:rPr>
              <a:t>Do write</a:t>
            </a:r>
          </a:p>
        </p:txBody>
      </p:sp>
      <p:sp>
        <p:nvSpPr>
          <p:cNvPr id="32" name="Text Box 61"/>
          <p:cNvSpPr txBox="1">
            <a:spLocks noChangeArrowheads="1"/>
          </p:cNvSpPr>
          <p:nvPr/>
        </p:nvSpPr>
        <p:spPr bwMode="auto">
          <a:xfrm>
            <a:off x="4956175" y="3756025"/>
            <a:ext cx="242887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marL="457200" indent="-457200">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buFontTx/>
              <a:buAutoNum type="arabicPeriod"/>
            </a:pPr>
            <a:r>
              <a:rPr lang="en-US" dirty="0">
                <a:solidFill>
                  <a:srgbClr val="000000"/>
                </a:solidFill>
              </a:rPr>
              <a:t>Invalidate other copies</a:t>
            </a:r>
          </a:p>
          <a:p>
            <a:pPr>
              <a:buFontTx/>
              <a:buAutoNum type="arabicPeriod"/>
            </a:pPr>
            <a:r>
              <a:rPr lang="en-US" dirty="0">
                <a:solidFill>
                  <a:srgbClr val="000000"/>
                </a:solidFill>
              </a:rPr>
              <a:t>Ask for ownership</a:t>
            </a:r>
          </a:p>
          <a:p>
            <a:pPr>
              <a:buFontTx/>
              <a:buAutoNum type="arabicPeriod"/>
            </a:pPr>
            <a:r>
              <a:rPr lang="en-US" dirty="0">
                <a:solidFill>
                  <a:srgbClr val="000000"/>
                </a:solidFill>
              </a:rPr>
              <a:t>Ask for a page</a:t>
            </a:r>
          </a:p>
          <a:p>
            <a:pPr>
              <a:buFontTx/>
              <a:buAutoNum type="arabicPeriod"/>
            </a:pPr>
            <a:r>
              <a:rPr lang="en-US" dirty="0">
                <a:solidFill>
                  <a:srgbClr val="000000"/>
                </a:solidFill>
              </a:rPr>
              <a:t>Mark page as W</a:t>
            </a:r>
          </a:p>
          <a:p>
            <a:pPr>
              <a:buFontTx/>
              <a:buAutoNum type="arabicPeriod"/>
            </a:pPr>
            <a:r>
              <a:rPr lang="en-US" dirty="0">
                <a:solidFill>
                  <a:srgbClr val="000000"/>
                </a:solidFill>
              </a:rPr>
              <a:t>Do write</a:t>
            </a:r>
          </a:p>
        </p:txBody>
      </p:sp>
      <p:sp>
        <p:nvSpPr>
          <p:cNvPr id="33" name="Text Box 62"/>
          <p:cNvSpPr txBox="1">
            <a:spLocks noChangeArrowheads="1"/>
          </p:cNvSpPr>
          <p:nvPr/>
        </p:nvSpPr>
        <p:spPr bwMode="auto">
          <a:xfrm>
            <a:off x="2869850" y="1038225"/>
            <a:ext cx="5141026" cy="307777"/>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dirty="0">
                <a:solidFill>
                  <a:srgbClr val="000000"/>
                </a:solidFill>
              </a:rPr>
              <a:t>Suppose Processor 1 is attempting a write: Different scenarios</a:t>
            </a:r>
          </a:p>
        </p:txBody>
      </p:sp>
    </p:spTree>
    <p:extLst>
      <p:ext uri="{BB962C8B-B14F-4D97-AF65-F5344CB8AC3E}">
        <p14:creationId xmlns:p14="http://schemas.microsoft.com/office/powerpoint/2010/main" val="5732182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Owner</a:t>
            </a:r>
            <a:endParaRPr lang="en-US" dirty="0"/>
          </a:p>
        </p:txBody>
      </p:sp>
      <p:sp>
        <p:nvSpPr>
          <p:cNvPr id="3" name="Content Placeholder 2"/>
          <p:cNvSpPr>
            <a:spLocks noGrp="1"/>
          </p:cNvSpPr>
          <p:nvPr>
            <p:ph idx="1"/>
          </p:nvPr>
        </p:nvSpPr>
        <p:spPr/>
        <p:txBody>
          <a:bodyPr/>
          <a:lstStyle/>
          <a:p>
            <a:r>
              <a:rPr lang="en-US" sz="1600" dirty="0">
                <a:solidFill>
                  <a:srgbClr val="000000"/>
                </a:solidFill>
                <a:latin typeface="Arial" charset="0"/>
                <a:ea typeface="ＭＳ Ｐゴシック" charset="0"/>
                <a:cs typeface="ＭＳ Ｐゴシック" charset="0"/>
              </a:rPr>
              <a:t>Owner is the processor with latest updated copy. How do you locate it?</a:t>
            </a:r>
          </a:p>
          <a:p>
            <a:pPr>
              <a:buFontTx/>
              <a:buNone/>
            </a:pPr>
            <a:r>
              <a:rPr lang="en-US" sz="1600" dirty="0">
                <a:solidFill>
                  <a:srgbClr val="000000"/>
                </a:solidFill>
                <a:latin typeface="Arial" charset="0"/>
                <a:ea typeface="ＭＳ Ｐゴシック" charset="0"/>
                <a:cs typeface="ＭＳ Ｐゴシック" charset="0"/>
              </a:rPr>
              <a:t>1. Do a broadcast, asking for the owner to respond.</a:t>
            </a:r>
          </a:p>
          <a:p>
            <a:pPr lvl="1"/>
            <a:r>
              <a:rPr lang="en-US" sz="1600" dirty="0">
                <a:solidFill>
                  <a:srgbClr val="000000"/>
                </a:solidFill>
                <a:latin typeface="Arial" charset="0"/>
                <a:ea typeface="ＭＳ Ｐゴシック" charset="0"/>
              </a:rPr>
              <a:t>Broadcast interrupts each processor, forcing it to inspect the request packet. </a:t>
            </a:r>
          </a:p>
          <a:p>
            <a:pPr lvl="1"/>
            <a:r>
              <a:rPr lang="en-US" sz="1600" dirty="0">
                <a:solidFill>
                  <a:srgbClr val="000000"/>
                </a:solidFill>
                <a:latin typeface="Arial" charset="0"/>
                <a:ea typeface="ＭＳ Ｐゴシック" charset="0"/>
              </a:rPr>
              <a:t>An optimization is to include in the message whether the sender wants to read/write and whether it needs a copy.</a:t>
            </a:r>
          </a:p>
          <a:p>
            <a:pPr>
              <a:buFontTx/>
              <a:buNone/>
            </a:pPr>
            <a:r>
              <a:rPr lang="en-US" sz="1600" dirty="0">
                <a:solidFill>
                  <a:srgbClr val="000000"/>
                </a:solidFill>
                <a:latin typeface="Arial" charset="0"/>
                <a:ea typeface="ＭＳ Ｐゴシック" charset="0"/>
                <a:cs typeface="ＭＳ Ｐゴシック" charset="0"/>
              </a:rPr>
              <a:t>2. Designate a page manager to keep track of who owns which page.</a:t>
            </a:r>
          </a:p>
          <a:p>
            <a:pPr lvl="1"/>
            <a:r>
              <a:rPr lang="en-US" sz="1600" dirty="0">
                <a:solidFill>
                  <a:srgbClr val="000000"/>
                </a:solidFill>
                <a:latin typeface="Arial" charset="0"/>
                <a:ea typeface="ＭＳ Ｐゴシック" charset="0"/>
              </a:rPr>
              <a:t>A page manager uses incoming requests not only to provide replies but also to keep track of changes in ownership.</a:t>
            </a:r>
          </a:p>
          <a:p>
            <a:pPr lvl="1"/>
            <a:r>
              <a:rPr lang="en-US" sz="1600" dirty="0">
                <a:solidFill>
                  <a:srgbClr val="000000"/>
                </a:solidFill>
                <a:latin typeface="Arial" charset="0"/>
                <a:ea typeface="ＭＳ Ｐゴシック" charset="0"/>
              </a:rPr>
              <a:t>Potential performance bottleneck </a:t>
            </a:r>
            <a:r>
              <a:rPr lang="en-US" sz="1600" dirty="0">
                <a:solidFill>
                  <a:srgbClr val="000000"/>
                </a:solidFill>
                <a:latin typeface="Arial" charset="0"/>
                <a:ea typeface="ＭＳ Ｐゴシック" charset="0"/>
                <a:sym typeface="Wingdings" charset="0"/>
              </a:rPr>
              <a:t> multiple page managers</a:t>
            </a:r>
          </a:p>
          <a:p>
            <a:pPr lvl="2"/>
            <a:r>
              <a:rPr lang="en-US" sz="1600" dirty="0">
                <a:solidFill>
                  <a:srgbClr val="000000"/>
                </a:solidFill>
                <a:latin typeface="Arial" charset="0"/>
                <a:ea typeface="ＭＳ Ｐゴシック" charset="0"/>
                <a:sym typeface="Wingdings" charset="0"/>
              </a:rPr>
              <a:t>The lower-order bits of a page number are used as an index into a table of page managers.</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sp>
        <p:nvSpPr>
          <p:cNvPr id="5" name="Rectangle 4"/>
          <p:cNvSpPr>
            <a:spLocks noChangeArrowheads="1"/>
          </p:cNvSpPr>
          <p:nvPr/>
        </p:nvSpPr>
        <p:spPr bwMode="auto">
          <a:xfrm>
            <a:off x="1495425" y="4746823"/>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6" name="Rectangle 5"/>
          <p:cNvSpPr>
            <a:spLocks noChangeArrowheads="1"/>
          </p:cNvSpPr>
          <p:nvPr/>
        </p:nvSpPr>
        <p:spPr bwMode="auto">
          <a:xfrm>
            <a:off x="6515100" y="5737423"/>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7" name="Rectangle 6"/>
          <p:cNvSpPr>
            <a:spLocks noChangeArrowheads="1"/>
          </p:cNvSpPr>
          <p:nvPr/>
        </p:nvSpPr>
        <p:spPr bwMode="auto">
          <a:xfrm>
            <a:off x="4410075" y="5765998"/>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8" name="Rectangle 7"/>
          <p:cNvSpPr>
            <a:spLocks noChangeArrowheads="1"/>
          </p:cNvSpPr>
          <p:nvPr/>
        </p:nvSpPr>
        <p:spPr bwMode="auto">
          <a:xfrm>
            <a:off x="5476875" y="4756348"/>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 name="Line 9"/>
          <p:cNvSpPr>
            <a:spLocks noChangeShapeType="1"/>
          </p:cNvSpPr>
          <p:nvPr/>
        </p:nvSpPr>
        <p:spPr bwMode="auto">
          <a:xfrm flipV="1">
            <a:off x="4981575" y="5223073"/>
            <a:ext cx="495300" cy="5334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0" name="Line 10"/>
          <p:cNvSpPr>
            <a:spLocks noChangeShapeType="1"/>
          </p:cNvSpPr>
          <p:nvPr/>
        </p:nvSpPr>
        <p:spPr bwMode="auto">
          <a:xfrm>
            <a:off x="6791325" y="5261173"/>
            <a:ext cx="504825" cy="47625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1" name="Line 11"/>
          <p:cNvSpPr>
            <a:spLocks noChangeShapeType="1"/>
          </p:cNvSpPr>
          <p:nvPr/>
        </p:nvSpPr>
        <p:spPr bwMode="auto">
          <a:xfrm flipH="1">
            <a:off x="5724525" y="6051748"/>
            <a:ext cx="800100"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2" name="Rectangle 12"/>
          <p:cNvSpPr>
            <a:spLocks noChangeArrowheads="1"/>
          </p:cNvSpPr>
          <p:nvPr/>
        </p:nvSpPr>
        <p:spPr bwMode="auto">
          <a:xfrm>
            <a:off x="523875" y="5737423"/>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 name="Rectangle 13"/>
          <p:cNvSpPr>
            <a:spLocks noChangeArrowheads="1"/>
          </p:cNvSpPr>
          <p:nvPr/>
        </p:nvSpPr>
        <p:spPr bwMode="auto">
          <a:xfrm>
            <a:off x="2457450" y="5746948"/>
            <a:ext cx="1314450" cy="6286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4" name="Line 14"/>
          <p:cNvSpPr>
            <a:spLocks noChangeShapeType="1"/>
          </p:cNvSpPr>
          <p:nvPr/>
        </p:nvSpPr>
        <p:spPr bwMode="auto">
          <a:xfrm flipV="1">
            <a:off x="657225" y="5023048"/>
            <a:ext cx="828675" cy="695325"/>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 name="Line 15"/>
          <p:cNvSpPr>
            <a:spLocks noChangeShapeType="1"/>
          </p:cNvSpPr>
          <p:nvPr/>
        </p:nvSpPr>
        <p:spPr bwMode="auto">
          <a:xfrm flipH="1">
            <a:off x="942975" y="5327848"/>
            <a:ext cx="552450" cy="419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6" name="Line 17"/>
          <p:cNvSpPr>
            <a:spLocks noChangeShapeType="1"/>
          </p:cNvSpPr>
          <p:nvPr/>
        </p:nvSpPr>
        <p:spPr bwMode="auto">
          <a:xfrm>
            <a:off x="1847850" y="5899348"/>
            <a:ext cx="600075"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7" name="Line 18"/>
          <p:cNvSpPr>
            <a:spLocks noChangeShapeType="1"/>
          </p:cNvSpPr>
          <p:nvPr/>
        </p:nvSpPr>
        <p:spPr bwMode="auto">
          <a:xfrm flipH="1">
            <a:off x="1838325" y="6185098"/>
            <a:ext cx="619125" cy="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8" name="Text Box 19"/>
          <p:cNvSpPr txBox="1">
            <a:spLocks noChangeArrowheads="1"/>
          </p:cNvSpPr>
          <p:nvPr/>
        </p:nvSpPr>
        <p:spPr bwMode="auto">
          <a:xfrm>
            <a:off x="134704" y="5073848"/>
            <a:ext cx="10529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1. Request</a:t>
            </a:r>
          </a:p>
        </p:txBody>
      </p:sp>
      <p:sp>
        <p:nvSpPr>
          <p:cNvPr id="19" name="Text Box 20"/>
          <p:cNvSpPr txBox="1">
            <a:spLocks noChangeArrowheads="1"/>
          </p:cNvSpPr>
          <p:nvPr/>
        </p:nvSpPr>
        <p:spPr bwMode="auto">
          <a:xfrm>
            <a:off x="866613" y="5426273"/>
            <a:ext cx="843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 Reply</a:t>
            </a:r>
          </a:p>
        </p:txBody>
      </p:sp>
      <p:sp>
        <p:nvSpPr>
          <p:cNvPr id="20" name="Text Box 21"/>
          <p:cNvSpPr txBox="1">
            <a:spLocks noChangeArrowheads="1"/>
          </p:cNvSpPr>
          <p:nvPr/>
        </p:nvSpPr>
        <p:spPr bwMode="auto">
          <a:xfrm>
            <a:off x="1716326" y="4769048"/>
            <a:ext cx="90281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Page</a:t>
            </a:r>
          </a:p>
          <a:p>
            <a:pPr algn="ctr"/>
            <a:r>
              <a:rPr lang="en-US">
                <a:solidFill>
                  <a:srgbClr val="000000"/>
                </a:solidFill>
              </a:rPr>
              <a:t>Manager</a:t>
            </a:r>
          </a:p>
        </p:txBody>
      </p:sp>
      <p:sp>
        <p:nvSpPr>
          <p:cNvPr id="21" name="Text Box 22"/>
          <p:cNvSpPr txBox="1">
            <a:spLocks noChangeArrowheads="1"/>
          </p:cNvSpPr>
          <p:nvPr/>
        </p:nvSpPr>
        <p:spPr bwMode="auto">
          <a:xfrm>
            <a:off x="877286" y="5864423"/>
            <a:ext cx="304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P</a:t>
            </a:r>
          </a:p>
        </p:txBody>
      </p:sp>
      <p:sp>
        <p:nvSpPr>
          <p:cNvPr id="22" name="Text Box 23"/>
          <p:cNvSpPr txBox="1">
            <a:spLocks noChangeArrowheads="1"/>
          </p:cNvSpPr>
          <p:nvPr/>
        </p:nvSpPr>
        <p:spPr bwMode="auto">
          <a:xfrm>
            <a:off x="1601554" y="5559623"/>
            <a:ext cx="10529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 Request</a:t>
            </a:r>
          </a:p>
        </p:txBody>
      </p:sp>
      <p:sp>
        <p:nvSpPr>
          <p:cNvPr id="23" name="Text Box 24"/>
          <p:cNvSpPr txBox="1">
            <a:spLocks noChangeArrowheads="1"/>
          </p:cNvSpPr>
          <p:nvPr/>
        </p:nvSpPr>
        <p:spPr bwMode="auto">
          <a:xfrm>
            <a:off x="1657188" y="6245423"/>
            <a:ext cx="843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4. Reply</a:t>
            </a:r>
          </a:p>
        </p:txBody>
      </p:sp>
      <p:sp>
        <p:nvSpPr>
          <p:cNvPr id="24" name="Text Box 25"/>
          <p:cNvSpPr txBox="1">
            <a:spLocks noChangeArrowheads="1"/>
          </p:cNvSpPr>
          <p:nvPr/>
        </p:nvSpPr>
        <p:spPr bwMode="auto">
          <a:xfrm>
            <a:off x="5602526" y="4807148"/>
            <a:ext cx="90281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Page</a:t>
            </a:r>
          </a:p>
          <a:p>
            <a:pPr algn="ctr"/>
            <a:r>
              <a:rPr lang="en-US">
                <a:solidFill>
                  <a:srgbClr val="000000"/>
                </a:solidFill>
              </a:rPr>
              <a:t>Manager</a:t>
            </a:r>
          </a:p>
        </p:txBody>
      </p:sp>
      <p:sp>
        <p:nvSpPr>
          <p:cNvPr id="25" name="Text Box 26"/>
          <p:cNvSpPr txBox="1">
            <a:spLocks noChangeArrowheads="1"/>
          </p:cNvSpPr>
          <p:nvPr/>
        </p:nvSpPr>
        <p:spPr bwMode="auto">
          <a:xfrm>
            <a:off x="2698269" y="5892998"/>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Owner</a:t>
            </a:r>
          </a:p>
        </p:txBody>
      </p:sp>
      <p:sp>
        <p:nvSpPr>
          <p:cNvPr id="26" name="Text Box 27"/>
          <p:cNvSpPr txBox="1">
            <a:spLocks noChangeArrowheads="1"/>
          </p:cNvSpPr>
          <p:nvPr/>
        </p:nvSpPr>
        <p:spPr bwMode="auto">
          <a:xfrm>
            <a:off x="4087579" y="5140523"/>
            <a:ext cx="10529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1. Request</a:t>
            </a:r>
          </a:p>
        </p:txBody>
      </p:sp>
      <p:sp>
        <p:nvSpPr>
          <p:cNvPr id="27" name="Text Box 28"/>
          <p:cNvSpPr txBox="1">
            <a:spLocks noChangeArrowheads="1"/>
          </p:cNvSpPr>
          <p:nvPr/>
        </p:nvSpPr>
        <p:spPr bwMode="auto">
          <a:xfrm>
            <a:off x="5714838" y="6226373"/>
            <a:ext cx="843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 Reply</a:t>
            </a:r>
          </a:p>
        </p:txBody>
      </p:sp>
      <p:sp>
        <p:nvSpPr>
          <p:cNvPr id="28" name="Text Box 29"/>
          <p:cNvSpPr txBox="1">
            <a:spLocks noChangeArrowheads="1"/>
          </p:cNvSpPr>
          <p:nvPr/>
        </p:nvSpPr>
        <p:spPr bwMode="auto">
          <a:xfrm>
            <a:off x="6593190" y="5331023"/>
            <a:ext cx="1901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 Request forwarded</a:t>
            </a:r>
          </a:p>
        </p:txBody>
      </p:sp>
      <p:sp>
        <p:nvSpPr>
          <p:cNvPr id="29" name="Text Box 30"/>
          <p:cNvSpPr txBox="1">
            <a:spLocks noChangeArrowheads="1"/>
          </p:cNvSpPr>
          <p:nvPr/>
        </p:nvSpPr>
        <p:spPr bwMode="auto">
          <a:xfrm>
            <a:off x="6765444" y="5883473"/>
            <a:ext cx="723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Owner</a:t>
            </a:r>
          </a:p>
        </p:txBody>
      </p:sp>
      <p:sp>
        <p:nvSpPr>
          <p:cNvPr id="30" name="Text Box 31"/>
          <p:cNvSpPr txBox="1">
            <a:spLocks noChangeArrowheads="1"/>
          </p:cNvSpPr>
          <p:nvPr/>
        </p:nvSpPr>
        <p:spPr bwMode="auto">
          <a:xfrm>
            <a:off x="4858736" y="5892998"/>
            <a:ext cx="3044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P</a:t>
            </a:r>
          </a:p>
        </p:txBody>
      </p:sp>
    </p:spTree>
    <p:extLst>
      <p:ext uri="{BB962C8B-B14F-4D97-AF65-F5344CB8AC3E}">
        <p14:creationId xmlns:p14="http://schemas.microsoft.com/office/powerpoint/2010/main" val="35283916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Copies to Invalidate</a:t>
            </a:r>
            <a:endParaRPr lang="en-US" dirty="0"/>
          </a:p>
        </p:txBody>
      </p:sp>
      <p:sp>
        <p:nvSpPr>
          <p:cNvPr id="3" name="Content Placeholder 2"/>
          <p:cNvSpPr>
            <a:spLocks noGrp="1"/>
          </p:cNvSpPr>
          <p:nvPr>
            <p:ph idx="1"/>
          </p:nvPr>
        </p:nvSpPr>
        <p:spPr/>
        <p:txBody>
          <a:bodyPr/>
          <a:lstStyle/>
          <a:p>
            <a:pPr>
              <a:lnSpc>
                <a:spcPct val="80000"/>
              </a:lnSpc>
            </a:pPr>
            <a:r>
              <a:rPr lang="en-US" dirty="0">
                <a:solidFill>
                  <a:srgbClr val="000000"/>
                </a:solidFill>
                <a:ea typeface="ＭＳ Ｐゴシック" charset="0"/>
                <a:cs typeface="ＭＳ Ｐゴシック" charset="0"/>
              </a:rPr>
              <a:t>Broadcast a </a:t>
            </a:r>
            <a:r>
              <a:rPr lang="en-US" dirty="0" err="1">
                <a:solidFill>
                  <a:srgbClr val="000000"/>
                </a:solidFill>
                <a:ea typeface="ＭＳ Ｐゴシック" charset="0"/>
                <a:cs typeface="ＭＳ Ｐゴシック" charset="0"/>
              </a:rPr>
              <a:t>msg</a:t>
            </a:r>
            <a:r>
              <a:rPr lang="en-US" dirty="0">
                <a:solidFill>
                  <a:srgbClr val="000000"/>
                </a:solidFill>
                <a:ea typeface="ＭＳ Ｐゴシック" charset="0"/>
                <a:cs typeface="ＭＳ Ｐゴシック" charset="0"/>
              </a:rPr>
              <a:t> giving the page num. and asking processors holding the page to invalidate it.</a:t>
            </a:r>
          </a:p>
          <a:p>
            <a:pPr lvl="1">
              <a:lnSpc>
                <a:spcPct val="80000"/>
              </a:lnSpc>
            </a:pPr>
            <a:r>
              <a:rPr lang="en-US" dirty="0">
                <a:solidFill>
                  <a:srgbClr val="000000"/>
                </a:solidFill>
                <a:ea typeface="ＭＳ Ｐゴシック" charset="0"/>
              </a:rPr>
              <a:t>Works only if broadcast messages are reliable and can never be lost. Also expensive.</a:t>
            </a:r>
          </a:p>
          <a:p>
            <a:pPr>
              <a:lnSpc>
                <a:spcPct val="80000"/>
              </a:lnSpc>
            </a:pPr>
            <a:r>
              <a:rPr lang="en-US" dirty="0">
                <a:solidFill>
                  <a:srgbClr val="000000"/>
                </a:solidFill>
                <a:ea typeface="ＭＳ Ｐゴシック" charset="0"/>
                <a:cs typeface="ＭＳ Ｐゴシック" charset="0"/>
              </a:rPr>
              <a:t>The owner (or page manager) for a page maintains a </a:t>
            </a:r>
            <a:r>
              <a:rPr lang="en-US" i="1" dirty="0" err="1">
                <a:solidFill>
                  <a:srgbClr val="000000"/>
                </a:solidFill>
                <a:ea typeface="ＭＳ Ｐゴシック" charset="0"/>
                <a:cs typeface="ＭＳ Ｐゴシック" charset="0"/>
              </a:rPr>
              <a:t>copyset</a:t>
            </a:r>
            <a:r>
              <a:rPr lang="en-US" dirty="0">
                <a:solidFill>
                  <a:srgbClr val="000000"/>
                </a:solidFill>
                <a:ea typeface="ＭＳ Ｐゴシック" charset="0"/>
                <a:cs typeface="ＭＳ Ｐゴシック" charset="0"/>
              </a:rPr>
              <a:t> list giving processors currently holding the page.</a:t>
            </a:r>
          </a:p>
          <a:p>
            <a:pPr lvl="1">
              <a:lnSpc>
                <a:spcPct val="80000"/>
              </a:lnSpc>
            </a:pPr>
            <a:r>
              <a:rPr lang="en-US" dirty="0">
                <a:solidFill>
                  <a:srgbClr val="000000"/>
                </a:solidFill>
                <a:ea typeface="ＭＳ Ｐゴシック" charset="0"/>
              </a:rPr>
              <a:t>When a page must be invalidated, the owner (or page manager) sends a message to each processor holding the page and waits for an acknowledgement.</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
        <p:nvSpPr>
          <p:cNvPr id="5" name="Rectangle 4"/>
          <p:cNvSpPr>
            <a:spLocks noChangeArrowheads="1"/>
          </p:cNvSpPr>
          <p:nvPr/>
        </p:nvSpPr>
        <p:spPr bwMode="auto">
          <a:xfrm>
            <a:off x="800100" y="4581525"/>
            <a:ext cx="1104900" cy="12096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6" name="Rectangle 5"/>
          <p:cNvSpPr>
            <a:spLocks noChangeArrowheads="1"/>
          </p:cNvSpPr>
          <p:nvPr/>
        </p:nvSpPr>
        <p:spPr bwMode="auto">
          <a:xfrm>
            <a:off x="2257425" y="4610100"/>
            <a:ext cx="1104900" cy="12096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7" name="Rectangle 6"/>
          <p:cNvSpPr>
            <a:spLocks noChangeArrowheads="1"/>
          </p:cNvSpPr>
          <p:nvPr/>
        </p:nvSpPr>
        <p:spPr bwMode="auto">
          <a:xfrm>
            <a:off x="3733800" y="4581525"/>
            <a:ext cx="1104900" cy="12096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8" name="Rectangle 7"/>
          <p:cNvSpPr>
            <a:spLocks noChangeArrowheads="1"/>
          </p:cNvSpPr>
          <p:nvPr/>
        </p:nvSpPr>
        <p:spPr bwMode="auto">
          <a:xfrm>
            <a:off x="5181600" y="4591050"/>
            <a:ext cx="1104900" cy="12096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 name="Rectangle 8"/>
          <p:cNvSpPr>
            <a:spLocks noChangeArrowheads="1"/>
          </p:cNvSpPr>
          <p:nvPr/>
        </p:nvSpPr>
        <p:spPr bwMode="auto">
          <a:xfrm>
            <a:off x="6657975" y="4572000"/>
            <a:ext cx="1104900" cy="120967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0" name="Line 9"/>
          <p:cNvSpPr>
            <a:spLocks noChangeShapeType="1"/>
          </p:cNvSpPr>
          <p:nvPr/>
        </p:nvSpPr>
        <p:spPr bwMode="auto">
          <a:xfrm flipV="1">
            <a:off x="628650" y="6238875"/>
            <a:ext cx="7362825" cy="2857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1" name="Line 10"/>
          <p:cNvSpPr>
            <a:spLocks noChangeShapeType="1"/>
          </p:cNvSpPr>
          <p:nvPr/>
        </p:nvSpPr>
        <p:spPr bwMode="auto">
          <a:xfrm>
            <a:off x="1343025" y="5819775"/>
            <a:ext cx="0" cy="4286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2" name="Line 11"/>
          <p:cNvSpPr>
            <a:spLocks noChangeShapeType="1"/>
          </p:cNvSpPr>
          <p:nvPr/>
        </p:nvSpPr>
        <p:spPr bwMode="auto">
          <a:xfrm>
            <a:off x="2819400" y="5800725"/>
            <a:ext cx="0" cy="4286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3" name="Line 12"/>
          <p:cNvSpPr>
            <a:spLocks noChangeShapeType="1"/>
          </p:cNvSpPr>
          <p:nvPr/>
        </p:nvSpPr>
        <p:spPr bwMode="auto">
          <a:xfrm>
            <a:off x="4248150" y="5819775"/>
            <a:ext cx="0" cy="4286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4" name="Line 13"/>
          <p:cNvSpPr>
            <a:spLocks noChangeShapeType="1"/>
          </p:cNvSpPr>
          <p:nvPr/>
        </p:nvSpPr>
        <p:spPr bwMode="auto">
          <a:xfrm>
            <a:off x="5676900" y="5791200"/>
            <a:ext cx="0" cy="4286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5" name="Line 14"/>
          <p:cNvSpPr>
            <a:spLocks noChangeShapeType="1"/>
          </p:cNvSpPr>
          <p:nvPr/>
        </p:nvSpPr>
        <p:spPr bwMode="auto">
          <a:xfrm>
            <a:off x="7219950" y="5800725"/>
            <a:ext cx="0" cy="4286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16" name="Rectangle 15"/>
          <p:cNvSpPr>
            <a:spLocks noChangeArrowheads="1"/>
          </p:cNvSpPr>
          <p:nvPr/>
        </p:nvSpPr>
        <p:spPr bwMode="auto">
          <a:xfrm>
            <a:off x="923925" y="4714875"/>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7" name="Rectangle 16"/>
          <p:cNvSpPr>
            <a:spLocks noChangeArrowheads="1"/>
          </p:cNvSpPr>
          <p:nvPr/>
        </p:nvSpPr>
        <p:spPr bwMode="auto">
          <a:xfrm>
            <a:off x="1304925" y="4686300"/>
            <a:ext cx="285750" cy="285750"/>
          </a:xfrm>
          <a:prstGeom prst="rect">
            <a:avLst/>
          </a:prstGeom>
          <a:solidFill>
            <a:schemeClr val="hlink"/>
          </a:solidFill>
          <a:ln w="12700">
            <a:solidFill>
              <a:srgbClr val="000000"/>
            </a:solidFill>
            <a:miter lim="800000"/>
            <a:headEnd type="none" w="sm" len="sm"/>
            <a:tailEnd type="none" w="med" len="lg"/>
          </a:ln>
        </p:spPr>
        <p:txBody>
          <a:bodyPr wrap="none" anchor="ctr"/>
          <a:lstStyle/>
          <a:p>
            <a:endParaRPr lang="en-US">
              <a:solidFill>
                <a:srgbClr val="000000"/>
              </a:solidFill>
            </a:endParaRPr>
          </a:p>
        </p:txBody>
      </p:sp>
      <p:sp>
        <p:nvSpPr>
          <p:cNvPr id="18" name="Rectangle 17"/>
          <p:cNvSpPr>
            <a:spLocks noChangeArrowheads="1"/>
          </p:cNvSpPr>
          <p:nvPr/>
        </p:nvSpPr>
        <p:spPr bwMode="auto">
          <a:xfrm>
            <a:off x="3771900" y="4667250"/>
            <a:ext cx="285750" cy="285750"/>
          </a:xfrm>
          <a:prstGeom prst="rect">
            <a:avLst/>
          </a:prstGeom>
          <a:solidFill>
            <a:schemeClr val="hlink"/>
          </a:solidFill>
          <a:ln w="12700">
            <a:solidFill>
              <a:srgbClr val="000000"/>
            </a:solidFill>
            <a:miter lim="800000"/>
            <a:headEnd type="none" w="sm" len="sm"/>
            <a:tailEnd type="none" w="med" len="lg"/>
          </a:ln>
        </p:spPr>
        <p:txBody>
          <a:bodyPr wrap="none" anchor="ctr"/>
          <a:lstStyle/>
          <a:p>
            <a:endParaRPr lang="en-US">
              <a:solidFill>
                <a:srgbClr val="000000"/>
              </a:solidFill>
            </a:endParaRPr>
          </a:p>
        </p:txBody>
      </p:sp>
      <p:sp>
        <p:nvSpPr>
          <p:cNvPr id="19" name="Rectangle 18"/>
          <p:cNvSpPr>
            <a:spLocks noChangeArrowheads="1"/>
          </p:cNvSpPr>
          <p:nvPr/>
        </p:nvSpPr>
        <p:spPr bwMode="auto">
          <a:xfrm>
            <a:off x="4124325" y="4676775"/>
            <a:ext cx="285750" cy="285750"/>
          </a:xfrm>
          <a:prstGeom prst="rect">
            <a:avLst/>
          </a:prstGeom>
          <a:solidFill>
            <a:schemeClr val="hlink"/>
          </a:solidFill>
          <a:ln w="12700">
            <a:solidFill>
              <a:srgbClr val="000000"/>
            </a:solidFill>
            <a:miter lim="800000"/>
            <a:headEnd type="none" w="sm" len="sm"/>
            <a:tailEnd type="none" w="med" len="lg"/>
          </a:ln>
        </p:spPr>
        <p:txBody>
          <a:bodyPr wrap="none" anchor="ctr"/>
          <a:lstStyle/>
          <a:p>
            <a:endParaRPr lang="en-US">
              <a:solidFill>
                <a:srgbClr val="000000"/>
              </a:solidFill>
            </a:endParaRPr>
          </a:p>
        </p:txBody>
      </p:sp>
      <p:sp>
        <p:nvSpPr>
          <p:cNvPr id="20" name="Rectangle 19"/>
          <p:cNvSpPr>
            <a:spLocks noChangeArrowheads="1"/>
          </p:cNvSpPr>
          <p:nvPr/>
        </p:nvSpPr>
        <p:spPr bwMode="auto">
          <a:xfrm>
            <a:off x="4486275" y="4667250"/>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1" name="Rectangle 20"/>
          <p:cNvSpPr>
            <a:spLocks noChangeArrowheads="1"/>
          </p:cNvSpPr>
          <p:nvPr/>
        </p:nvSpPr>
        <p:spPr bwMode="auto">
          <a:xfrm>
            <a:off x="2305050" y="4695825"/>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2" name="Rectangle 21"/>
          <p:cNvSpPr>
            <a:spLocks noChangeArrowheads="1"/>
          </p:cNvSpPr>
          <p:nvPr/>
        </p:nvSpPr>
        <p:spPr bwMode="auto">
          <a:xfrm>
            <a:off x="2657475" y="4695825"/>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3" name="Rectangle 22"/>
          <p:cNvSpPr>
            <a:spLocks noChangeArrowheads="1"/>
          </p:cNvSpPr>
          <p:nvPr/>
        </p:nvSpPr>
        <p:spPr bwMode="auto">
          <a:xfrm>
            <a:off x="3019425" y="4695825"/>
            <a:ext cx="285750" cy="276225"/>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4" name="Rectangle 23"/>
          <p:cNvSpPr>
            <a:spLocks noChangeArrowheads="1"/>
          </p:cNvSpPr>
          <p:nvPr/>
        </p:nvSpPr>
        <p:spPr bwMode="auto">
          <a:xfrm>
            <a:off x="5981700" y="4676775"/>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5" name="Rectangle 24"/>
          <p:cNvSpPr>
            <a:spLocks noChangeArrowheads="1"/>
          </p:cNvSpPr>
          <p:nvPr/>
        </p:nvSpPr>
        <p:spPr bwMode="auto">
          <a:xfrm>
            <a:off x="5600700" y="4667250"/>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6" name="Rectangle 25"/>
          <p:cNvSpPr>
            <a:spLocks noChangeArrowheads="1"/>
          </p:cNvSpPr>
          <p:nvPr/>
        </p:nvSpPr>
        <p:spPr bwMode="auto">
          <a:xfrm>
            <a:off x="5238750" y="4657725"/>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7" name="Rectangle 26"/>
          <p:cNvSpPr>
            <a:spLocks noChangeArrowheads="1"/>
          </p:cNvSpPr>
          <p:nvPr/>
        </p:nvSpPr>
        <p:spPr bwMode="auto">
          <a:xfrm>
            <a:off x="6810375" y="4686300"/>
            <a:ext cx="285750" cy="28575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8" name="Rectangle 27"/>
          <p:cNvSpPr>
            <a:spLocks noChangeArrowheads="1"/>
          </p:cNvSpPr>
          <p:nvPr/>
        </p:nvSpPr>
        <p:spPr bwMode="auto">
          <a:xfrm>
            <a:off x="2657475" y="5076825"/>
            <a:ext cx="257175" cy="6858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9" name="Rectangle 28"/>
          <p:cNvSpPr>
            <a:spLocks noChangeArrowheads="1"/>
          </p:cNvSpPr>
          <p:nvPr/>
        </p:nvSpPr>
        <p:spPr bwMode="auto">
          <a:xfrm>
            <a:off x="4162425" y="5029200"/>
            <a:ext cx="257175" cy="6858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0" name="Rectangle 29"/>
          <p:cNvSpPr>
            <a:spLocks noChangeArrowheads="1"/>
          </p:cNvSpPr>
          <p:nvPr/>
        </p:nvSpPr>
        <p:spPr bwMode="auto">
          <a:xfrm>
            <a:off x="3781425" y="5048250"/>
            <a:ext cx="257175" cy="6858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1" name="Rectangle 30"/>
          <p:cNvSpPr>
            <a:spLocks noChangeArrowheads="1"/>
          </p:cNvSpPr>
          <p:nvPr/>
        </p:nvSpPr>
        <p:spPr bwMode="auto">
          <a:xfrm>
            <a:off x="1343025" y="5019675"/>
            <a:ext cx="257175" cy="685800"/>
          </a:xfrm>
          <a:prstGeom prst="rect">
            <a:avLst/>
          </a:prstGeom>
          <a:noFill/>
          <a:ln w="12700">
            <a:solidFill>
              <a:srgbClr val="000000"/>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32" name="Text Box 31"/>
          <p:cNvSpPr txBox="1">
            <a:spLocks noChangeArrowheads="1"/>
          </p:cNvSpPr>
          <p:nvPr/>
        </p:nvSpPr>
        <p:spPr bwMode="auto">
          <a:xfrm>
            <a:off x="3400350" y="6194425"/>
            <a:ext cx="8431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Network</a:t>
            </a:r>
          </a:p>
        </p:txBody>
      </p:sp>
      <p:sp>
        <p:nvSpPr>
          <p:cNvPr id="33" name="Text Box 32"/>
          <p:cNvSpPr txBox="1">
            <a:spLocks noChangeArrowheads="1"/>
          </p:cNvSpPr>
          <p:nvPr/>
        </p:nvSpPr>
        <p:spPr bwMode="auto">
          <a:xfrm>
            <a:off x="887236" y="465137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a:t>
            </a:r>
          </a:p>
        </p:txBody>
      </p:sp>
      <p:sp>
        <p:nvSpPr>
          <p:cNvPr id="34" name="Text Box 33"/>
          <p:cNvSpPr txBox="1">
            <a:spLocks noChangeArrowheads="1"/>
          </p:cNvSpPr>
          <p:nvPr/>
        </p:nvSpPr>
        <p:spPr bwMode="auto">
          <a:xfrm>
            <a:off x="1287286" y="466090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4</a:t>
            </a:r>
          </a:p>
        </p:txBody>
      </p:sp>
      <p:sp>
        <p:nvSpPr>
          <p:cNvPr id="35" name="Text Box 34"/>
          <p:cNvSpPr txBox="1">
            <a:spLocks noChangeArrowheads="1"/>
          </p:cNvSpPr>
          <p:nvPr/>
        </p:nvSpPr>
        <p:spPr bwMode="auto">
          <a:xfrm>
            <a:off x="1344436" y="5080000"/>
            <a:ext cx="28451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a:t>
            </a:r>
          </a:p>
          <a:p>
            <a:pPr algn="ctr"/>
            <a:r>
              <a:rPr lang="en-US">
                <a:solidFill>
                  <a:srgbClr val="000000"/>
                </a:solidFill>
              </a:rPr>
              <a:t>4</a:t>
            </a:r>
          </a:p>
        </p:txBody>
      </p:sp>
      <p:sp>
        <p:nvSpPr>
          <p:cNvPr id="36" name="Text Box 35"/>
          <p:cNvSpPr txBox="1">
            <a:spLocks noChangeArrowheads="1"/>
          </p:cNvSpPr>
          <p:nvPr/>
        </p:nvSpPr>
        <p:spPr bwMode="auto">
          <a:xfrm>
            <a:off x="2296936" y="467995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a:t>
            </a:r>
          </a:p>
        </p:txBody>
      </p:sp>
      <p:sp>
        <p:nvSpPr>
          <p:cNvPr id="37" name="Text Box 36"/>
          <p:cNvSpPr txBox="1">
            <a:spLocks noChangeArrowheads="1"/>
          </p:cNvSpPr>
          <p:nvPr/>
        </p:nvSpPr>
        <p:spPr bwMode="auto">
          <a:xfrm>
            <a:off x="2630311" y="4679950"/>
            <a:ext cx="284515" cy="30777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a:t>
            </a:r>
          </a:p>
        </p:txBody>
      </p:sp>
      <p:sp>
        <p:nvSpPr>
          <p:cNvPr id="38" name="Text Box 37"/>
          <p:cNvSpPr txBox="1">
            <a:spLocks noChangeArrowheads="1"/>
          </p:cNvSpPr>
          <p:nvPr/>
        </p:nvSpPr>
        <p:spPr bwMode="auto">
          <a:xfrm>
            <a:off x="3001786" y="467042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4</a:t>
            </a:r>
          </a:p>
        </p:txBody>
      </p:sp>
      <p:sp>
        <p:nvSpPr>
          <p:cNvPr id="39" name="Text Box 38"/>
          <p:cNvSpPr txBox="1">
            <a:spLocks noChangeArrowheads="1"/>
          </p:cNvSpPr>
          <p:nvPr/>
        </p:nvSpPr>
        <p:spPr bwMode="auto">
          <a:xfrm>
            <a:off x="2630311" y="5060950"/>
            <a:ext cx="2845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1</a:t>
            </a:r>
          </a:p>
          <a:p>
            <a:pPr algn="ctr"/>
            <a:r>
              <a:rPr lang="en-US">
                <a:solidFill>
                  <a:srgbClr val="000000"/>
                </a:solidFill>
              </a:rPr>
              <a:t>3</a:t>
            </a:r>
          </a:p>
          <a:p>
            <a:pPr algn="ctr"/>
            <a:r>
              <a:rPr lang="en-US">
                <a:solidFill>
                  <a:srgbClr val="000000"/>
                </a:solidFill>
              </a:rPr>
              <a:t>4</a:t>
            </a:r>
          </a:p>
        </p:txBody>
      </p:sp>
      <p:sp>
        <p:nvSpPr>
          <p:cNvPr id="40" name="Text Box 39"/>
          <p:cNvSpPr txBox="1">
            <a:spLocks noChangeArrowheads="1"/>
          </p:cNvSpPr>
          <p:nvPr/>
        </p:nvSpPr>
        <p:spPr bwMode="auto">
          <a:xfrm>
            <a:off x="3754261" y="466090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1</a:t>
            </a:r>
          </a:p>
        </p:txBody>
      </p:sp>
      <p:sp>
        <p:nvSpPr>
          <p:cNvPr id="41" name="Text Box 40"/>
          <p:cNvSpPr txBox="1">
            <a:spLocks noChangeArrowheads="1"/>
          </p:cNvSpPr>
          <p:nvPr/>
        </p:nvSpPr>
        <p:spPr bwMode="auto">
          <a:xfrm>
            <a:off x="4106686" y="466090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a:t>
            </a:r>
          </a:p>
        </p:txBody>
      </p:sp>
      <p:sp>
        <p:nvSpPr>
          <p:cNvPr id="42" name="Text Box 41"/>
          <p:cNvSpPr txBox="1">
            <a:spLocks noChangeArrowheads="1"/>
          </p:cNvSpPr>
          <p:nvPr/>
        </p:nvSpPr>
        <p:spPr bwMode="auto">
          <a:xfrm>
            <a:off x="4478161" y="467042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a:t>
            </a:r>
          </a:p>
        </p:txBody>
      </p:sp>
      <p:sp>
        <p:nvSpPr>
          <p:cNvPr id="43" name="Text Box 42"/>
          <p:cNvSpPr txBox="1">
            <a:spLocks noChangeArrowheads="1"/>
          </p:cNvSpPr>
          <p:nvPr/>
        </p:nvSpPr>
        <p:spPr bwMode="auto">
          <a:xfrm>
            <a:off x="3754261" y="505142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5</a:t>
            </a:r>
          </a:p>
        </p:txBody>
      </p:sp>
      <p:sp>
        <p:nvSpPr>
          <p:cNvPr id="44" name="Text Box 43"/>
          <p:cNvSpPr txBox="1">
            <a:spLocks noChangeArrowheads="1"/>
          </p:cNvSpPr>
          <p:nvPr/>
        </p:nvSpPr>
        <p:spPr bwMode="auto">
          <a:xfrm>
            <a:off x="4125736" y="5080000"/>
            <a:ext cx="28451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a:t>
            </a:r>
          </a:p>
          <a:p>
            <a:pPr algn="ctr"/>
            <a:r>
              <a:rPr lang="en-US">
                <a:solidFill>
                  <a:srgbClr val="000000"/>
                </a:solidFill>
              </a:rPr>
              <a:t>4</a:t>
            </a:r>
          </a:p>
        </p:txBody>
      </p:sp>
      <p:sp>
        <p:nvSpPr>
          <p:cNvPr id="45" name="Text Box 44"/>
          <p:cNvSpPr txBox="1">
            <a:spLocks noChangeArrowheads="1"/>
          </p:cNvSpPr>
          <p:nvPr/>
        </p:nvSpPr>
        <p:spPr bwMode="auto">
          <a:xfrm>
            <a:off x="5183011" y="465137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2</a:t>
            </a:r>
          </a:p>
        </p:txBody>
      </p:sp>
      <p:sp>
        <p:nvSpPr>
          <p:cNvPr id="46" name="Text Box 45"/>
          <p:cNvSpPr txBox="1">
            <a:spLocks noChangeArrowheads="1"/>
          </p:cNvSpPr>
          <p:nvPr/>
        </p:nvSpPr>
        <p:spPr bwMode="auto">
          <a:xfrm>
            <a:off x="5592586" y="464185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3</a:t>
            </a:r>
          </a:p>
        </p:txBody>
      </p:sp>
      <p:sp>
        <p:nvSpPr>
          <p:cNvPr id="47" name="Text Box 46"/>
          <p:cNvSpPr txBox="1">
            <a:spLocks noChangeArrowheads="1"/>
          </p:cNvSpPr>
          <p:nvPr/>
        </p:nvSpPr>
        <p:spPr bwMode="auto">
          <a:xfrm>
            <a:off x="5925961" y="4641850"/>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4</a:t>
            </a:r>
          </a:p>
        </p:txBody>
      </p:sp>
      <p:sp>
        <p:nvSpPr>
          <p:cNvPr id="48" name="Text Box 47"/>
          <p:cNvSpPr txBox="1">
            <a:spLocks noChangeArrowheads="1"/>
          </p:cNvSpPr>
          <p:nvPr/>
        </p:nvSpPr>
        <p:spPr bwMode="auto">
          <a:xfrm>
            <a:off x="6773686" y="4651375"/>
            <a:ext cx="284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1</a:t>
            </a:r>
          </a:p>
        </p:txBody>
      </p:sp>
      <p:sp>
        <p:nvSpPr>
          <p:cNvPr id="49" name="Line 48"/>
          <p:cNvSpPr>
            <a:spLocks noChangeShapeType="1"/>
          </p:cNvSpPr>
          <p:nvPr/>
        </p:nvSpPr>
        <p:spPr bwMode="auto">
          <a:xfrm flipH="1" flipV="1">
            <a:off x="1609725" y="5429250"/>
            <a:ext cx="438150" cy="78105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50" name="Text Box 49"/>
          <p:cNvSpPr txBox="1">
            <a:spLocks noChangeArrowheads="1"/>
          </p:cNvSpPr>
          <p:nvPr/>
        </p:nvSpPr>
        <p:spPr bwMode="auto">
          <a:xfrm>
            <a:off x="1770694" y="6080125"/>
            <a:ext cx="843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a:solidFill>
                  <a:srgbClr val="000000"/>
                </a:solidFill>
              </a:rPr>
              <a:t>Copyset</a:t>
            </a:r>
          </a:p>
        </p:txBody>
      </p:sp>
      <p:sp>
        <p:nvSpPr>
          <p:cNvPr id="51" name="Text Box 50"/>
          <p:cNvSpPr txBox="1">
            <a:spLocks noChangeArrowheads="1"/>
          </p:cNvSpPr>
          <p:nvPr/>
        </p:nvSpPr>
        <p:spPr bwMode="auto">
          <a:xfrm>
            <a:off x="60325" y="6240463"/>
            <a:ext cx="10529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a:solidFill>
                  <a:srgbClr val="000000"/>
                </a:solidFill>
              </a:rPr>
              <a:t>Page num.</a:t>
            </a:r>
          </a:p>
        </p:txBody>
      </p:sp>
      <p:sp>
        <p:nvSpPr>
          <p:cNvPr id="52" name="Line 51"/>
          <p:cNvSpPr>
            <a:spLocks noChangeShapeType="1"/>
          </p:cNvSpPr>
          <p:nvPr/>
        </p:nvSpPr>
        <p:spPr bwMode="auto">
          <a:xfrm flipV="1">
            <a:off x="473075" y="4972050"/>
            <a:ext cx="819150" cy="126365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Tree>
    <p:extLst>
      <p:ext uri="{BB962C8B-B14F-4D97-AF65-F5344CB8AC3E}">
        <p14:creationId xmlns:p14="http://schemas.microsoft.com/office/powerpoint/2010/main" val="1630249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animBg="1"/>
      <p:bldP spid="38" grpId="0"/>
      <p:bldP spid="39" grpId="0"/>
      <p:bldP spid="40" grpId="0"/>
      <p:bldP spid="41" grpId="0"/>
      <p:bldP spid="42" grpId="0"/>
      <p:bldP spid="43" grpId="0"/>
      <p:bldP spid="44" grpId="0"/>
      <p:bldP spid="45" grpId="0"/>
      <p:bldP spid="46" grpId="0"/>
      <p:bldP spid="47" grpId="0"/>
      <p:bldP spid="48" grpId="0"/>
      <p:bldP spid="49" grpId="0" animBg="1"/>
      <p:bldP spid="50" grpId="0"/>
      <p:bldP spid="51" grpId="0"/>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Consistency?</a:t>
            </a:r>
            <a:endParaRPr lang="en-US" dirty="0"/>
          </a:p>
        </p:txBody>
      </p:sp>
      <p:sp>
        <p:nvSpPr>
          <p:cNvPr id="3" name="Content Placeholder 2"/>
          <p:cNvSpPr>
            <a:spLocks noGrp="1"/>
          </p:cNvSpPr>
          <p:nvPr>
            <p:ph idx="1"/>
          </p:nvPr>
        </p:nvSpPr>
        <p:spPr/>
        <p:txBody>
          <a:bodyPr/>
          <a:lstStyle/>
          <a:p>
            <a:r>
              <a:rPr lang="en-US" dirty="0" smtClean="0">
                <a:solidFill>
                  <a:srgbClr val="000000"/>
                </a:solidFill>
              </a:rPr>
              <a:t>The mechanism we discussed?</a:t>
            </a:r>
          </a:p>
          <a:p>
            <a:pPr lvl="1"/>
            <a:r>
              <a:rPr lang="en-US" dirty="0" smtClean="0">
                <a:solidFill>
                  <a:srgbClr val="000000"/>
                </a:solidFill>
              </a:rPr>
              <a:t>Sequential consistency if each processor executes in-order</a:t>
            </a:r>
          </a:p>
          <a:p>
            <a:pPr>
              <a:lnSpc>
                <a:spcPct val="80000"/>
              </a:lnSpc>
            </a:pPr>
            <a:r>
              <a:rPr lang="en-US" dirty="0" smtClean="0">
                <a:solidFill>
                  <a:srgbClr val="000000"/>
                </a:solidFill>
                <a:ea typeface="ＭＳ Ｐゴシック" charset="0"/>
                <a:cs typeface="ＭＳ Ｐゴシック" charset="0"/>
              </a:rPr>
              <a:t>Sequential </a:t>
            </a:r>
            <a:r>
              <a:rPr lang="en-US" dirty="0">
                <a:solidFill>
                  <a:srgbClr val="000000"/>
                </a:solidFill>
                <a:ea typeface="ＭＳ Ｐゴシック" charset="0"/>
                <a:cs typeface="ＭＳ Ｐゴシック" charset="0"/>
              </a:rPr>
              <a:t>Consistency</a:t>
            </a:r>
          </a:p>
          <a:p>
            <a:pPr lvl="1">
              <a:lnSpc>
                <a:spcPct val="80000"/>
              </a:lnSpc>
              <a:buFontTx/>
              <a:buNone/>
            </a:pPr>
            <a:r>
              <a:rPr lang="en-US" i="1" dirty="0">
                <a:solidFill>
                  <a:srgbClr val="000000"/>
                </a:solidFill>
                <a:ea typeface="ＭＳ Ｐゴシック" charset="0"/>
              </a:rPr>
              <a:t>For any execution, a sequential order can be found for all ops in the execution so that </a:t>
            </a:r>
          </a:p>
          <a:p>
            <a:pPr lvl="1">
              <a:lnSpc>
                <a:spcPct val="80000"/>
              </a:lnSpc>
            </a:pPr>
            <a:r>
              <a:rPr lang="en-US" i="1" dirty="0">
                <a:solidFill>
                  <a:srgbClr val="000000"/>
                </a:solidFill>
                <a:ea typeface="ＭＳ Ｐゴシック" charset="0"/>
              </a:rPr>
              <a:t>The sequential order is consistent with individual program orders (FIFO at each processor)</a:t>
            </a:r>
          </a:p>
          <a:p>
            <a:pPr lvl="1">
              <a:lnSpc>
                <a:spcPct val="80000"/>
              </a:lnSpc>
            </a:pPr>
            <a:r>
              <a:rPr lang="en-US" i="1" dirty="0">
                <a:solidFill>
                  <a:srgbClr val="000000"/>
                </a:solidFill>
                <a:ea typeface="ＭＳ Ｐゴシック" charset="0"/>
              </a:rPr>
              <a:t>Any read to a memory location x should have returned (in the actual execution) the value stored by the most recent write operation to x in this sequential order.</a:t>
            </a:r>
          </a:p>
          <a:p>
            <a:endParaRPr lang="en-US" dirty="0">
              <a:solidFill>
                <a:srgbClr val="000000"/>
              </a:solidFill>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18</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152400" y="1143000"/>
            <a:ext cx="519176" cy="589973"/>
          </a:xfrm>
          <a:prstGeom prst="rect">
            <a:avLst/>
          </a:prstGeom>
        </p:spPr>
      </p:pic>
    </p:spTree>
    <p:extLst>
      <p:ext uri="{BB962C8B-B14F-4D97-AF65-F5344CB8AC3E}">
        <p14:creationId xmlns:p14="http://schemas.microsoft.com/office/powerpoint/2010/main" val="20236162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Consistency Example 1</a:t>
            </a:r>
            <a:endParaRPr lang="en-US" dirty="0"/>
          </a:p>
        </p:txBody>
      </p:sp>
      <p:sp>
        <p:nvSpPr>
          <p:cNvPr id="3" name="Content Placeholder 2"/>
          <p:cNvSpPr>
            <a:spLocks noGrp="1"/>
          </p:cNvSpPr>
          <p:nvPr>
            <p:ph idx="1"/>
          </p:nvPr>
        </p:nvSpPr>
        <p:spPr/>
        <p:txBody>
          <a:bodyPr/>
          <a:lstStyle/>
          <a:p>
            <a:r>
              <a:rPr lang="en-US" dirty="0" smtClean="0"/>
              <a:t>Sequentially consistent?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Yes!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19</a:t>
            </a:fld>
            <a:endParaRPr lang="en-US" b="0">
              <a:solidFill>
                <a:srgbClr val="FBBA03"/>
              </a:solidFill>
            </a:endParaRPr>
          </a:p>
        </p:txBody>
      </p:sp>
      <p:grpSp>
        <p:nvGrpSpPr>
          <p:cNvPr id="19" name="Group 18"/>
          <p:cNvGrpSpPr>
            <a:grpSpLocks noChangeAspect="1"/>
          </p:cNvGrpSpPr>
          <p:nvPr/>
        </p:nvGrpSpPr>
        <p:grpSpPr>
          <a:xfrm>
            <a:off x="228591" y="2057396"/>
            <a:ext cx="8341753" cy="1910775"/>
            <a:chOff x="1090185" y="1733550"/>
            <a:chExt cx="6416735" cy="1469827"/>
          </a:xfrm>
        </p:grpSpPr>
        <p:sp>
          <p:nvSpPr>
            <p:cNvPr id="5" name="Line 4"/>
            <p:cNvSpPr>
              <a:spLocks noChangeShapeType="1"/>
            </p:cNvSpPr>
            <p:nvPr/>
          </p:nvSpPr>
          <p:spPr bwMode="auto">
            <a:xfrm flipV="1">
              <a:off x="1753820" y="209232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 name="Line 5"/>
            <p:cNvSpPr>
              <a:spLocks noChangeShapeType="1"/>
            </p:cNvSpPr>
            <p:nvPr/>
          </p:nvSpPr>
          <p:spPr bwMode="auto">
            <a:xfrm flipV="1">
              <a:off x="1772870" y="244475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 name="Line 6"/>
            <p:cNvSpPr>
              <a:spLocks noChangeShapeType="1"/>
            </p:cNvSpPr>
            <p:nvPr/>
          </p:nvSpPr>
          <p:spPr bwMode="auto">
            <a:xfrm flipV="1">
              <a:off x="1782395" y="280670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8" name="Text Box 7"/>
            <p:cNvSpPr txBox="1">
              <a:spLocks noChangeArrowheads="1"/>
            </p:cNvSpPr>
            <p:nvPr/>
          </p:nvSpPr>
          <p:spPr bwMode="auto">
            <a:xfrm>
              <a:off x="1109235" y="1733550"/>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P1:</a:t>
              </a:r>
            </a:p>
          </p:txBody>
        </p:sp>
        <p:sp>
          <p:nvSpPr>
            <p:cNvPr id="9" name="Text Box 8"/>
            <p:cNvSpPr txBox="1">
              <a:spLocks noChangeArrowheads="1"/>
            </p:cNvSpPr>
            <p:nvPr/>
          </p:nvSpPr>
          <p:spPr bwMode="auto">
            <a:xfrm>
              <a:off x="1099710" y="2085245"/>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P2:</a:t>
              </a:r>
            </a:p>
          </p:txBody>
        </p:sp>
        <p:sp>
          <p:nvSpPr>
            <p:cNvPr id="10" name="Text Box 9"/>
            <p:cNvSpPr txBox="1">
              <a:spLocks noChangeArrowheads="1"/>
            </p:cNvSpPr>
            <p:nvPr/>
          </p:nvSpPr>
          <p:spPr bwMode="auto">
            <a:xfrm>
              <a:off x="1090185" y="2457450"/>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P3:</a:t>
              </a:r>
            </a:p>
          </p:txBody>
        </p:sp>
        <p:sp>
          <p:nvSpPr>
            <p:cNvPr id="11" name="Text Box 10"/>
            <p:cNvSpPr txBox="1">
              <a:spLocks noChangeArrowheads="1"/>
            </p:cNvSpPr>
            <p:nvPr/>
          </p:nvSpPr>
          <p:spPr bwMode="auto">
            <a:xfrm>
              <a:off x="1090192" y="2867025"/>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P4:</a:t>
              </a:r>
            </a:p>
          </p:txBody>
        </p:sp>
        <p:sp>
          <p:nvSpPr>
            <p:cNvPr id="12" name="Text Box 11"/>
            <p:cNvSpPr txBox="1">
              <a:spLocks noChangeArrowheads="1"/>
            </p:cNvSpPr>
            <p:nvPr/>
          </p:nvSpPr>
          <p:spPr bwMode="auto">
            <a:xfrm>
              <a:off x="1706756" y="1762125"/>
              <a:ext cx="6719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W(</a:t>
              </a:r>
              <a:r>
                <a:rPr lang="en-US" sz="2000" dirty="0" smtClean="0">
                  <a:solidFill>
                    <a:srgbClr val="000000"/>
                  </a:solidFill>
                </a:rPr>
                <a:t>x)a</a:t>
              </a:r>
              <a:endParaRPr lang="en-US" sz="2000" dirty="0">
                <a:solidFill>
                  <a:srgbClr val="000000"/>
                </a:solidFill>
              </a:endParaRPr>
            </a:p>
          </p:txBody>
        </p:sp>
        <p:sp>
          <p:nvSpPr>
            <p:cNvPr id="14" name="Text Box 13"/>
            <p:cNvSpPr txBox="1">
              <a:spLocks noChangeArrowheads="1"/>
            </p:cNvSpPr>
            <p:nvPr/>
          </p:nvSpPr>
          <p:spPr bwMode="auto">
            <a:xfrm>
              <a:off x="2808845" y="2133600"/>
              <a:ext cx="6633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smtClean="0">
                  <a:solidFill>
                    <a:srgbClr val="000000"/>
                  </a:solidFill>
                </a:rPr>
                <a:t>W(</a:t>
              </a:r>
              <a:r>
                <a:rPr lang="en-US" sz="2000" dirty="0">
                  <a:solidFill>
                    <a:srgbClr val="000000"/>
                  </a:solidFill>
                </a:rPr>
                <a:t>x</a:t>
              </a:r>
              <a:r>
                <a:rPr lang="en-US" sz="2000" dirty="0" smtClean="0">
                  <a:solidFill>
                    <a:srgbClr val="000000"/>
                  </a:solidFill>
                </a:rPr>
                <a:t>)b</a:t>
              </a:r>
              <a:endParaRPr lang="en-US" sz="2000" dirty="0">
                <a:solidFill>
                  <a:srgbClr val="000000"/>
                </a:solidFill>
              </a:endParaRPr>
            </a:p>
          </p:txBody>
        </p:sp>
        <p:sp>
          <p:nvSpPr>
            <p:cNvPr id="15" name="Text Box 14"/>
            <p:cNvSpPr txBox="1">
              <a:spLocks noChangeArrowheads="1"/>
            </p:cNvSpPr>
            <p:nvPr/>
          </p:nvSpPr>
          <p:spPr bwMode="auto">
            <a:xfrm>
              <a:off x="3643687" y="2505075"/>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)b</a:t>
              </a:r>
              <a:endParaRPr lang="en-US" sz="2000" dirty="0">
                <a:solidFill>
                  <a:srgbClr val="000000"/>
                </a:solidFill>
              </a:endParaRPr>
            </a:p>
          </p:txBody>
        </p:sp>
        <p:sp>
          <p:nvSpPr>
            <p:cNvPr id="16" name="Text Box 15"/>
            <p:cNvSpPr txBox="1">
              <a:spLocks noChangeArrowheads="1"/>
            </p:cNvSpPr>
            <p:nvPr/>
          </p:nvSpPr>
          <p:spPr bwMode="auto">
            <a:xfrm>
              <a:off x="4267200" y="2895600"/>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a:t>
              </a:r>
              <a:r>
                <a:rPr lang="en-US" sz="2000" dirty="0">
                  <a:solidFill>
                    <a:srgbClr val="000000"/>
                  </a:solidFill>
                </a:rPr>
                <a:t>b</a:t>
              </a:r>
            </a:p>
          </p:txBody>
        </p:sp>
        <p:sp>
          <p:nvSpPr>
            <p:cNvPr id="17" name="Text Box 16"/>
            <p:cNvSpPr txBox="1">
              <a:spLocks noChangeArrowheads="1"/>
            </p:cNvSpPr>
            <p:nvPr/>
          </p:nvSpPr>
          <p:spPr bwMode="auto">
            <a:xfrm>
              <a:off x="4876800" y="2514600"/>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)a</a:t>
              </a:r>
              <a:endParaRPr lang="en-US" sz="2000" dirty="0">
                <a:solidFill>
                  <a:srgbClr val="000000"/>
                </a:solidFill>
              </a:endParaRPr>
            </a:p>
          </p:txBody>
        </p:sp>
        <p:sp>
          <p:nvSpPr>
            <p:cNvPr id="18" name="Text Box 17"/>
            <p:cNvSpPr txBox="1">
              <a:spLocks noChangeArrowheads="1"/>
            </p:cNvSpPr>
            <p:nvPr/>
          </p:nvSpPr>
          <p:spPr bwMode="auto">
            <a:xfrm>
              <a:off x="5562600" y="2895600"/>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)a</a:t>
              </a:r>
              <a:endParaRPr lang="en-US" sz="2000" dirty="0">
                <a:solidFill>
                  <a:srgbClr val="000000"/>
                </a:solidFill>
              </a:endParaRPr>
            </a:p>
          </p:txBody>
        </p:sp>
      </p:grpSp>
    </p:spTree>
    <p:extLst>
      <p:ext uri="{BB962C8B-B14F-4D97-AF65-F5344CB8AC3E}">
        <p14:creationId xmlns:p14="http://schemas.microsoft.com/office/powerpoint/2010/main" val="938920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smtClean="0"/>
              <a:t>Flash limitations?</a:t>
            </a:r>
            <a:endParaRPr lang="en-US" dirty="0"/>
          </a:p>
          <a:p>
            <a:pPr lvl="1"/>
            <a:r>
              <a:rPr lang="en-US" dirty="0" smtClean="0"/>
              <a:t>Erasure before write</a:t>
            </a:r>
            <a:endParaRPr lang="en-US" dirty="0" smtClean="0"/>
          </a:p>
          <a:p>
            <a:pPr lvl="1"/>
            <a:r>
              <a:rPr lang="en-US" dirty="0" smtClean="0"/>
              <a:t>Uneven wear out</a:t>
            </a:r>
            <a:endParaRPr lang="en-US" dirty="0"/>
          </a:p>
          <a:p>
            <a:r>
              <a:rPr lang="en-US" dirty="0" smtClean="0"/>
              <a:t>Flash translation layer?</a:t>
            </a:r>
            <a:endParaRPr lang="en-US" dirty="0" smtClean="0"/>
          </a:p>
          <a:p>
            <a:pPr lvl="1"/>
            <a:r>
              <a:rPr lang="en-US" dirty="0" smtClean="0"/>
              <a:t>Maintains separate logical and physical blocks and pages</a:t>
            </a:r>
            <a:endParaRPr lang="en-US" dirty="0"/>
          </a:p>
          <a:p>
            <a:pPr lvl="1"/>
            <a:r>
              <a:rPr lang="en-US" dirty="0" smtClean="0"/>
              <a:t>Write (update)</a:t>
            </a:r>
            <a:r>
              <a:rPr lang="en-US" dirty="0" smtClean="0"/>
              <a:t> on an existing page becomes a new block write</a:t>
            </a:r>
            <a:endParaRPr lang="en-US" dirty="0" smtClean="0"/>
          </a:p>
          <a:p>
            <a:r>
              <a:rPr lang="en-US" dirty="0" smtClean="0"/>
              <a:t>FAWN design?</a:t>
            </a:r>
            <a:endParaRPr lang="en-US" dirty="0" smtClean="0"/>
          </a:p>
          <a:p>
            <a:pPr lvl="1"/>
            <a:r>
              <a:rPr lang="en-US" dirty="0" smtClean="0"/>
              <a:t>Power-efficient components (embedded CPUs &amp; flash)</a:t>
            </a:r>
            <a:endParaRPr lang="en-US" dirty="0"/>
          </a:p>
          <a:p>
            <a:pPr lvl="1"/>
            <a:r>
              <a:rPr lang="en-US" dirty="0" smtClean="0"/>
              <a:t>Consistent hashing with front-ends</a:t>
            </a:r>
            <a:endParaRPr lang="en-US" dirty="0" smtClean="0"/>
          </a:p>
          <a:p>
            <a:pPr lvl="1"/>
            <a:r>
              <a:rPr lang="en-US" dirty="0" smtClean="0"/>
              <a:t>Chain replication</a:t>
            </a:r>
            <a:endParaRPr lang="en-US" dirty="0" smtClean="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Consistency Example 2</a:t>
            </a:r>
            <a:endParaRPr lang="en-US" dirty="0"/>
          </a:p>
        </p:txBody>
      </p:sp>
      <p:sp>
        <p:nvSpPr>
          <p:cNvPr id="3" name="Content Placeholder 2"/>
          <p:cNvSpPr>
            <a:spLocks noGrp="1"/>
          </p:cNvSpPr>
          <p:nvPr>
            <p:ph idx="1"/>
          </p:nvPr>
        </p:nvSpPr>
        <p:spPr/>
        <p:txBody>
          <a:bodyPr/>
          <a:lstStyle/>
          <a:p>
            <a:r>
              <a:rPr lang="en-US" dirty="0" smtClean="0"/>
              <a:t>Sequentially consistent?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No!</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20</a:t>
            </a:fld>
            <a:endParaRPr lang="en-US" b="0">
              <a:solidFill>
                <a:srgbClr val="FBBA03"/>
              </a:solidFill>
            </a:endParaRPr>
          </a:p>
        </p:txBody>
      </p:sp>
      <p:grpSp>
        <p:nvGrpSpPr>
          <p:cNvPr id="5" name="Group 4"/>
          <p:cNvGrpSpPr>
            <a:grpSpLocks noChangeAspect="1"/>
          </p:cNvGrpSpPr>
          <p:nvPr/>
        </p:nvGrpSpPr>
        <p:grpSpPr>
          <a:xfrm>
            <a:off x="228591" y="2057396"/>
            <a:ext cx="8341753" cy="1910775"/>
            <a:chOff x="1090185" y="1733550"/>
            <a:chExt cx="6416735" cy="1469827"/>
          </a:xfrm>
        </p:grpSpPr>
        <p:sp>
          <p:nvSpPr>
            <p:cNvPr id="6" name="Line 4"/>
            <p:cNvSpPr>
              <a:spLocks noChangeShapeType="1"/>
            </p:cNvSpPr>
            <p:nvPr/>
          </p:nvSpPr>
          <p:spPr bwMode="auto">
            <a:xfrm flipV="1">
              <a:off x="1753820" y="209232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7" name="Line 5"/>
            <p:cNvSpPr>
              <a:spLocks noChangeShapeType="1"/>
            </p:cNvSpPr>
            <p:nvPr/>
          </p:nvSpPr>
          <p:spPr bwMode="auto">
            <a:xfrm flipV="1">
              <a:off x="1772870" y="244475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8" name="Line 6"/>
            <p:cNvSpPr>
              <a:spLocks noChangeShapeType="1"/>
            </p:cNvSpPr>
            <p:nvPr/>
          </p:nvSpPr>
          <p:spPr bwMode="auto">
            <a:xfrm flipV="1">
              <a:off x="1782395" y="280670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9" name="Text Box 7"/>
            <p:cNvSpPr txBox="1">
              <a:spLocks noChangeArrowheads="1"/>
            </p:cNvSpPr>
            <p:nvPr/>
          </p:nvSpPr>
          <p:spPr bwMode="auto">
            <a:xfrm>
              <a:off x="1109235" y="1733550"/>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P1:</a:t>
              </a:r>
            </a:p>
          </p:txBody>
        </p:sp>
        <p:sp>
          <p:nvSpPr>
            <p:cNvPr id="10" name="Text Box 8"/>
            <p:cNvSpPr txBox="1">
              <a:spLocks noChangeArrowheads="1"/>
            </p:cNvSpPr>
            <p:nvPr/>
          </p:nvSpPr>
          <p:spPr bwMode="auto">
            <a:xfrm>
              <a:off x="1099710" y="2085245"/>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P2:</a:t>
              </a:r>
            </a:p>
          </p:txBody>
        </p:sp>
        <p:sp>
          <p:nvSpPr>
            <p:cNvPr id="11" name="Text Box 9"/>
            <p:cNvSpPr txBox="1">
              <a:spLocks noChangeArrowheads="1"/>
            </p:cNvSpPr>
            <p:nvPr/>
          </p:nvSpPr>
          <p:spPr bwMode="auto">
            <a:xfrm>
              <a:off x="1090185" y="2457450"/>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P3:</a:t>
              </a:r>
            </a:p>
          </p:txBody>
        </p:sp>
        <p:sp>
          <p:nvSpPr>
            <p:cNvPr id="12" name="Text Box 10"/>
            <p:cNvSpPr txBox="1">
              <a:spLocks noChangeArrowheads="1"/>
            </p:cNvSpPr>
            <p:nvPr/>
          </p:nvSpPr>
          <p:spPr bwMode="auto">
            <a:xfrm>
              <a:off x="1090192" y="2867025"/>
              <a:ext cx="45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P4:</a:t>
              </a:r>
            </a:p>
          </p:txBody>
        </p:sp>
        <p:sp>
          <p:nvSpPr>
            <p:cNvPr id="13" name="Text Box 11"/>
            <p:cNvSpPr txBox="1">
              <a:spLocks noChangeArrowheads="1"/>
            </p:cNvSpPr>
            <p:nvPr/>
          </p:nvSpPr>
          <p:spPr bwMode="auto">
            <a:xfrm>
              <a:off x="1706756" y="1762125"/>
              <a:ext cx="6719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W(</a:t>
              </a:r>
              <a:r>
                <a:rPr lang="en-US" sz="2000" dirty="0" smtClean="0">
                  <a:solidFill>
                    <a:srgbClr val="000000"/>
                  </a:solidFill>
                </a:rPr>
                <a:t>x)a</a:t>
              </a:r>
              <a:endParaRPr lang="en-US" sz="2000" dirty="0">
                <a:solidFill>
                  <a:srgbClr val="000000"/>
                </a:solidFill>
              </a:endParaRPr>
            </a:p>
          </p:txBody>
        </p:sp>
        <p:sp>
          <p:nvSpPr>
            <p:cNvPr id="14" name="Text Box 13"/>
            <p:cNvSpPr txBox="1">
              <a:spLocks noChangeArrowheads="1"/>
            </p:cNvSpPr>
            <p:nvPr/>
          </p:nvSpPr>
          <p:spPr bwMode="auto">
            <a:xfrm>
              <a:off x="2808845" y="2133600"/>
              <a:ext cx="6633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smtClean="0">
                  <a:solidFill>
                    <a:srgbClr val="000000"/>
                  </a:solidFill>
                </a:rPr>
                <a:t>W(</a:t>
              </a:r>
              <a:r>
                <a:rPr lang="en-US" sz="2000" dirty="0">
                  <a:solidFill>
                    <a:srgbClr val="000000"/>
                  </a:solidFill>
                </a:rPr>
                <a:t>x</a:t>
              </a:r>
              <a:r>
                <a:rPr lang="en-US" sz="2000" dirty="0" smtClean="0">
                  <a:solidFill>
                    <a:srgbClr val="000000"/>
                  </a:solidFill>
                </a:rPr>
                <a:t>)b</a:t>
              </a:r>
              <a:endParaRPr lang="en-US" sz="2000" dirty="0">
                <a:solidFill>
                  <a:srgbClr val="000000"/>
                </a:solidFill>
              </a:endParaRPr>
            </a:p>
          </p:txBody>
        </p:sp>
        <p:sp>
          <p:nvSpPr>
            <p:cNvPr id="15" name="Text Box 14"/>
            <p:cNvSpPr txBox="1">
              <a:spLocks noChangeArrowheads="1"/>
            </p:cNvSpPr>
            <p:nvPr/>
          </p:nvSpPr>
          <p:spPr bwMode="auto">
            <a:xfrm>
              <a:off x="3643687" y="2505075"/>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)b</a:t>
              </a:r>
              <a:endParaRPr lang="en-US" sz="2000" dirty="0">
                <a:solidFill>
                  <a:srgbClr val="000000"/>
                </a:solidFill>
              </a:endParaRPr>
            </a:p>
          </p:txBody>
        </p:sp>
        <p:sp>
          <p:nvSpPr>
            <p:cNvPr id="16" name="Text Box 15"/>
            <p:cNvSpPr txBox="1">
              <a:spLocks noChangeArrowheads="1"/>
            </p:cNvSpPr>
            <p:nvPr/>
          </p:nvSpPr>
          <p:spPr bwMode="auto">
            <a:xfrm>
              <a:off x="4266807" y="2895600"/>
              <a:ext cx="624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)a</a:t>
              </a:r>
              <a:endParaRPr lang="en-US" sz="2000" dirty="0">
                <a:solidFill>
                  <a:srgbClr val="000000"/>
                </a:solidFill>
              </a:endParaRPr>
            </a:p>
          </p:txBody>
        </p:sp>
        <p:sp>
          <p:nvSpPr>
            <p:cNvPr id="17" name="Text Box 16"/>
            <p:cNvSpPr txBox="1">
              <a:spLocks noChangeArrowheads="1"/>
            </p:cNvSpPr>
            <p:nvPr/>
          </p:nvSpPr>
          <p:spPr bwMode="auto">
            <a:xfrm>
              <a:off x="4876800" y="2514600"/>
              <a:ext cx="6235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)a</a:t>
              </a:r>
              <a:endParaRPr lang="en-US" sz="2000" dirty="0">
                <a:solidFill>
                  <a:srgbClr val="000000"/>
                </a:solidFill>
              </a:endParaRPr>
            </a:p>
          </p:txBody>
        </p:sp>
        <p:sp>
          <p:nvSpPr>
            <p:cNvPr id="18" name="Text Box 17"/>
            <p:cNvSpPr txBox="1">
              <a:spLocks noChangeArrowheads="1"/>
            </p:cNvSpPr>
            <p:nvPr/>
          </p:nvSpPr>
          <p:spPr bwMode="auto">
            <a:xfrm>
              <a:off x="5562207" y="2895600"/>
              <a:ext cx="6243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R(x</a:t>
              </a:r>
              <a:r>
                <a:rPr lang="en-US" sz="2000" dirty="0" smtClean="0">
                  <a:solidFill>
                    <a:srgbClr val="000000"/>
                  </a:solidFill>
                </a:rPr>
                <a:t>)b</a:t>
              </a:r>
              <a:endParaRPr lang="en-US" sz="2000" dirty="0">
                <a:solidFill>
                  <a:srgbClr val="000000"/>
                </a:solidFill>
              </a:endParaRPr>
            </a:p>
          </p:txBody>
        </p:sp>
      </p:grpSp>
    </p:spTree>
    <p:extLst>
      <p:ext uri="{BB962C8B-B14F-4D97-AF65-F5344CB8AC3E}">
        <p14:creationId xmlns:p14="http://schemas.microsoft.com/office/powerpoint/2010/main" val="2417110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Consistency Example 3</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21</a:t>
            </a:fld>
            <a:endParaRPr lang="en-US" b="0">
              <a:solidFill>
                <a:srgbClr val="FBBA03"/>
              </a:solidFill>
            </a:endParaRPr>
          </a:p>
        </p:txBody>
      </p:sp>
      <p:sp>
        <p:nvSpPr>
          <p:cNvPr id="5" name="Line 4"/>
          <p:cNvSpPr>
            <a:spLocks noChangeShapeType="1"/>
          </p:cNvSpPr>
          <p:nvPr/>
        </p:nvSpPr>
        <p:spPr bwMode="auto">
          <a:xfrm flipV="1">
            <a:off x="863920" y="1828800"/>
            <a:ext cx="7441880" cy="12382"/>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solidFill>
                <a:srgbClr val="000000"/>
              </a:solidFill>
            </a:endParaRPr>
          </a:p>
        </p:txBody>
      </p:sp>
      <p:sp>
        <p:nvSpPr>
          <p:cNvPr id="6" name="TextBox 5"/>
          <p:cNvSpPr txBox="1"/>
          <p:nvPr/>
        </p:nvSpPr>
        <p:spPr>
          <a:xfrm>
            <a:off x="990600" y="1295400"/>
            <a:ext cx="1553104" cy="400110"/>
          </a:xfrm>
          <a:prstGeom prst="rect">
            <a:avLst/>
          </a:prstGeom>
          <a:noFill/>
        </p:spPr>
        <p:txBody>
          <a:bodyPr wrap="none" rtlCol="0">
            <a:spAutoFit/>
          </a:bodyPr>
          <a:lstStyle/>
          <a:p>
            <a:pPr algn="ctr"/>
            <a:r>
              <a:rPr lang="en-US" sz="2000" dirty="0" smtClean="0">
                <a:solidFill>
                  <a:srgbClr val="000000"/>
                </a:solidFill>
              </a:rPr>
              <a:t>Processor 1</a:t>
            </a:r>
            <a:endParaRPr lang="en-US" sz="2000" dirty="0" smtClean="0">
              <a:solidFill>
                <a:srgbClr val="000000"/>
              </a:solidFill>
            </a:endParaRPr>
          </a:p>
        </p:txBody>
      </p:sp>
      <p:sp>
        <p:nvSpPr>
          <p:cNvPr id="7" name="TextBox 6"/>
          <p:cNvSpPr txBox="1"/>
          <p:nvPr/>
        </p:nvSpPr>
        <p:spPr>
          <a:xfrm>
            <a:off x="3810000" y="1295400"/>
            <a:ext cx="1553104" cy="400110"/>
          </a:xfrm>
          <a:prstGeom prst="rect">
            <a:avLst/>
          </a:prstGeom>
          <a:noFill/>
        </p:spPr>
        <p:txBody>
          <a:bodyPr wrap="none" rtlCol="0">
            <a:spAutoFit/>
          </a:bodyPr>
          <a:lstStyle/>
          <a:p>
            <a:pPr algn="ctr"/>
            <a:r>
              <a:rPr lang="en-US" sz="2000" dirty="0" smtClean="0">
                <a:solidFill>
                  <a:srgbClr val="000000"/>
                </a:solidFill>
              </a:rPr>
              <a:t>Processor 2</a:t>
            </a:r>
            <a:endParaRPr lang="en-US" sz="2000" dirty="0" smtClean="0">
              <a:solidFill>
                <a:srgbClr val="000000"/>
              </a:solidFill>
            </a:endParaRPr>
          </a:p>
        </p:txBody>
      </p:sp>
      <p:sp>
        <p:nvSpPr>
          <p:cNvPr id="8" name="TextBox 7"/>
          <p:cNvSpPr txBox="1"/>
          <p:nvPr/>
        </p:nvSpPr>
        <p:spPr>
          <a:xfrm>
            <a:off x="6477000" y="1295400"/>
            <a:ext cx="1553104" cy="400110"/>
          </a:xfrm>
          <a:prstGeom prst="rect">
            <a:avLst/>
          </a:prstGeom>
          <a:noFill/>
        </p:spPr>
        <p:txBody>
          <a:bodyPr wrap="none" rtlCol="0">
            <a:spAutoFit/>
          </a:bodyPr>
          <a:lstStyle/>
          <a:p>
            <a:pPr algn="ctr"/>
            <a:r>
              <a:rPr lang="en-US" sz="2000" dirty="0" smtClean="0">
                <a:solidFill>
                  <a:srgbClr val="000000"/>
                </a:solidFill>
              </a:rPr>
              <a:t>Processor 3</a:t>
            </a:r>
            <a:endParaRPr lang="en-US" sz="2000" dirty="0" smtClean="0">
              <a:solidFill>
                <a:srgbClr val="000000"/>
              </a:solidFill>
            </a:endParaRPr>
          </a:p>
        </p:txBody>
      </p:sp>
      <p:sp>
        <p:nvSpPr>
          <p:cNvPr id="10" name="TextBox 9"/>
          <p:cNvSpPr txBox="1"/>
          <p:nvPr/>
        </p:nvSpPr>
        <p:spPr>
          <a:xfrm>
            <a:off x="1231105" y="1828800"/>
            <a:ext cx="1376899" cy="733534"/>
          </a:xfrm>
          <a:prstGeom prst="rect">
            <a:avLst/>
          </a:prstGeom>
          <a:noFill/>
        </p:spPr>
        <p:txBody>
          <a:bodyPr wrap="none" rtlCol="0">
            <a:spAutoFit/>
          </a:bodyPr>
          <a:lstStyle/>
          <a:p>
            <a:pPr algn="ctr"/>
            <a:r>
              <a:rPr lang="en-US" sz="2000" dirty="0">
                <a:solidFill>
                  <a:srgbClr val="000000"/>
                </a:solidFill>
              </a:rPr>
              <a:t>x</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(y, z);</a:t>
            </a:r>
            <a:endParaRPr lang="en-US" sz="2000" dirty="0" smtClean="0">
              <a:solidFill>
                <a:srgbClr val="000000"/>
              </a:solidFill>
            </a:endParaRPr>
          </a:p>
        </p:txBody>
      </p:sp>
      <p:sp>
        <p:nvSpPr>
          <p:cNvPr id="11" name="TextBox 10"/>
          <p:cNvSpPr txBox="1"/>
          <p:nvPr/>
        </p:nvSpPr>
        <p:spPr>
          <a:xfrm>
            <a:off x="3841053" y="1828800"/>
            <a:ext cx="1395935" cy="733534"/>
          </a:xfrm>
          <a:prstGeom prst="rect">
            <a:avLst/>
          </a:prstGeom>
          <a:noFill/>
        </p:spPr>
        <p:txBody>
          <a:bodyPr wrap="none" rtlCol="0">
            <a:spAutoFit/>
          </a:bodyPr>
          <a:lstStyle/>
          <a:p>
            <a:pPr algn="ctr"/>
            <a:r>
              <a:rPr lang="en-US" sz="2000" dirty="0" smtClean="0">
                <a:solidFill>
                  <a:srgbClr val="000000"/>
                </a:solidFill>
              </a:rPr>
              <a:t>y = 1;</a:t>
            </a:r>
          </a:p>
          <a:p>
            <a:pPr algn="ctr">
              <a:lnSpc>
                <a:spcPct val="50000"/>
              </a:lnSpc>
            </a:pPr>
            <a:r>
              <a:rPr lang="en-US" sz="2000" dirty="0">
                <a:solidFill>
                  <a:srgbClr val="000000"/>
                </a:solidFill>
              </a:rPr>
              <a:t>p</a:t>
            </a:r>
            <a:r>
              <a:rPr lang="en-US" sz="2000" dirty="0" smtClean="0">
                <a:solidFill>
                  <a:srgbClr val="000000"/>
                </a:solidFill>
              </a:rPr>
              <a:t>rint (x, z);</a:t>
            </a:r>
            <a:endParaRPr lang="en-US" sz="2000" dirty="0" smtClean="0">
              <a:solidFill>
                <a:srgbClr val="000000"/>
              </a:solidFill>
            </a:endParaRPr>
          </a:p>
        </p:txBody>
      </p:sp>
      <p:sp>
        <p:nvSpPr>
          <p:cNvPr id="12" name="TextBox 11"/>
          <p:cNvSpPr txBox="1"/>
          <p:nvPr/>
        </p:nvSpPr>
        <p:spPr>
          <a:xfrm>
            <a:off x="6593771" y="1828800"/>
            <a:ext cx="1395935" cy="733534"/>
          </a:xfrm>
          <a:prstGeom prst="rect">
            <a:avLst/>
          </a:prstGeom>
          <a:noFill/>
        </p:spPr>
        <p:txBody>
          <a:bodyPr wrap="none" rtlCol="0">
            <a:spAutoFit/>
          </a:bodyPr>
          <a:lstStyle/>
          <a:p>
            <a:pPr algn="ctr"/>
            <a:r>
              <a:rPr lang="en-US" sz="2000" dirty="0">
                <a:solidFill>
                  <a:srgbClr val="000000"/>
                </a:solidFill>
              </a:rPr>
              <a:t>z</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(x, y);</a:t>
            </a:r>
            <a:endParaRPr lang="en-US" sz="2000" dirty="0" smtClean="0">
              <a:solidFill>
                <a:srgbClr val="000000"/>
              </a:solidFill>
            </a:endParaRPr>
          </a:p>
        </p:txBody>
      </p:sp>
      <p:sp>
        <p:nvSpPr>
          <p:cNvPr id="13" name="TextBox 12"/>
          <p:cNvSpPr txBox="1"/>
          <p:nvPr/>
        </p:nvSpPr>
        <p:spPr>
          <a:xfrm>
            <a:off x="76200" y="2971800"/>
            <a:ext cx="1819604" cy="3041858"/>
          </a:xfrm>
          <a:prstGeom prst="rect">
            <a:avLst/>
          </a:prstGeom>
          <a:noFill/>
        </p:spPr>
        <p:txBody>
          <a:bodyPr wrap="none" rtlCol="0">
            <a:spAutoFit/>
          </a:bodyPr>
          <a:lstStyle/>
          <a:p>
            <a:pPr algn="ctr">
              <a:lnSpc>
                <a:spcPct val="50000"/>
              </a:lnSpc>
            </a:pPr>
            <a:r>
              <a:rPr lang="en-US" sz="2000" dirty="0" smtClean="0">
                <a:solidFill>
                  <a:srgbClr val="FF0000"/>
                </a:solidFill>
              </a:rPr>
              <a:t>Ordering (a)</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x</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(y, z);</a:t>
            </a:r>
          </a:p>
          <a:p>
            <a:pPr algn="ctr">
              <a:lnSpc>
                <a:spcPct val="50000"/>
              </a:lnSpc>
            </a:pPr>
            <a:r>
              <a:rPr lang="en-US" sz="2000" dirty="0">
                <a:solidFill>
                  <a:srgbClr val="000000"/>
                </a:solidFill>
              </a:rPr>
              <a:t>y</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(x, z);</a:t>
            </a:r>
          </a:p>
          <a:p>
            <a:pPr algn="ctr">
              <a:lnSpc>
                <a:spcPct val="50000"/>
              </a:lnSpc>
            </a:pPr>
            <a:r>
              <a:rPr lang="en-US" sz="2000" dirty="0">
                <a:solidFill>
                  <a:srgbClr val="000000"/>
                </a:solidFill>
              </a:rPr>
              <a:t>z</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(x, y);</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Prints: 001011</a:t>
            </a:r>
            <a:endParaRPr lang="en-US" sz="2000" dirty="0" smtClean="0">
              <a:solidFill>
                <a:srgbClr val="000000"/>
              </a:solidFill>
            </a:endParaRPr>
          </a:p>
        </p:txBody>
      </p:sp>
      <p:sp>
        <p:nvSpPr>
          <p:cNvPr id="14" name="TextBox 13"/>
          <p:cNvSpPr txBox="1"/>
          <p:nvPr/>
        </p:nvSpPr>
        <p:spPr>
          <a:xfrm>
            <a:off x="2523796" y="2971800"/>
            <a:ext cx="1819604" cy="3041858"/>
          </a:xfrm>
          <a:prstGeom prst="rect">
            <a:avLst/>
          </a:prstGeom>
          <a:noFill/>
        </p:spPr>
        <p:txBody>
          <a:bodyPr wrap="none" rtlCol="0">
            <a:spAutoFit/>
          </a:bodyPr>
          <a:lstStyle/>
          <a:p>
            <a:pPr algn="ctr">
              <a:lnSpc>
                <a:spcPct val="50000"/>
              </a:lnSpc>
            </a:pPr>
            <a:r>
              <a:rPr lang="en-US" sz="2000" dirty="0" smtClean="0">
                <a:solidFill>
                  <a:srgbClr val="FF0000"/>
                </a:solidFill>
              </a:rPr>
              <a:t>Ordering (b)</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x</a:t>
            </a:r>
            <a:r>
              <a:rPr lang="en-US" sz="2000" dirty="0" smtClean="0">
                <a:solidFill>
                  <a:srgbClr val="000000"/>
                </a:solidFill>
              </a:rPr>
              <a:t> = 1;</a:t>
            </a:r>
          </a:p>
          <a:p>
            <a:pPr algn="ctr">
              <a:lnSpc>
                <a:spcPct val="50000"/>
              </a:lnSpc>
            </a:pPr>
            <a:r>
              <a:rPr lang="en-US" sz="2000" dirty="0">
                <a:solidFill>
                  <a:srgbClr val="000000"/>
                </a:solidFill>
              </a:rPr>
              <a:t>y = </a:t>
            </a:r>
            <a:r>
              <a:rPr lang="en-US" sz="2000" dirty="0" smtClean="0">
                <a:solidFill>
                  <a:srgbClr val="000000"/>
                </a:solidFill>
              </a:rPr>
              <a:t>1</a:t>
            </a:r>
            <a:r>
              <a:rPr lang="en-US" sz="2000" dirty="0">
                <a:solidFill>
                  <a:srgbClr val="000000"/>
                </a:solidFill>
              </a:rPr>
              <a:t>;</a:t>
            </a:r>
            <a:endParaRPr lang="en-US" sz="2000" dirty="0" smtClean="0">
              <a:solidFill>
                <a:srgbClr val="000000"/>
              </a:solidFill>
            </a:endParaRPr>
          </a:p>
          <a:p>
            <a:pPr algn="ctr">
              <a:lnSpc>
                <a:spcPct val="50000"/>
              </a:lnSpc>
            </a:pPr>
            <a:r>
              <a:rPr lang="en-US" sz="2000" dirty="0">
                <a:solidFill>
                  <a:srgbClr val="000000"/>
                </a:solidFill>
              </a:rPr>
              <a:t>print (x, z);</a:t>
            </a:r>
          </a:p>
          <a:p>
            <a:pPr algn="ctr">
              <a:lnSpc>
                <a:spcPct val="50000"/>
              </a:lnSpc>
            </a:pPr>
            <a:r>
              <a:rPr lang="en-US" sz="2000" dirty="0" smtClean="0">
                <a:solidFill>
                  <a:srgbClr val="000000"/>
                </a:solidFill>
              </a:rPr>
              <a:t>print (y, z);</a:t>
            </a:r>
          </a:p>
          <a:p>
            <a:pPr algn="ctr">
              <a:lnSpc>
                <a:spcPct val="50000"/>
              </a:lnSpc>
            </a:pPr>
            <a:r>
              <a:rPr lang="en-US" sz="2000" dirty="0" smtClean="0">
                <a:solidFill>
                  <a:srgbClr val="000000"/>
                </a:solidFill>
              </a:rPr>
              <a:t>z</a:t>
            </a:r>
            <a:r>
              <a:rPr lang="en-US" sz="2000" dirty="0" smtClean="0">
                <a:solidFill>
                  <a:srgbClr val="000000"/>
                </a:solidFill>
              </a:rPr>
              <a:t> = 1;</a:t>
            </a:r>
          </a:p>
          <a:p>
            <a:pPr algn="ctr">
              <a:lnSpc>
                <a:spcPct val="50000"/>
              </a:lnSpc>
            </a:pPr>
            <a:r>
              <a:rPr lang="en-US" sz="2000" dirty="0">
                <a:solidFill>
                  <a:srgbClr val="000000"/>
                </a:solidFill>
              </a:rPr>
              <a:t>p</a:t>
            </a:r>
            <a:r>
              <a:rPr lang="en-US" sz="2000" dirty="0" smtClean="0">
                <a:solidFill>
                  <a:srgbClr val="000000"/>
                </a:solidFill>
              </a:rPr>
              <a:t>rint (x, y);</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Prints: 101011</a:t>
            </a:r>
            <a:endParaRPr lang="en-US" sz="2000" dirty="0" smtClean="0">
              <a:solidFill>
                <a:srgbClr val="000000"/>
              </a:solidFill>
            </a:endParaRPr>
          </a:p>
        </p:txBody>
      </p:sp>
      <p:sp>
        <p:nvSpPr>
          <p:cNvPr id="15" name="TextBox 14"/>
          <p:cNvSpPr txBox="1"/>
          <p:nvPr/>
        </p:nvSpPr>
        <p:spPr>
          <a:xfrm>
            <a:off x="4962519" y="2971800"/>
            <a:ext cx="1800568" cy="3041858"/>
          </a:xfrm>
          <a:prstGeom prst="rect">
            <a:avLst/>
          </a:prstGeom>
          <a:noFill/>
        </p:spPr>
        <p:txBody>
          <a:bodyPr wrap="none" rtlCol="0">
            <a:spAutoFit/>
          </a:bodyPr>
          <a:lstStyle/>
          <a:p>
            <a:pPr algn="ctr">
              <a:lnSpc>
                <a:spcPct val="50000"/>
              </a:lnSpc>
            </a:pPr>
            <a:r>
              <a:rPr lang="en-US" sz="2000" dirty="0" smtClean="0">
                <a:solidFill>
                  <a:srgbClr val="FF0000"/>
                </a:solidFill>
              </a:rPr>
              <a:t>Ordering (c)</a:t>
            </a:r>
          </a:p>
          <a:p>
            <a:pPr algn="ctr">
              <a:lnSpc>
                <a:spcPct val="50000"/>
              </a:lnSpc>
            </a:pPr>
            <a:endParaRPr lang="en-US" sz="2000" dirty="0">
              <a:solidFill>
                <a:srgbClr val="000000"/>
              </a:solidFill>
            </a:endParaRPr>
          </a:p>
          <a:p>
            <a:pPr algn="ctr">
              <a:lnSpc>
                <a:spcPct val="50000"/>
              </a:lnSpc>
            </a:pPr>
            <a:r>
              <a:rPr lang="en-US" sz="2000" dirty="0">
                <a:solidFill>
                  <a:srgbClr val="000000"/>
                </a:solidFill>
              </a:rPr>
              <a:t>y = 1;</a:t>
            </a:r>
          </a:p>
          <a:p>
            <a:pPr algn="ctr">
              <a:lnSpc>
                <a:spcPct val="50000"/>
              </a:lnSpc>
            </a:pPr>
            <a:r>
              <a:rPr lang="en-US" sz="2000" dirty="0">
                <a:solidFill>
                  <a:srgbClr val="000000"/>
                </a:solidFill>
              </a:rPr>
              <a:t>z = 1;</a:t>
            </a:r>
          </a:p>
          <a:p>
            <a:pPr algn="ctr">
              <a:lnSpc>
                <a:spcPct val="50000"/>
              </a:lnSpc>
            </a:pPr>
            <a:r>
              <a:rPr lang="en-US" sz="2000" dirty="0">
                <a:solidFill>
                  <a:srgbClr val="000000"/>
                </a:solidFill>
              </a:rPr>
              <a:t>print (x, y);</a:t>
            </a:r>
          </a:p>
          <a:p>
            <a:pPr algn="ctr">
              <a:lnSpc>
                <a:spcPct val="50000"/>
              </a:lnSpc>
            </a:pPr>
            <a:r>
              <a:rPr lang="en-US" sz="2000" dirty="0">
                <a:solidFill>
                  <a:srgbClr val="000000"/>
                </a:solidFill>
              </a:rPr>
              <a:t>print (x, z);</a:t>
            </a:r>
          </a:p>
          <a:p>
            <a:pPr algn="ctr">
              <a:lnSpc>
                <a:spcPct val="50000"/>
              </a:lnSpc>
            </a:pPr>
            <a:r>
              <a:rPr lang="en-US" sz="2000" dirty="0" smtClean="0">
                <a:solidFill>
                  <a:srgbClr val="000000"/>
                </a:solidFill>
              </a:rPr>
              <a:t>x</a:t>
            </a:r>
            <a:r>
              <a:rPr lang="en-US" sz="2000" dirty="0" smtClean="0">
                <a:solidFill>
                  <a:srgbClr val="000000"/>
                </a:solidFill>
              </a:rPr>
              <a:t> = 1;</a:t>
            </a:r>
          </a:p>
          <a:p>
            <a:pPr algn="ctr">
              <a:lnSpc>
                <a:spcPct val="50000"/>
              </a:lnSpc>
            </a:pPr>
            <a:r>
              <a:rPr lang="en-US" sz="2000" dirty="0" smtClean="0">
                <a:solidFill>
                  <a:srgbClr val="000000"/>
                </a:solidFill>
              </a:rPr>
              <a:t>print (y, z);</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Prints: 010111</a:t>
            </a:r>
            <a:endParaRPr lang="en-US" sz="2000" dirty="0" smtClean="0">
              <a:solidFill>
                <a:srgbClr val="000000"/>
              </a:solidFill>
            </a:endParaRPr>
          </a:p>
        </p:txBody>
      </p:sp>
      <p:sp>
        <p:nvSpPr>
          <p:cNvPr id="16" name="TextBox 15"/>
          <p:cNvSpPr txBox="1"/>
          <p:nvPr/>
        </p:nvSpPr>
        <p:spPr>
          <a:xfrm>
            <a:off x="7267554" y="2971800"/>
            <a:ext cx="1743461" cy="3041858"/>
          </a:xfrm>
          <a:prstGeom prst="rect">
            <a:avLst/>
          </a:prstGeom>
          <a:noFill/>
        </p:spPr>
        <p:txBody>
          <a:bodyPr wrap="none" rtlCol="0">
            <a:spAutoFit/>
          </a:bodyPr>
          <a:lstStyle/>
          <a:p>
            <a:pPr algn="ctr">
              <a:lnSpc>
                <a:spcPct val="50000"/>
              </a:lnSpc>
            </a:pPr>
            <a:r>
              <a:rPr lang="en-US" sz="2000" dirty="0" smtClean="0">
                <a:solidFill>
                  <a:srgbClr val="FF0000"/>
                </a:solidFill>
              </a:rPr>
              <a:t>Ordering (d)</a:t>
            </a:r>
          </a:p>
          <a:p>
            <a:pPr algn="ctr">
              <a:lnSpc>
                <a:spcPct val="50000"/>
              </a:lnSpc>
            </a:pPr>
            <a:endParaRPr lang="en-US" sz="2000" dirty="0">
              <a:solidFill>
                <a:srgbClr val="000000"/>
              </a:solidFill>
            </a:endParaRPr>
          </a:p>
          <a:p>
            <a:pPr algn="ctr">
              <a:lnSpc>
                <a:spcPct val="50000"/>
              </a:lnSpc>
            </a:pPr>
            <a:r>
              <a:rPr lang="en-US" sz="2000" dirty="0">
                <a:solidFill>
                  <a:srgbClr val="000000"/>
                </a:solidFill>
              </a:rPr>
              <a:t>y = 1;</a:t>
            </a:r>
          </a:p>
          <a:p>
            <a:pPr algn="ctr">
              <a:lnSpc>
                <a:spcPct val="50000"/>
              </a:lnSpc>
            </a:pPr>
            <a:r>
              <a:rPr lang="en-US" sz="2000" dirty="0">
                <a:solidFill>
                  <a:srgbClr val="000000"/>
                </a:solidFill>
              </a:rPr>
              <a:t>x = 1;</a:t>
            </a:r>
          </a:p>
          <a:p>
            <a:pPr algn="ctr">
              <a:lnSpc>
                <a:spcPct val="50000"/>
              </a:lnSpc>
            </a:pPr>
            <a:r>
              <a:rPr lang="en-US" sz="2000" dirty="0" smtClean="0">
                <a:solidFill>
                  <a:srgbClr val="000000"/>
                </a:solidFill>
              </a:rPr>
              <a:t>z </a:t>
            </a:r>
            <a:r>
              <a:rPr lang="en-US" sz="2000" dirty="0">
                <a:solidFill>
                  <a:srgbClr val="000000"/>
                </a:solidFill>
              </a:rPr>
              <a:t>= 1;</a:t>
            </a:r>
          </a:p>
          <a:p>
            <a:pPr algn="ctr">
              <a:lnSpc>
                <a:spcPct val="50000"/>
              </a:lnSpc>
            </a:pPr>
            <a:r>
              <a:rPr lang="en-US" sz="2000" dirty="0">
                <a:solidFill>
                  <a:srgbClr val="000000"/>
                </a:solidFill>
              </a:rPr>
              <a:t>print (x, z);</a:t>
            </a:r>
          </a:p>
          <a:p>
            <a:pPr algn="ctr">
              <a:lnSpc>
                <a:spcPct val="50000"/>
              </a:lnSpc>
            </a:pPr>
            <a:r>
              <a:rPr lang="en-US" sz="2000" dirty="0">
                <a:solidFill>
                  <a:srgbClr val="000000"/>
                </a:solidFill>
              </a:rPr>
              <a:t>print (y, z);</a:t>
            </a:r>
          </a:p>
          <a:p>
            <a:pPr algn="ctr">
              <a:lnSpc>
                <a:spcPct val="50000"/>
              </a:lnSpc>
            </a:pPr>
            <a:r>
              <a:rPr lang="en-US" sz="2000" dirty="0" smtClean="0">
                <a:solidFill>
                  <a:srgbClr val="000000"/>
                </a:solidFill>
              </a:rPr>
              <a:t>print </a:t>
            </a:r>
            <a:r>
              <a:rPr lang="en-US" sz="2000" dirty="0">
                <a:solidFill>
                  <a:srgbClr val="000000"/>
                </a:solidFill>
              </a:rPr>
              <a:t>(x, y);</a:t>
            </a:r>
          </a:p>
          <a:p>
            <a:pPr algn="ctr">
              <a:lnSpc>
                <a:spcPct val="50000"/>
              </a:lnSpc>
            </a:pPr>
            <a:endParaRPr lang="en-US" sz="2000" dirty="0">
              <a:solidFill>
                <a:srgbClr val="000000"/>
              </a:solidFill>
            </a:endParaRPr>
          </a:p>
          <a:p>
            <a:pPr algn="ctr">
              <a:lnSpc>
                <a:spcPct val="50000"/>
              </a:lnSpc>
            </a:pPr>
            <a:r>
              <a:rPr lang="en-US" sz="2000" dirty="0" smtClean="0">
                <a:solidFill>
                  <a:srgbClr val="000000"/>
                </a:solidFill>
              </a:rPr>
              <a:t>Prints: 111111</a:t>
            </a:r>
            <a:endParaRPr lang="en-US" sz="2000" dirty="0" smtClean="0">
              <a:solidFill>
                <a:srgbClr val="000000"/>
              </a:solidFill>
            </a:endParaRPr>
          </a:p>
        </p:txBody>
      </p:sp>
      <p:sp>
        <p:nvSpPr>
          <p:cNvPr id="17" name="Text Box 18"/>
          <p:cNvSpPr txBox="1">
            <a:spLocks noChangeArrowheads="1"/>
          </p:cNvSpPr>
          <p:nvPr/>
        </p:nvSpPr>
        <p:spPr bwMode="auto">
          <a:xfrm>
            <a:off x="3013612" y="6000690"/>
            <a:ext cx="31215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smtClean="0">
                <a:solidFill>
                  <a:srgbClr val="000000"/>
                </a:solidFill>
              </a:rPr>
              <a:t>All sequentially consistent</a:t>
            </a:r>
            <a:endParaRPr lang="en-US" sz="2000" dirty="0">
              <a:solidFill>
                <a:srgbClr val="000000"/>
              </a:solidFill>
            </a:endParaRPr>
          </a:p>
        </p:txBody>
      </p:sp>
    </p:spTree>
    <p:extLst>
      <p:ext uri="{BB962C8B-B14F-4D97-AF65-F5344CB8AC3E}">
        <p14:creationId xmlns:p14="http://schemas.microsoft.com/office/powerpoint/2010/main" val="2908044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Consistency</a:t>
            </a:r>
            <a:endParaRPr lang="en-US" dirty="0"/>
          </a:p>
        </p:txBody>
      </p:sp>
      <p:sp>
        <p:nvSpPr>
          <p:cNvPr id="3" name="Content Placeholder 2"/>
          <p:cNvSpPr>
            <a:spLocks noGrp="1"/>
          </p:cNvSpPr>
          <p:nvPr>
            <p:ph idx="1"/>
          </p:nvPr>
        </p:nvSpPr>
        <p:spPr/>
        <p:txBody>
          <a:bodyPr/>
          <a:lstStyle/>
          <a:p>
            <a:r>
              <a:rPr lang="en-US" dirty="0">
                <a:latin typeface="Arial" charset="0"/>
                <a:ea typeface="ＭＳ Ｐゴシック" charset="0"/>
                <a:cs typeface="ＭＳ Ｐゴシック" charset="0"/>
              </a:rPr>
              <a:t>Writes that are potentially causally related must be seen by all processes in the same order. Concurrent writes may be seen in a different order on different machines</a:t>
            </a:r>
            <a:r>
              <a:rPr lang="en-US" dirty="0" smtClean="0">
                <a:latin typeface="Arial" charset="0"/>
                <a:ea typeface="ＭＳ Ｐゴシック" charset="0"/>
                <a:cs typeface="ＭＳ Ｐゴシック" charset="0"/>
              </a:rPr>
              <a:t>.</a:t>
            </a:r>
          </a:p>
          <a:p>
            <a:pPr lvl="1"/>
            <a:r>
              <a:rPr lang="en-US" dirty="0" smtClean="0">
                <a:latin typeface="Arial" charset="0"/>
                <a:ea typeface="ＭＳ Ｐゴシック" charset="0"/>
                <a:cs typeface="ＭＳ Ｐゴシック" charset="0"/>
              </a:rPr>
              <a:t>Weaker than sequential consistency</a:t>
            </a: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Example 1</a:t>
            </a:r>
            <a:r>
              <a:rPr lang="en-US" dirty="0" smtClean="0">
                <a:latin typeface="Arial" charset="0"/>
                <a:ea typeface="ＭＳ Ｐゴシック" charset="0"/>
                <a:cs typeface="ＭＳ Ｐゴシック" charset="0"/>
              </a:rPr>
              <a:t>:</a:t>
            </a:r>
            <a:endParaRPr lang="en-US" dirty="0">
              <a:latin typeface="Arial" charset="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22</a:t>
            </a:fld>
            <a:endParaRPr lang="en-US" b="0">
              <a:solidFill>
                <a:srgbClr val="FBBA03"/>
              </a:solidFill>
            </a:endParaRPr>
          </a:p>
        </p:txBody>
      </p:sp>
      <p:sp>
        <p:nvSpPr>
          <p:cNvPr id="5" name="Line 4"/>
          <p:cNvSpPr>
            <a:spLocks noChangeShapeType="1"/>
          </p:cNvSpPr>
          <p:nvPr/>
        </p:nvSpPr>
        <p:spPr bwMode="auto">
          <a:xfrm flipV="1">
            <a:off x="1866900" y="454019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6" name="Line 5"/>
          <p:cNvSpPr>
            <a:spLocks noChangeShapeType="1"/>
          </p:cNvSpPr>
          <p:nvPr/>
        </p:nvSpPr>
        <p:spPr bwMode="auto">
          <a:xfrm flipV="1">
            <a:off x="1885950" y="497834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7" name="Line 6"/>
          <p:cNvSpPr>
            <a:spLocks noChangeShapeType="1"/>
          </p:cNvSpPr>
          <p:nvPr/>
        </p:nvSpPr>
        <p:spPr bwMode="auto">
          <a:xfrm flipV="1">
            <a:off x="1895475" y="535934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8" name="Text Box 7"/>
          <p:cNvSpPr txBox="1">
            <a:spLocks noChangeArrowheads="1"/>
          </p:cNvSpPr>
          <p:nvPr/>
        </p:nvSpPr>
        <p:spPr bwMode="auto">
          <a:xfrm>
            <a:off x="1164570" y="4181415"/>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P1:</a:t>
            </a:r>
          </a:p>
        </p:txBody>
      </p:sp>
      <p:sp>
        <p:nvSpPr>
          <p:cNvPr id="9" name="Text Box 8"/>
          <p:cNvSpPr txBox="1">
            <a:spLocks noChangeArrowheads="1"/>
          </p:cNvSpPr>
          <p:nvPr/>
        </p:nvSpPr>
        <p:spPr bwMode="auto">
          <a:xfrm>
            <a:off x="1155045" y="4581465"/>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P2:</a:t>
            </a:r>
          </a:p>
        </p:txBody>
      </p:sp>
      <p:sp>
        <p:nvSpPr>
          <p:cNvPr id="10" name="Text Box 9"/>
          <p:cNvSpPr txBox="1">
            <a:spLocks noChangeArrowheads="1"/>
          </p:cNvSpPr>
          <p:nvPr/>
        </p:nvSpPr>
        <p:spPr bwMode="auto">
          <a:xfrm>
            <a:off x="1145520" y="4968755"/>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P3:</a:t>
            </a:r>
          </a:p>
        </p:txBody>
      </p:sp>
      <p:sp>
        <p:nvSpPr>
          <p:cNvPr id="11" name="Text Box 10"/>
          <p:cNvSpPr txBox="1">
            <a:spLocks noChangeArrowheads="1"/>
          </p:cNvSpPr>
          <p:nvPr/>
        </p:nvSpPr>
        <p:spPr bwMode="auto">
          <a:xfrm>
            <a:off x="1143000" y="5368865"/>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P4:</a:t>
            </a:r>
          </a:p>
        </p:txBody>
      </p:sp>
      <p:sp>
        <p:nvSpPr>
          <p:cNvPr id="12" name="Text Box 11"/>
          <p:cNvSpPr txBox="1">
            <a:spLocks noChangeArrowheads="1"/>
          </p:cNvSpPr>
          <p:nvPr/>
        </p:nvSpPr>
        <p:spPr bwMode="auto">
          <a:xfrm>
            <a:off x="1798553" y="4149665"/>
            <a:ext cx="868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W(x)1</a:t>
            </a:r>
          </a:p>
        </p:txBody>
      </p:sp>
      <p:sp>
        <p:nvSpPr>
          <p:cNvPr id="13" name="Text Box 12"/>
          <p:cNvSpPr txBox="1">
            <a:spLocks noChangeArrowheads="1"/>
          </p:cNvSpPr>
          <p:nvPr/>
        </p:nvSpPr>
        <p:spPr bwMode="auto">
          <a:xfrm>
            <a:off x="4486323" y="4143315"/>
            <a:ext cx="9397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W(x) 3</a:t>
            </a:r>
          </a:p>
        </p:txBody>
      </p:sp>
      <p:sp>
        <p:nvSpPr>
          <p:cNvPr id="14" name="Text Box 13"/>
          <p:cNvSpPr txBox="1">
            <a:spLocks noChangeArrowheads="1"/>
          </p:cNvSpPr>
          <p:nvPr/>
        </p:nvSpPr>
        <p:spPr bwMode="auto">
          <a:xfrm>
            <a:off x="2398219" y="4581465"/>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   W(x)2</a:t>
            </a:r>
          </a:p>
        </p:txBody>
      </p:sp>
      <p:sp>
        <p:nvSpPr>
          <p:cNvPr id="15" name="Text Box 14"/>
          <p:cNvSpPr txBox="1">
            <a:spLocks noChangeArrowheads="1"/>
          </p:cNvSpPr>
          <p:nvPr/>
        </p:nvSpPr>
        <p:spPr bwMode="auto">
          <a:xfrm>
            <a:off x="2501712" y="4952940"/>
            <a:ext cx="811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a:t>
            </a:r>
          </a:p>
        </p:txBody>
      </p:sp>
      <p:sp>
        <p:nvSpPr>
          <p:cNvPr id="16" name="Text Box 15"/>
          <p:cNvSpPr txBox="1">
            <a:spLocks noChangeArrowheads="1"/>
          </p:cNvSpPr>
          <p:nvPr/>
        </p:nvSpPr>
        <p:spPr bwMode="auto">
          <a:xfrm>
            <a:off x="2501712" y="5391090"/>
            <a:ext cx="8115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a:t>
            </a:r>
          </a:p>
        </p:txBody>
      </p:sp>
      <p:sp>
        <p:nvSpPr>
          <p:cNvPr id="17" name="Text Box 16"/>
          <p:cNvSpPr txBox="1">
            <a:spLocks noChangeArrowheads="1"/>
          </p:cNvSpPr>
          <p:nvPr/>
        </p:nvSpPr>
        <p:spPr bwMode="auto">
          <a:xfrm>
            <a:off x="5604795" y="4962465"/>
            <a:ext cx="15824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R(x)3  R(x)2</a:t>
            </a:r>
          </a:p>
        </p:txBody>
      </p:sp>
      <p:sp>
        <p:nvSpPr>
          <p:cNvPr id="18" name="Text Box 17"/>
          <p:cNvSpPr txBox="1">
            <a:spLocks noChangeArrowheads="1"/>
          </p:cNvSpPr>
          <p:nvPr/>
        </p:nvSpPr>
        <p:spPr bwMode="auto">
          <a:xfrm>
            <a:off x="5605521" y="5324415"/>
            <a:ext cx="1581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R(x)2 R(x) 3</a:t>
            </a:r>
          </a:p>
        </p:txBody>
      </p:sp>
      <p:sp>
        <p:nvSpPr>
          <p:cNvPr id="19" name="Text Box 18"/>
          <p:cNvSpPr txBox="1">
            <a:spLocks noChangeArrowheads="1"/>
          </p:cNvSpPr>
          <p:nvPr/>
        </p:nvSpPr>
        <p:spPr bwMode="auto">
          <a:xfrm>
            <a:off x="2154488" y="6000690"/>
            <a:ext cx="48397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This sequence obeys causal consistency</a:t>
            </a:r>
          </a:p>
        </p:txBody>
      </p:sp>
      <p:sp>
        <p:nvSpPr>
          <p:cNvPr id="20" name="Line 19"/>
          <p:cNvSpPr>
            <a:spLocks noChangeShapeType="1"/>
          </p:cNvSpPr>
          <p:nvPr/>
        </p:nvSpPr>
        <p:spPr bwMode="auto">
          <a:xfrm flipH="1">
            <a:off x="3752850" y="3816290"/>
            <a:ext cx="1066800" cy="752475"/>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21" name="Line 20"/>
          <p:cNvSpPr>
            <a:spLocks noChangeShapeType="1"/>
          </p:cNvSpPr>
          <p:nvPr/>
        </p:nvSpPr>
        <p:spPr bwMode="auto">
          <a:xfrm>
            <a:off x="4810125" y="3816290"/>
            <a:ext cx="123825" cy="32385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22" name="Text Box 21"/>
          <p:cNvSpPr txBox="1">
            <a:spLocks noChangeArrowheads="1"/>
          </p:cNvSpPr>
          <p:nvPr/>
        </p:nvSpPr>
        <p:spPr bwMode="auto">
          <a:xfrm>
            <a:off x="3632525" y="3447990"/>
            <a:ext cx="21980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Concurrent writes</a:t>
            </a:r>
          </a:p>
        </p:txBody>
      </p:sp>
    </p:spTree>
    <p:extLst>
      <p:ext uri="{BB962C8B-B14F-4D97-AF65-F5344CB8AC3E}">
        <p14:creationId xmlns:p14="http://schemas.microsoft.com/office/powerpoint/2010/main" val="340580971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Consistency Example 2</a:t>
            </a:r>
            <a:endParaRPr lang="en-US" dirty="0"/>
          </a:p>
        </p:txBody>
      </p:sp>
      <p:sp>
        <p:nvSpPr>
          <p:cNvPr id="3" name="Content Placeholder 2"/>
          <p:cNvSpPr>
            <a:spLocks noGrp="1"/>
          </p:cNvSpPr>
          <p:nvPr>
            <p:ph idx="1"/>
          </p:nvPr>
        </p:nvSpPr>
        <p:spPr/>
        <p:txBody>
          <a:bodyPr/>
          <a:lstStyle/>
          <a:p>
            <a:r>
              <a:rPr lang="en-US" dirty="0" smtClean="0"/>
              <a:t>Causally consistent?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No!</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23</a:t>
            </a:fld>
            <a:endParaRPr lang="en-US" b="0">
              <a:solidFill>
                <a:srgbClr val="FBBA03"/>
              </a:solidFill>
            </a:endParaRPr>
          </a:p>
        </p:txBody>
      </p:sp>
      <p:sp>
        <p:nvSpPr>
          <p:cNvPr id="5" name="Line 3"/>
          <p:cNvSpPr>
            <a:spLocks noChangeShapeType="1"/>
          </p:cNvSpPr>
          <p:nvPr/>
        </p:nvSpPr>
        <p:spPr bwMode="auto">
          <a:xfrm flipV="1">
            <a:off x="1762125" y="265747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6" name="Line 4"/>
          <p:cNvSpPr>
            <a:spLocks noChangeShapeType="1"/>
          </p:cNvSpPr>
          <p:nvPr/>
        </p:nvSpPr>
        <p:spPr bwMode="auto">
          <a:xfrm flipV="1">
            <a:off x="1781175" y="303847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7" name="Line 5"/>
          <p:cNvSpPr>
            <a:spLocks noChangeShapeType="1"/>
          </p:cNvSpPr>
          <p:nvPr/>
        </p:nvSpPr>
        <p:spPr bwMode="auto">
          <a:xfrm flipV="1">
            <a:off x="1790700" y="341947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8" name="Text Box 6"/>
          <p:cNvSpPr txBox="1">
            <a:spLocks noChangeArrowheads="1"/>
          </p:cNvSpPr>
          <p:nvPr/>
        </p:nvSpPr>
        <p:spPr bwMode="auto">
          <a:xfrm>
            <a:off x="1059795" y="226689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P1:</a:t>
            </a:r>
          </a:p>
        </p:txBody>
      </p:sp>
      <p:sp>
        <p:nvSpPr>
          <p:cNvPr id="9" name="Text Box 7"/>
          <p:cNvSpPr txBox="1">
            <a:spLocks noChangeArrowheads="1"/>
          </p:cNvSpPr>
          <p:nvPr/>
        </p:nvSpPr>
        <p:spPr bwMode="auto">
          <a:xfrm>
            <a:off x="1050270" y="266700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P2:</a:t>
            </a:r>
          </a:p>
        </p:txBody>
      </p:sp>
      <p:sp>
        <p:nvSpPr>
          <p:cNvPr id="10" name="Text Box 8"/>
          <p:cNvSpPr txBox="1">
            <a:spLocks noChangeArrowheads="1"/>
          </p:cNvSpPr>
          <p:nvPr/>
        </p:nvSpPr>
        <p:spPr bwMode="auto">
          <a:xfrm>
            <a:off x="1040745" y="302889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P3:</a:t>
            </a:r>
          </a:p>
        </p:txBody>
      </p:sp>
      <p:sp>
        <p:nvSpPr>
          <p:cNvPr id="11" name="Text Box 9"/>
          <p:cNvSpPr txBox="1">
            <a:spLocks noChangeArrowheads="1"/>
          </p:cNvSpPr>
          <p:nvPr/>
        </p:nvSpPr>
        <p:spPr bwMode="auto">
          <a:xfrm>
            <a:off x="1030563" y="340989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P4:</a:t>
            </a:r>
          </a:p>
        </p:txBody>
      </p:sp>
      <p:sp>
        <p:nvSpPr>
          <p:cNvPr id="12" name="Text Box 10"/>
          <p:cNvSpPr txBox="1">
            <a:spLocks noChangeArrowheads="1"/>
          </p:cNvSpPr>
          <p:nvPr/>
        </p:nvSpPr>
        <p:spPr bwMode="auto">
          <a:xfrm>
            <a:off x="1616827" y="2270125"/>
            <a:ext cx="868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W(x)1</a:t>
            </a:r>
          </a:p>
        </p:txBody>
      </p:sp>
      <p:sp>
        <p:nvSpPr>
          <p:cNvPr id="13" name="Text Box 12"/>
          <p:cNvSpPr txBox="1">
            <a:spLocks noChangeArrowheads="1"/>
          </p:cNvSpPr>
          <p:nvPr/>
        </p:nvSpPr>
        <p:spPr bwMode="auto">
          <a:xfrm>
            <a:off x="2293444" y="2641600"/>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   W(x)2</a:t>
            </a:r>
          </a:p>
        </p:txBody>
      </p:sp>
      <p:sp>
        <p:nvSpPr>
          <p:cNvPr id="14" name="Text Box 15"/>
          <p:cNvSpPr txBox="1">
            <a:spLocks noChangeArrowheads="1"/>
          </p:cNvSpPr>
          <p:nvPr/>
        </p:nvSpPr>
        <p:spPr bwMode="auto">
          <a:xfrm>
            <a:off x="5500746" y="3022600"/>
            <a:ext cx="1581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R(x)2  R(x)1</a:t>
            </a:r>
          </a:p>
        </p:txBody>
      </p:sp>
      <p:sp>
        <p:nvSpPr>
          <p:cNvPr id="15" name="Text Box 16"/>
          <p:cNvSpPr txBox="1">
            <a:spLocks noChangeArrowheads="1"/>
          </p:cNvSpPr>
          <p:nvPr/>
        </p:nvSpPr>
        <p:spPr bwMode="auto">
          <a:xfrm>
            <a:off x="5500020" y="3384550"/>
            <a:ext cx="15824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 R(x) 2</a:t>
            </a:r>
          </a:p>
        </p:txBody>
      </p:sp>
      <p:sp>
        <p:nvSpPr>
          <p:cNvPr id="17" name="Line 20"/>
          <p:cNvSpPr>
            <a:spLocks noChangeShapeType="1"/>
          </p:cNvSpPr>
          <p:nvPr/>
        </p:nvSpPr>
        <p:spPr bwMode="auto">
          <a:xfrm flipV="1">
            <a:off x="2479675" y="2085975"/>
            <a:ext cx="1711325" cy="260350"/>
          </a:xfrm>
          <a:prstGeom prst="line">
            <a:avLst/>
          </a:prstGeom>
          <a:noFill/>
          <a:ln w="12700">
            <a:solidFill>
              <a:srgbClr val="000000"/>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18" name="Line 21"/>
          <p:cNvSpPr>
            <a:spLocks noChangeShapeType="1"/>
          </p:cNvSpPr>
          <p:nvPr/>
        </p:nvSpPr>
        <p:spPr bwMode="auto">
          <a:xfrm flipH="1">
            <a:off x="3686175" y="2114550"/>
            <a:ext cx="504825" cy="542925"/>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19" name="Text Box 22"/>
          <p:cNvSpPr txBox="1">
            <a:spLocks noChangeArrowheads="1"/>
          </p:cNvSpPr>
          <p:nvPr/>
        </p:nvSpPr>
        <p:spPr bwMode="auto">
          <a:xfrm>
            <a:off x="3375982" y="1793875"/>
            <a:ext cx="2023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Causally related</a:t>
            </a:r>
          </a:p>
        </p:txBody>
      </p:sp>
    </p:spTree>
    <p:extLst>
      <p:ext uri="{BB962C8B-B14F-4D97-AF65-F5344CB8AC3E}">
        <p14:creationId xmlns:p14="http://schemas.microsoft.com/office/powerpoint/2010/main" val="3324348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Consistency Example 3</a:t>
            </a:r>
            <a:endParaRPr lang="en-US" dirty="0"/>
          </a:p>
        </p:txBody>
      </p:sp>
      <p:sp>
        <p:nvSpPr>
          <p:cNvPr id="3" name="Content Placeholder 2"/>
          <p:cNvSpPr>
            <a:spLocks noGrp="1"/>
          </p:cNvSpPr>
          <p:nvPr>
            <p:ph idx="1"/>
          </p:nvPr>
        </p:nvSpPr>
        <p:spPr/>
        <p:txBody>
          <a:bodyPr/>
          <a:lstStyle/>
          <a:p>
            <a:r>
              <a:rPr lang="en-US" dirty="0" smtClean="0"/>
              <a:t>Causally consistent?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Yes!</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24</a:t>
            </a:fld>
            <a:endParaRPr lang="en-US" b="0">
              <a:solidFill>
                <a:srgbClr val="FBBA03"/>
              </a:solidFill>
            </a:endParaRPr>
          </a:p>
        </p:txBody>
      </p:sp>
      <p:sp>
        <p:nvSpPr>
          <p:cNvPr id="5" name="Line 23"/>
          <p:cNvSpPr>
            <a:spLocks noChangeShapeType="1"/>
          </p:cNvSpPr>
          <p:nvPr/>
        </p:nvSpPr>
        <p:spPr bwMode="auto">
          <a:xfrm flipV="1">
            <a:off x="1943100" y="250507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6" name="Line 24"/>
          <p:cNvSpPr>
            <a:spLocks noChangeShapeType="1"/>
          </p:cNvSpPr>
          <p:nvPr/>
        </p:nvSpPr>
        <p:spPr bwMode="auto">
          <a:xfrm flipV="1">
            <a:off x="1962150" y="2886075"/>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7" name="Line 25"/>
          <p:cNvSpPr>
            <a:spLocks noChangeShapeType="1"/>
          </p:cNvSpPr>
          <p:nvPr/>
        </p:nvSpPr>
        <p:spPr bwMode="auto">
          <a:xfrm flipV="1">
            <a:off x="1971675" y="3276600"/>
            <a:ext cx="5724525" cy="9525"/>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sz="2000">
              <a:solidFill>
                <a:srgbClr val="000000"/>
              </a:solidFill>
            </a:endParaRPr>
          </a:p>
        </p:txBody>
      </p:sp>
      <p:sp>
        <p:nvSpPr>
          <p:cNvPr id="8" name="Text Box 26"/>
          <p:cNvSpPr txBox="1">
            <a:spLocks noChangeArrowheads="1"/>
          </p:cNvSpPr>
          <p:nvPr/>
        </p:nvSpPr>
        <p:spPr bwMode="auto">
          <a:xfrm>
            <a:off x="1240770" y="211449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P1:</a:t>
            </a:r>
          </a:p>
        </p:txBody>
      </p:sp>
      <p:sp>
        <p:nvSpPr>
          <p:cNvPr id="9" name="Text Box 27"/>
          <p:cNvSpPr txBox="1">
            <a:spLocks noChangeArrowheads="1"/>
          </p:cNvSpPr>
          <p:nvPr/>
        </p:nvSpPr>
        <p:spPr bwMode="auto">
          <a:xfrm>
            <a:off x="1231245" y="251454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P2:</a:t>
            </a:r>
          </a:p>
        </p:txBody>
      </p:sp>
      <p:sp>
        <p:nvSpPr>
          <p:cNvPr id="10" name="Text Box 28"/>
          <p:cNvSpPr txBox="1">
            <a:spLocks noChangeArrowheads="1"/>
          </p:cNvSpPr>
          <p:nvPr/>
        </p:nvSpPr>
        <p:spPr bwMode="auto">
          <a:xfrm>
            <a:off x="1221720" y="2876490"/>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P3:</a:t>
            </a:r>
          </a:p>
        </p:txBody>
      </p:sp>
      <p:sp>
        <p:nvSpPr>
          <p:cNvPr id="11" name="Text Box 29"/>
          <p:cNvSpPr txBox="1">
            <a:spLocks noChangeArrowheads="1"/>
          </p:cNvSpPr>
          <p:nvPr/>
        </p:nvSpPr>
        <p:spPr bwMode="auto">
          <a:xfrm>
            <a:off x="1219200" y="3247965"/>
            <a:ext cx="569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00"/>
                </a:solidFill>
              </a:rPr>
              <a:t>P4:</a:t>
            </a:r>
          </a:p>
        </p:txBody>
      </p:sp>
      <p:sp>
        <p:nvSpPr>
          <p:cNvPr id="12" name="Text Box 30"/>
          <p:cNvSpPr txBox="1">
            <a:spLocks noChangeArrowheads="1"/>
          </p:cNvSpPr>
          <p:nvPr/>
        </p:nvSpPr>
        <p:spPr bwMode="auto">
          <a:xfrm>
            <a:off x="1797802" y="2143065"/>
            <a:ext cx="868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W(x)1</a:t>
            </a:r>
          </a:p>
        </p:txBody>
      </p:sp>
      <p:sp>
        <p:nvSpPr>
          <p:cNvPr id="13" name="Text Box 31"/>
          <p:cNvSpPr txBox="1">
            <a:spLocks noChangeArrowheads="1"/>
          </p:cNvSpPr>
          <p:nvPr/>
        </p:nvSpPr>
        <p:spPr bwMode="auto">
          <a:xfrm>
            <a:off x="2893177" y="2514540"/>
            <a:ext cx="8684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W(x)2</a:t>
            </a:r>
          </a:p>
        </p:txBody>
      </p:sp>
      <p:sp>
        <p:nvSpPr>
          <p:cNvPr id="14" name="Text Box 32"/>
          <p:cNvSpPr txBox="1">
            <a:spLocks noChangeArrowheads="1"/>
          </p:cNvSpPr>
          <p:nvPr/>
        </p:nvSpPr>
        <p:spPr bwMode="auto">
          <a:xfrm>
            <a:off x="5681721" y="2895540"/>
            <a:ext cx="1581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R(x)2  R(x)1</a:t>
            </a:r>
          </a:p>
        </p:txBody>
      </p:sp>
      <p:sp>
        <p:nvSpPr>
          <p:cNvPr id="15" name="Text Box 33"/>
          <p:cNvSpPr txBox="1">
            <a:spLocks noChangeArrowheads="1"/>
          </p:cNvSpPr>
          <p:nvPr/>
        </p:nvSpPr>
        <p:spPr bwMode="auto">
          <a:xfrm>
            <a:off x="5680995" y="3257490"/>
            <a:ext cx="15824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a:solidFill>
                  <a:srgbClr val="000000"/>
                </a:solidFill>
              </a:rPr>
              <a:t>R(x)1 R(x) 2</a:t>
            </a:r>
          </a:p>
        </p:txBody>
      </p:sp>
    </p:spTree>
    <p:extLst>
      <p:ext uri="{BB962C8B-B14F-4D97-AF65-F5344CB8AC3E}">
        <p14:creationId xmlns:p14="http://schemas.microsoft.com/office/powerpoint/2010/main" val="3839739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Distributed shared memory</a:t>
            </a:r>
          </a:p>
          <a:p>
            <a:pPr lvl="1"/>
            <a:r>
              <a:rPr lang="en-US" dirty="0" smtClean="0"/>
              <a:t>A single memory abstraction even when physical memory is distributed over multiple machines</a:t>
            </a:r>
          </a:p>
          <a:p>
            <a:pPr lvl="1"/>
            <a:r>
              <a:rPr lang="en-US" dirty="0" smtClean="0"/>
              <a:t>Uses memory read/write operations</a:t>
            </a:r>
          </a:p>
          <a:p>
            <a:r>
              <a:rPr lang="en-US" dirty="0" smtClean="0"/>
              <a:t>Chunk granularity important for balancing performance and false sharing</a:t>
            </a:r>
          </a:p>
          <a:p>
            <a:r>
              <a:rPr lang="en-US" dirty="0" smtClean="0"/>
              <a:t>Invalidation protocol</a:t>
            </a:r>
          </a:p>
          <a:p>
            <a:pPr lvl="1"/>
            <a:r>
              <a:rPr lang="en-US" dirty="0" smtClean="0"/>
              <a:t>Main mechanism for consistency in distributed shared memory</a:t>
            </a:r>
          </a:p>
          <a:p>
            <a:r>
              <a:rPr lang="en-US" dirty="0" smtClean="0"/>
              <a:t>Sequential consistency</a:t>
            </a:r>
          </a:p>
          <a:p>
            <a:r>
              <a:rPr lang="en-US" dirty="0" smtClean="0"/>
              <a:t>Causal consistency</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25</a:t>
            </a:fld>
            <a:endParaRPr lang="en-US" b="0">
              <a:solidFill>
                <a:srgbClr val="FBBA03"/>
              </a:solidFill>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Slide Number Placeholder 5"/>
          <p:cNvSpPr>
            <a:spLocks noGrp="1"/>
          </p:cNvSpPr>
          <p:nvPr>
            <p:ph type="sldNum" sz="quarter" idx="12"/>
          </p:nvPr>
        </p:nvSpPr>
        <p:spPr>
          <a:noFill/>
        </p:spPr>
        <p:txBody>
          <a:bodyPr/>
          <a:lstStyle/>
          <a:p>
            <a:fld id="{7888A9B7-E954-E041-8E9D-C26F0D6CC7B8}" type="slidenum">
              <a:rPr lang="en-US"/>
              <a:pPr/>
              <a:t>26</a:t>
            </a:fld>
            <a:endParaRPr lang="en-US" b="0">
              <a:solidFill>
                <a:srgbClr val="FBBA03"/>
              </a:solidFill>
            </a:endParaRPr>
          </a:p>
        </p:txBody>
      </p:sp>
      <p:sp>
        <p:nvSpPr>
          <p:cNvPr id="134149" name="Rectangle 2"/>
          <p:cNvSpPr>
            <a:spLocks noGrp="1" noChangeArrowheads="1"/>
          </p:cNvSpPr>
          <p:nvPr>
            <p:ph type="title"/>
          </p:nvPr>
        </p:nvSpPr>
        <p:spPr/>
        <p:txBody>
          <a:bodyPr/>
          <a:lstStyle/>
          <a:p>
            <a:r>
              <a:rPr lang="en-US"/>
              <a:t>Acknowledgements</a:t>
            </a:r>
          </a:p>
        </p:txBody>
      </p:sp>
      <p:sp>
        <p:nvSpPr>
          <p:cNvPr id="134150" name="Rectangle 3"/>
          <p:cNvSpPr>
            <a:spLocks noGrp="1" noChangeArrowheads="1"/>
          </p:cNvSpPr>
          <p:nvPr>
            <p:ph type="body" idx="1"/>
          </p:nvPr>
        </p:nvSpPr>
        <p:spPr/>
        <p:txBody>
          <a:bodyPr/>
          <a:lstStyle/>
          <a:p>
            <a:r>
              <a:rPr lang="en-US" dirty="0" smtClean="0"/>
              <a:t>These slides contain material developed and copyrighted by </a:t>
            </a:r>
            <a:r>
              <a:rPr lang="en-US" dirty="0" err="1" smtClean="0"/>
              <a:t>Indranil</a:t>
            </a:r>
            <a:r>
              <a:rPr lang="en-US" dirty="0" smtClean="0"/>
              <a:t> Gupta (UIUC).</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Mechanisms</a:t>
            </a:r>
            <a:endParaRPr lang="en-US" dirty="0"/>
          </a:p>
        </p:txBody>
      </p:sp>
      <p:sp>
        <p:nvSpPr>
          <p:cNvPr id="3" name="Content Placeholder 2"/>
          <p:cNvSpPr>
            <a:spLocks noGrp="1"/>
          </p:cNvSpPr>
          <p:nvPr>
            <p:ph idx="1"/>
          </p:nvPr>
        </p:nvSpPr>
        <p:spPr/>
        <p:txBody>
          <a:bodyPr/>
          <a:lstStyle/>
          <a:p>
            <a:r>
              <a:rPr lang="en-US" dirty="0" smtClean="0"/>
              <a:t>How do two machines communicate?</a:t>
            </a:r>
          </a:p>
          <a:p>
            <a:r>
              <a:rPr lang="en-US" dirty="0" smtClean="0"/>
              <a:t>What we’ve seen so far: message passing</a:t>
            </a:r>
          </a:p>
          <a:p>
            <a:pPr lvl="1"/>
            <a:r>
              <a:rPr lang="en-US" dirty="0" smtClean="0"/>
              <a:t>Two machines send messages to each other</a:t>
            </a:r>
          </a:p>
          <a:p>
            <a:r>
              <a:rPr lang="en-US" dirty="0" smtClean="0"/>
              <a:t>What we’ll see today: distributed shared memory</a:t>
            </a:r>
          </a:p>
          <a:p>
            <a:pPr lvl="1"/>
            <a:r>
              <a:rPr lang="en-US" dirty="0" smtClean="0"/>
              <a:t>Provides a single shared memory abstraction to different machines that do not share physical memory</a:t>
            </a:r>
          </a:p>
          <a:p>
            <a:pPr lvl="1"/>
            <a:r>
              <a:rPr lang="en-US" dirty="0" smtClean="0"/>
              <a:t>Uses memory read/write operations</a:t>
            </a:r>
            <a:endParaRPr lang="en-US" dirty="0"/>
          </a:p>
          <a:p>
            <a:pPr>
              <a:lnSpc>
                <a:spcPct val="80000"/>
              </a:lnSpc>
            </a:pPr>
            <a:r>
              <a:rPr lang="en-US" dirty="0">
                <a:solidFill>
                  <a:srgbClr val="000000"/>
                </a:solidFill>
                <a:latin typeface="Arial" charset="0"/>
                <a:ea typeface="ＭＳ Ｐゴシック" charset="0"/>
                <a:cs typeface="ＭＳ Ｐゴシック" charset="0"/>
              </a:rPr>
              <a:t>Message passing can be implemented over shared memory.</a:t>
            </a:r>
          </a:p>
          <a:p>
            <a:pPr>
              <a:lnSpc>
                <a:spcPct val="80000"/>
              </a:lnSpc>
            </a:pPr>
            <a:r>
              <a:rPr lang="en-US" dirty="0">
                <a:solidFill>
                  <a:srgbClr val="000000"/>
                </a:solidFill>
                <a:latin typeface="Arial" charset="0"/>
                <a:ea typeface="ＭＳ Ｐゴシック" charset="0"/>
                <a:cs typeface="ＭＳ Ｐゴシック" charset="0"/>
              </a:rPr>
              <a:t>Shared memory can be implemented over message passing</a:t>
            </a:r>
            <a:r>
              <a:rPr lang="en-US" dirty="0" smtClean="0">
                <a:solidFill>
                  <a:srgbClr val="000000"/>
                </a:solidFill>
                <a:latin typeface="Arial" charset="0"/>
                <a:ea typeface="ＭＳ Ｐゴシック" charset="0"/>
                <a:cs typeface="ＭＳ Ｐゴシック" charset="0"/>
              </a:rPr>
              <a:t>.</a:t>
            </a:r>
            <a:endParaRPr lang="en-US" dirty="0">
              <a:solidFill>
                <a:srgbClr val="000000"/>
              </a:solidFill>
              <a:latin typeface="Arial" charset="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3</a:t>
            </a:fld>
            <a:endParaRPr lang="en-US" b="0">
              <a:solidFill>
                <a:srgbClr val="FBBA03"/>
              </a:solidFill>
            </a:endParaRPr>
          </a:p>
        </p:txBody>
      </p:sp>
    </p:spTree>
    <p:extLst>
      <p:ext uri="{BB962C8B-B14F-4D97-AF65-F5344CB8AC3E}">
        <p14:creationId xmlns:p14="http://schemas.microsoft.com/office/powerpoint/2010/main" val="4439827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of DSM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4</a:t>
            </a:fld>
            <a:endParaRPr lang="en-US" b="0">
              <a:solidFill>
                <a:srgbClr val="FBBA03"/>
              </a:solidFill>
            </a:endParaRPr>
          </a:p>
        </p:txBody>
      </p:sp>
      <p:grpSp>
        <p:nvGrpSpPr>
          <p:cNvPr id="131" name="Group 130"/>
          <p:cNvGrpSpPr>
            <a:grpSpLocks noChangeAspect="1"/>
          </p:cNvGrpSpPr>
          <p:nvPr/>
        </p:nvGrpSpPr>
        <p:grpSpPr>
          <a:xfrm>
            <a:off x="457200" y="1752600"/>
            <a:ext cx="8232140" cy="3307080"/>
            <a:chOff x="228600" y="1600200"/>
            <a:chExt cx="5880100" cy="2362200"/>
          </a:xfrm>
        </p:grpSpPr>
        <p:sp>
          <p:nvSpPr>
            <p:cNvPr id="7" name="Rectangle 4"/>
            <p:cNvSpPr>
              <a:spLocks noChangeArrowheads="1"/>
            </p:cNvSpPr>
            <p:nvPr/>
          </p:nvSpPr>
          <p:spPr bwMode="auto">
            <a:xfrm>
              <a:off x="228600" y="1600200"/>
              <a:ext cx="5880100" cy="2362200"/>
            </a:xfrm>
            <a:prstGeom prst="rect">
              <a:avLst/>
            </a:prstGeom>
            <a:noFill/>
            <a:ln w="12700">
              <a:solidFill>
                <a:schemeClr val="tx1"/>
              </a:solidFill>
              <a:miter lim="800000"/>
              <a:headEnd type="none" w="sm" len="sm"/>
              <a:tailEnd type="none" w="med" len="lg"/>
            </a:ln>
            <a:effectLst/>
          </p:spPr>
          <p:txBody>
            <a:bodyPr wrap="none" anchor="ctr"/>
            <a:lstStyle/>
            <a:p>
              <a:pPr>
                <a:defRPr/>
              </a:pPr>
              <a:endParaRPr lang="en-US">
                <a:latin typeface="Helvetica" pitchFamily="-107" charset="0"/>
                <a:ea typeface="ＭＳ Ｐゴシック" pitchFamily="-107" charset="-128"/>
                <a:cs typeface="ＭＳ Ｐゴシック" pitchFamily="-107" charset="-128"/>
              </a:endParaRPr>
            </a:p>
          </p:txBody>
        </p:sp>
        <p:sp>
          <p:nvSpPr>
            <p:cNvPr id="8" name="Text Box 7"/>
            <p:cNvSpPr txBox="1">
              <a:spLocks noChangeArrowheads="1"/>
            </p:cNvSpPr>
            <p:nvPr/>
          </p:nvSpPr>
          <p:spPr bwMode="auto">
            <a:xfrm>
              <a:off x="14859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0</a:t>
              </a:r>
            </a:p>
          </p:txBody>
        </p:sp>
        <p:sp>
          <p:nvSpPr>
            <p:cNvPr id="9" name="Text Box 8"/>
            <p:cNvSpPr txBox="1">
              <a:spLocks noChangeArrowheads="1"/>
            </p:cNvSpPr>
            <p:nvPr/>
          </p:nvSpPr>
          <p:spPr bwMode="auto">
            <a:xfrm>
              <a:off x="18034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1</a:t>
              </a:r>
            </a:p>
          </p:txBody>
        </p:sp>
        <p:sp>
          <p:nvSpPr>
            <p:cNvPr id="10" name="Text Box 9"/>
            <p:cNvSpPr txBox="1">
              <a:spLocks noChangeArrowheads="1"/>
            </p:cNvSpPr>
            <p:nvPr/>
          </p:nvSpPr>
          <p:spPr bwMode="auto">
            <a:xfrm>
              <a:off x="21209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2</a:t>
              </a:r>
            </a:p>
          </p:txBody>
        </p:sp>
        <p:sp>
          <p:nvSpPr>
            <p:cNvPr id="11" name="Text Box 10"/>
            <p:cNvSpPr txBox="1">
              <a:spLocks noChangeArrowheads="1"/>
            </p:cNvSpPr>
            <p:nvPr/>
          </p:nvSpPr>
          <p:spPr bwMode="auto">
            <a:xfrm>
              <a:off x="24384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3</a:t>
              </a:r>
            </a:p>
          </p:txBody>
        </p:sp>
        <p:sp>
          <p:nvSpPr>
            <p:cNvPr id="12" name="Text Box 11"/>
            <p:cNvSpPr txBox="1">
              <a:spLocks noChangeArrowheads="1"/>
            </p:cNvSpPr>
            <p:nvPr/>
          </p:nvSpPr>
          <p:spPr bwMode="auto">
            <a:xfrm>
              <a:off x="27559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4</a:t>
              </a:r>
            </a:p>
          </p:txBody>
        </p:sp>
        <p:sp>
          <p:nvSpPr>
            <p:cNvPr id="13" name="Text Box 12"/>
            <p:cNvSpPr txBox="1">
              <a:spLocks noChangeArrowheads="1"/>
            </p:cNvSpPr>
            <p:nvPr/>
          </p:nvSpPr>
          <p:spPr bwMode="auto">
            <a:xfrm>
              <a:off x="30734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5</a:t>
              </a:r>
            </a:p>
          </p:txBody>
        </p:sp>
        <p:sp>
          <p:nvSpPr>
            <p:cNvPr id="14" name="Text Box 13"/>
            <p:cNvSpPr txBox="1">
              <a:spLocks noChangeArrowheads="1"/>
            </p:cNvSpPr>
            <p:nvPr/>
          </p:nvSpPr>
          <p:spPr bwMode="auto">
            <a:xfrm>
              <a:off x="33909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6</a:t>
              </a:r>
            </a:p>
          </p:txBody>
        </p:sp>
        <p:sp>
          <p:nvSpPr>
            <p:cNvPr id="15" name="Text Box 14"/>
            <p:cNvSpPr txBox="1">
              <a:spLocks noChangeArrowheads="1"/>
            </p:cNvSpPr>
            <p:nvPr/>
          </p:nvSpPr>
          <p:spPr bwMode="auto">
            <a:xfrm>
              <a:off x="37084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7</a:t>
              </a:r>
            </a:p>
          </p:txBody>
        </p:sp>
        <p:sp>
          <p:nvSpPr>
            <p:cNvPr id="16" name="Text Box 15"/>
            <p:cNvSpPr txBox="1">
              <a:spLocks noChangeArrowheads="1"/>
            </p:cNvSpPr>
            <p:nvPr/>
          </p:nvSpPr>
          <p:spPr bwMode="auto">
            <a:xfrm>
              <a:off x="40132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8</a:t>
              </a:r>
            </a:p>
          </p:txBody>
        </p:sp>
        <p:sp>
          <p:nvSpPr>
            <p:cNvPr id="17" name="Text Box 16"/>
            <p:cNvSpPr txBox="1">
              <a:spLocks noChangeArrowheads="1"/>
            </p:cNvSpPr>
            <p:nvPr/>
          </p:nvSpPr>
          <p:spPr bwMode="auto">
            <a:xfrm>
              <a:off x="4330700" y="1943100"/>
              <a:ext cx="304800" cy="325438"/>
            </a:xfrm>
            <a:prstGeom prst="rect">
              <a:avLst/>
            </a:prstGeom>
            <a:noFill/>
            <a:ln w="12700">
              <a:solidFill>
                <a:schemeClr val="tx1"/>
              </a:solidFill>
              <a:miter lim="800000"/>
              <a:headEnd type="none" w="sm" len="sm"/>
              <a:tailEnd type="none" w="med" len="lg"/>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9</a:t>
              </a:r>
            </a:p>
          </p:txBody>
        </p:sp>
        <p:sp>
          <p:nvSpPr>
            <p:cNvPr id="18" name="Rectangle 17"/>
            <p:cNvSpPr>
              <a:spLocks noChangeArrowheads="1"/>
            </p:cNvSpPr>
            <p:nvPr/>
          </p:nvSpPr>
          <p:spPr bwMode="auto">
            <a:xfrm>
              <a:off x="1193800" y="2590800"/>
              <a:ext cx="1104900" cy="9017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19" name="Rectangle 18"/>
            <p:cNvSpPr>
              <a:spLocks noChangeArrowheads="1"/>
            </p:cNvSpPr>
            <p:nvPr/>
          </p:nvSpPr>
          <p:spPr bwMode="auto">
            <a:xfrm>
              <a:off x="3860800" y="2578100"/>
              <a:ext cx="1104900" cy="9017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20" name="Rectangle 19"/>
            <p:cNvSpPr>
              <a:spLocks noChangeArrowheads="1"/>
            </p:cNvSpPr>
            <p:nvPr/>
          </p:nvSpPr>
          <p:spPr bwMode="auto">
            <a:xfrm>
              <a:off x="2527300" y="2578100"/>
              <a:ext cx="1104900" cy="901700"/>
            </a:xfrm>
            <a:prstGeom prst="rect">
              <a:avLst/>
            </a:prstGeom>
            <a:solidFill>
              <a:schemeClr val="folHlink"/>
            </a:solidFill>
            <a:ln w="12700">
              <a:solidFill>
                <a:srgbClr val="000000"/>
              </a:solidFill>
              <a:miter lim="800000"/>
              <a:headEnd type="none" w="sm" len="sm"/>
              <a:tailEnd type="none" w="med" len="lg"/>
            </a:ln>
          </p:spPr>
          <p:txBody>
            <a:bodyPr wrap="none" anchor="ctr"/>
            <a:lstStyle/>
            <a:p>
              <a:endParaRPr lang="en-US"/>
            </a:p>
          </p:txBody>
        </p:sp>
        <p:sp>
          <p:nvSpPr>
            <p:cNvPr id="21" name="Line 20"/>
            <p:cNvSpPr>
              <a:spLocks noChangeShapeType="1"/>
            </p:cNvSpPr>
            <p:nvPr/>
          </p:nvSpPr>
          <p:spPr bwMode="auto">
            <a:xfrm>
              <a:off x="1727200" y="3467100"/>
              <a:ext cx="0" cy="2921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3022600" y="3492500"/>
              <a:ext cx="0" cy="2921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a:off x="4406900" y="3479800"/>
              <a:ext cx="0" cy="292100"/>
            </a:xfrm>
            <a:prstGeom prst="line">
              <a:avLst/>
            </a:prstGeom>
            <a:noFill/>
            <a:ln w="1270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952500" y="3784600"/>
              <a:ext cx="4216400" cy="0"/>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24"/>
            <p:cNvSpPr txBox="1">
              <a:spLocks noChangeArrowheads="1"/>
            </p:cNvSpPr>
            <p:nvPr/>
          </p:nvSpPr>
          <p:spPr bwMode="auto">
            <a:xfrm>
              <a:off x="1257300" y="26416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0</a:t>
              </a:r>
            </a:p>
          </p:txBody>
        </p:sp>
        <p:sp>
          <p:nvSpPr>
            <p:cNvPr id="26" name="Text Box 25"/>
            <p:cNvSpPr txBox="1">
              <a:spLocks noChangeArrowheads="1"/>
            </p:cNvSpPr>
            <p:nvPr/>
          </p:nvSpPr>
          <p:spPr bwMode="auto">
            <a:xfrm>
              <a:off x="1625600" y="26416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2</a:t>
              </a:r>
            </a:p>
          </p:txBody>
        </p:sp>
        <p:sp>
          <p:nvSpPr>
            <p:cNvPr id="27" name="Text Box 26"/>
            <p:cNvSpPr txBox="1">
              <a:spLocks noChangeArrowheads="1"/>
            </p:cNvSpPr>
            <p:nvPr/>
          </p:nvSpPr>
          <p:spPr bwMode="auto">
            <a:xfrm>
              <a:off x="2590800" y="26543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1</a:t>
              </a:r>
            </a:p>
          </p:txBody>
        </p:sp>
        <p:sp>
          <p:nvSpPr>
            <p:cNvPr id="28" name="Text Box 27"/>
            <p:cNvSpPr txBox="1">
              <a:spLocks noChangeArrowheads="1"/>
            </p:cNvSpPr>
            <p:nvPr/>
          </p:nvSpPr>
          <p:spPr bwMode="auto">
            <a:xfrm>
              <a:off x="2971800" y="26543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4</a:t>
              </a:r>
            </a:p>
          </p:txBody>
        </p:sp>
        <p:sp>
          <p:nvSpPr>
            <p:cNvPr id="29" name="Text Box 28"/>
            <p:cNvSpPr txBox="1">
              <a:spLocks noChangeArrowheads="1"/>
            </p:cNvSpPr>
            <p:nvPr/>
          </p:nvSpPr>
          <p:spPr bwMode="auto">
            <a:xfrm>
              <a:off x="2603500" y="30480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7</a:t>
              </a:r>
            </a:p>
          </p:txBody>
        </p:sp>
        <p:sp>
          <p:nvSpPr>
            <p:cNvPr id="30" name="Text Box 29"/>
            <p:cNvSpPr txBox="1">
              <a:spLocks noChangeArrowheads="1"/>
            </p:cNvSpPr>
            <p:nvPr/>
          </p:nvSpPr>
          <p:spPr bwMode="auto">
            <a:xfrm>
              <a:off x="1257300" y="30607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5</a:t>
              </a:r>
            </a:p>
          </p:txBody>
        </p:sp>
        <p:sp>
          <p:nvSpPr>
            <p:cNvPr id="31" name="Text Box 30"/>
            <p:cNvSpPr txBox="1">
              <a:spLocks noChangeArrowheads="1"/>
            </p:cNvSpPr>
            <p:nvPr/>
          </p:nvSpPr>
          <p:spPr bwMode="auto">
            <a:xfrm>
              <a:off x="3937000" y="26543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3</a:t>
              </a:r>
            </a:p>
          </p:txBody>
        </p:sp>
        <p:sp>
          <p:nvSpPr>
            <p:cNvPr id="32" name="Text Box 31"/>
            <p:cNvSpPr txBox="1">
              <a:spLocks noChangeArrowheads="1"/>
            </p:cNvSpPr>
            <p:nvPr/>
          </p:nvSpPr>
          <p:spPr bwMode="auto">
            <a:xfrm>
              <a:off x="4330700" y="26543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6</a:t>
              </a:r>
            </a:p>
          </p:txBody>
        </p:sp>
        <p:sp>
          <p:nvSpPr>
            <p:cNvPr id="33" name="Text Box 32"/>
            <p:cNvSpPr txBox="1">
              <a:spLocks noChangeArrowheads="1"/>
            </p:cNvSpPr>
            <p:nvPr/>
          </p:nvSpPr>
          <p:spPr bwMode="auto">
            <a:xfrm>
              <a:off x="3937000" y="30353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8</a:t>
              </a:r>
            </a:p>
          </p:txBody>
        </p:sp>
        <p:sp>
          <p:nvSpPr>
            <p:cNvPr id="34" name="Text Box 33"/>
            <p:cNvSpPr txBox="1">
              <a:spLocks noChangeArrowheads="1"/>
            </p:cNvSpPr>
            <p:nvPr/>
          </p:nvSpPr>
          <p:spPr bwMode="auto">
            <a:xfrm>
              <a:off x="4343400" y="3048000"/>
              <a:ext cx="304800" cy="325438"/>
            </a:xfrm>
            <a:prstGeom prst="rect">
              <a:avLst/>
            </a:prstGeom>
            <a:solidFill>
              <a:schemeClr val="accent1"/>
            </a:solidFill>
            <a:ln w="12700">
              <a:solidFill>
                <a:schemeClr val="tx1"/>
              </a:solidFill>
              <a:miter lim="800000"/>
              <a:headEnd type="none" w="sm" len="sm"/>
              <a:tailEnd type="none" w="med" len="lg"/>
            </a:ln>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a:solidFill>
                    <a:schemeClr val="tx1"/>
                  </a:solidFill>
                </a:rPr>
                <a:t>9</a:t>
              </a:r>
            </a:p>
          </p:txBody>
        </p:sp>
        <p:sp>
          <p:nvSpPr>
            <p:cNvPr id="35" name="Line 34"/>
            <p:cNvSpPr>
              <a:spLocks noChangeShapeType="1"/>
            </p:cNvSpPr>
            <p:nvPr/>
          </p:nvSpPr>
          <p:spPr bwMode="auto">
            <a:xfrm flipH="1">
              <a:off x="1498600" y="2273300"/>
              <a:ext cx="1270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a:off x="1943100" y="2273300"/>
              <a:ext cx="8763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flipH="1">
              <a:off x="1727200" y="2273300"/>
              <a:ext cx="5715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 name="Line 37"/>
            <p:cNvSpPr>
              <a:spLocks noChangeShapeType="1"/>
            </p:cNvSpPr>
            <p:nvPr/>
          </p:nvSpPr>
          <p:spPr bwMode="auto">
            <a:xfrm>
              <a:off x="2603500" y="2260600"/>
              <a:ext cx="15113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8"/>
            <p:cNvSpPr>
              <a:spLocks noChangeShapeType="1"/>
            </p:cNvSpPr>
            <p:nvPr/>
          </p:nvSpPr>
          <p:spPr bwMode="auto">
            <a:xfrm>
              <a:off x="2971800" y="2260600"/>
              <a:ext cx="1016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9"/>
            <p:cNvSpPr>
              <a:spLocks noChangeShapeType="1"/>
            </p:cNvSpPr>
            <p:nvPr/>
          </p:nvSpPr>
          <p:spPr bwMode="auto">
            <a:xfrm flipH="1">
              <a:off x="2032000" y="2273300"/>
              <a:ext cx="11938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1" name="Line 40"/>
            <p:cNvSpPr>
              <a:spLocks noChangeShapeType="1"/>
            </p:cNvSpPr>
            <p:nvPr/>
          </p:nvSpPr>
          <p:spPr bwMode="auto">
            <a:xfrm>
              <a:off x="3543300" y="2260600"/>
              <a:ext cx="762000" cy="3175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1"/>
            <p:cNvSpPr>
              <a:spLocks noChangeShapeType="1"/>
            </p:cNvSpPr>
            <p:nvPr/>
          </p:nvSpPr>
          <p:spPr bwMode="auto">
            <a:xfrm flipH="1">
              <a:off x="3263900" y="2273300"/>
              <a:ext cx="6350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2"/>
            <p:cNvSpPr>
              <a:spLocks noChangeShapeType="1"/>
            </p:cNvSpPr>
            <p:nvPr/>
          </p:nvSpPr>
          <p:spPr bwMode="auto">
            <a:xfrm>
              <a:off x="4483100" y="2273300"/>
              <a:ext cx="228600" cy="2921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3"/>
            <p:cNvSpPr>
              <a:spLocks noChangeShapeType="1"/>
            </p:cNvSpPr>
            <p:nvPr/>
          </p:nvSpPr>
          <p:spPr bwMode="auto">
            <a:xfrm>
              <a:off x="4165600" y="2273300"/>
              <a:ext cx="317500" cy="304800"/>
            </a:xfrm>
            <a:prstGeom prst="line">
              <a:avLst/>
            </a:prstGeom>
            <a:noFill/>
            <a:ln w="12700">
              <a:solidFill>
                <a:srgbClr val="0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45" name="Text Box 44"/>
            <p:cNvSpPr txBox="1">
              <a:spLocks noChangeArrowheads="1"/>
            </p:cNvSpPr>
            <p:nvPr/>
          </p:nvSpPr>
          <p:spPr bwMode="auto">
            <a:xfrm>
              <a:off x="1892300" y="3200400"/>
              <a:ext cx="495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P1</a:t>
              </a:r>
            </a:p>
          </p:txBody>
        </p:sp>
        <p:sp>
          <p:nvSpPr>
            <p:cNvPr id="46" name="Text Box 45"/>
            <p:cNvSpPr txBox="1">
              <a:spLocks noChangeArrowheads="1"/>
            </p:cNvSpPr>
            <p:nvPr/>
          </p:nvSpPr>
          <p:spPr bwMode="auto">
            <a:xfrm>
              <a:off x="3225800" y="3187700"/>
              <a:ext cx="495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P2</a:t>
              </a:r>
            </a:p>
          </p:txBody>
        </p:sp>
        <p:sp>
          <p:nvSpPr>
            <p:cNvPr id="47" name="Text Box 46"/>
            <p:cNvSpPr txBox="1">
              <a:spLocks noChangeArrowheads="1"/>
            </p:cNvSpPr>
            <p:nvPr/>
          </p:nvSpPr>
          <p:spPr bwMode="auto">
            <a:xfrm>
              <a:off x="4584700" y="3200400"/>
              <a:ext cx="495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chemeClr val="tx1"/>
                  </a:solidFill>
                </a:rPr>
                <a:t>P3</a:t>
              </a:r>
            </a:p>
          </p:txBody>
        </p:sp>
        <p:sp>
          <p:nvSpPr>
            <p:cNvPr id="48" name="Text Box 47"/>
            <p:cNvSpPr txBox="1">
              <a:spLocks noChangeArrowheads="1"/>
            </p:cNvSpPr>
            <p:nvPr/>
          </p:nvSpPr>
          <p:spPr bwMode="auto">
            <a:xfrm>
              <a:off x="1727200" y="1676400"/>
              <a:ext cx="2692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spcBef>
                  <a:spcPct val="50000"/>
                </a:spcBef>
              </a:pPr>
              <a:r>
                <a:rPr lang="en-US" b="1" dirty="0">
                  <a:solidFill>
                    <a:srgbClr val="000000"/>
                  </a:solidFill>
                </a:rPr>
                <a:t>Shared Address Space</a:t>
              </a:r>
            </a:p>
          </p:txBody>
        </p:sp>
      </p:grpSp>
    </p:spTree>
    <p:extLst>
      <p:ext uri="{BB962C8B-B14F-4D97-AF65-F5344CB8AC3E}">
        <p14:creationId xmlns:p14="http://schemas.microsoft.com/office/powerpoint/2010/main" val="1710770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Shared Memory</a:t>
            </a:r>
            <a:endParaRPr lang="en-US" dirty="0"/>
          </a:p>
        </p:txBody>
      </p:sp>
      <p:sp>
        <p:nvSpPr>
          <p:cNvPr id="3" name="Content Placeholder 2"/>
          <p:cNvSpPr>
            <a:spLocks noGrp="1"/>
          </p:cNvSpPr>
          <p:nvPr>
            <p:ph idx="1"/>
          </p:nvPr>
        </p:nvSpPr>
        <p:spPr/>
        <p:txBody>
          <a:bodyPr/>
          <a:lstStyle/>
          <a:p>
            <a:pPr>
              <a:lnSpc>
                <a:spcPct val="80000"/>
              </a:lnSpc>
            </a:pPr>
            <a:r>
              <a:rPr lang="en-US" dirty="0" smtClean="0">
                <a:ea typeface="ＭＳ Ｐゴシック" charset="0"/>
                <a:cs typeface="ＭＳ Ｐゴシック" charset="0"/>
              </a:rPr>
              <a:t>Basic </a:t>
            </a:r>
            <a:r>
              <a:rPr lang="en-US" dirty="0">
                <a:ea typeface="ＭＳ Ｐゴシック" charset="0"/>
                <a:cs typeface="ＭＳ Ｐゴシック" charset="0"/>
              </a:rPr>
              <a:t>idea: </a:t>
            </a:r>
            <a:r>
              <a:rPr lang="en-US" dirty="0" smtClean="0">
                <a:ea typeface="ＭＳ Ｐゴシック" charset="0"/>
                <a:cs typeface="ＭＳ Ｐゴシック" charset="0"/>
              </a:rPr>
              <a:t>give </a:t>
            </a:r>
            <a:r>
              <a:rPr lang="en-US" dirty="0" smtClean="0">
                <a:solidFill>
                  <a:srgbClr val="FF0000"/>
                </a:solidFill>
                <a:ea typeface="ＭＳ Ｐゴシック" charset="0"/>
                <a:cs typeface="ＭＳ Ｐゴシック" charset="0"/>
              </a:rPr>
              <a:t>each </a:t>
            </a:r>
            <a:r>
              <a:rPr lang="en-US" dirty="0">
                <a:solidFill>
                  <a:srgbClr val="FF0000"/>
                </a:solidFill>
                <a:ea typeface="ＭＳ Ｐゴシック" charset="0"/>
                <a:cs typeface="ＭＳ Ｐゴシック" charset="0"/>
              </a:rPr>
              <a:t>processor</a:t>
            </a:r>
            <a:r>
              <a:rPr lang="en-US" dirty="0">
                <a:ea typeface="ＭＳ Ｐゴシック" charset="0"/>
                <a:cs typeface="ＭＳ Ｐゴシック" charset="0"/>
              </a:rPr>
              <a:t> access to a global shared </a:t>
            </a:r>
            <a:r>
              <a:rPr lang="en-US" dirty="0" smtClean="0">
                <a:ea typeface="ＭＳ Ｐゴシック" charset="0"/>
                <a:cs typeface="ＭＳ Ｐゴシック" charset="0"/>
              </a:rPr>
              <a:t>memory</a:t>
            </a:r>
          </a:p>
          <a:p>
            <a:pPr lvl="1">
              <a:lnSpc>
                <a:spcPct val="80000"/>
              </a:lnSpc>
            </a:pPr>
            <a:r>
              <a:rPr lang="en-US" dirty="0" smtClean="0">
                <a:ea typeface="ＭＳ Ｐゴシック" charset="0"/>
                <a:cs typeface="ＭＳ Ｐゴシック" charset="0"/>
              </a:rPr>
              <a:t>Even when physical memory is distributed over multiple machines</a:t>
            </a:r>
            <a:endParaRPr lang="en-US" dirty="0">
              <a:ea typeface="ＭＳ Ｐゴシック" charset="0"/>
              <a:cs typeface="ＭＳ Ｐゴシック" charset="0"/>
            </a:endParaRPr>
          </a:p>
          <a:p>
            <a:pPr>
              <a:lnSpc>
                <a:spcPct val="80000"/>
              </a:lnSpc>
            </a:pPr>
            <a:r>
              <a:rPr lang="en-US" dirty="0" smtClean="0">
                <a:ea typeface="ＭＳ Ｐゴシック" charset="0"/>
                <a:cs typeface="ＭＳ Ｐゴシック" charset="0"/>
              </a:rPr>
              <a:t>The </a:t>
            </a:r>
            <a:r>
              <a:rPr lang="en-US" dirty="0">
                <a:ea typeface="ＭＳ Ｐゴシック" charset="0"/>
                <a:cs typeface="ＭＳ Ｐゴシック" charset="0"/>
              </a:rPr>
              <a:t>address space is divided up into </a:t>
            </a:r>
            <a:r>
              <a:rPr lang="en-US" dirty="0" smtClean="0">
                <a:ea typeface="ＭＳ Ｐゴシック" charset="0"/>
                <a:cs typeface="ＭＳ Ｐゴシック" charset="0"/>
              </a:rPr>
              <a:t>chunks.</a:t>
            </a:r>
            <a:endParaRPr lang="en-US" dirty="0">
              <a:ea typeface="ＭＳ Ｐゴシック" charset="0"/>
              <a:cs typeface="ＭＳ Ｐゴシック" charset="0"/>
            </a:endParaRPr>
          </a:p>
          <a:p>
            <a:pPr lvl="1">
              <a:lnSpc>
                <a:spcPct val="80000"/>
              </a:lnSpc>
            </a:pPr>
            <a:r>
              <a:rPr lang="en-US" dirty="0" smtClean="0">
                <a:ea typeface="ＭＳ Ｐゴシック" charset="0"/>
                <a:cs typeface="ＭＳ Ｐゴシック" charset="0"/>
              </a:rPr>
              <a:t>Chunks are distributed.</a:t>
            </a:r>
          </a:p>
          <a:p>
            <a:pPr lvl="1">
              <a:lnSpc>
                <a:spcPct val="80000"/>
              </a:lnSpc>
            </a:pPr>
            <a:r>
              <a:rPr lang="en-US" dirty="0" smtClean="0">
                <a:ea typeface="ＭＳ Ｐゴシック" charset="0"/>
                <a:cs typeface="ＭＳ Ｐゴシック" charset="0"/>
              </a:rPr>
              <a:t>The size of a chunk can be one page (OS page) or multiple pages (more on this later).</a:t>
            </a:r>
          </a:p>
          <a:p>
            <a:pPr>
              <a:lnSpc>
                <a:spcPct val="80000"/>
              </a:lnSpc>
            </a:pPr>
            <a:r>
              <a:rPr lang="en-US" dirty="0" smtClean="0">
                <a:ea typeface="ＭＳ Ｐゴシック" charset="0"/>
                <a:cs typeface="ＭＳ Ｐゴシック" charset="0"/>
              </a:rPr>
              <a:t>DSM software (e.g., OS) handles chunk access</a:t>
            </a:r>
          </a:p>
          <a:p>
            <a:pPr>
              <a:lnSpc>
                <a:spcPct val="80000"/>
              </a:lnSpc>
            </a:pPr>
            <a:r>
              <a:rPr lang="en-US" dirty="0" smtClean="0">
                <a:ea typeface="ＭＳ Ｐゴシック" charset="0"/>
                <a:cs typeface="ＭＳ Ｐゴシック" charset="0"/>
              </a:rPr>
              <a:t>What do we want to do if a process wants to access an address in a remote chunk?</a:t>
            </a:r>
          </a:p>
          <a:p>
            <a:pPr lvl="1">
              <a:lnSpc>
                <a:spcPct val="80000"/>
              </a:lnSpc>
            </a:pPr>
            <a:r>
              <a:rPr lang="en-US" dirty="0" smtClean="0">
                <a:ea typeface="ＭＳ Ｐゴシック" charset="0"/>
                <a:cs typeface="ＭＳ Ｐゴシック" charset="0"/>
              </a:rPr>
              <a:t>Option #1: use request-reply for each read/write operation</a:t>
            </a:r>
          </a:p>
          <a:p>
            <a:pPr lvl="1">
              <a:lnSpc>
                <a:spcPct val="80000"/>
              </a:lnSpc>
            </a:pPr>
            <a:r>
              <a:rPr lang="en-US" dirty="0" smtClean="0">
                <a:ea typeface="ＭＳ Ｐゴシック" charset="0"/>
                <a:cs typeface="ＭＳ Ｐゴシック" charset="0"/>
              </a:rPr>
              <a:t>Option #2: fetch the chunk and access locally</a:t>
            </a:r>
          </a:p>
          <a:p>
            <a:pPr lvl="1">
              <a:lnSpc>
                <a:spcPct val="80000"/>
              </a:lnSpc>
            </a:pPr>
            <a:r>
              <a:rPr lang="en-US" dirty="0" smtClean="0">
                <a:ea typeface="ＭＳ Ｐゴシック" charset="0"/>
                <a:cs typeface="ＭＳ Ｐゴシック" charset="0"/>
              </a:rPr>
              <a:t>Most of the times, option #2 makes more sense due to temporal and spatial locality of access</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5</a:t>
            </a:fld>
            <a:endParaRPr lang="en-US" b="0">
              <a:solidFill>
                <a:srgbClr val="FBBA03"/>
              </a:solidFill>
            </a:endParaRPr>
          </a:p>
        </p:txBody>
      </p:sp>
      <p:pic>
        <p:nvPicPr>
          <p:cNvPr id="5" name="Picture 4"/>
          <p:cNvPicPr>
            <a:picLocks noChangeAspect="1"/>
          </p:cNvPicPr>
          <p:nvPr/>
        </p:nvPicPr>
        <p:blipFill>
          <a:blip r:embed="rId2"/>
          <a:stretch>
            <a:fillRect/>
          </a:stretch>
        </p:blipFill>
        <p:spPr>
          <a:xfrm>
            <a:off x="152400" y="4058227"/>
            <a:ext cx="519176" cy="589973"/>
          </a:xfrm>
          <a:prstGeom prst="rect">
            <a:avLst/>
          </a:prstGeom>
        </p:spPr>
      </p:pic>
    </p:spTree>
    <p:extLst>
      <p:ext uri="{BB962C8B-B14F-4D97-AF65-F5344CB8AC3E}">
        <p14:creationId xmlns:p14="http://schemas.microsoft.com/office/powerpoint/2010/main" val="2518571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Sharing</a:t>
            </a:r>
            <a:endParaRPr lang="en-US" dirty="0"/>
          </a:p>
        </p:txBody>
      </p:sp>
      <p:sp>
        <p:nvSpPr>
          <p:cNvPr id="3" name="Content Placeholder 2"/>
          <p:cNvSpPr>
            <a:spLocks noGrp="1"/>
          </p:cNvSpPr>
          <p:nvPr>
            <p:ph idx="1"/>
          </p:nvPr>
        </p:nvSpPr>
        <p:spPr/>
        <p:txBody>
          <a:bodyPr/>
          <a:lstStyle/>
          <a:p>
            <a:r>
              <a:rPr lang="en-US" dirty="0" smtClean="0"/>
              <a:t>Two processes running on two different machines</a:t>
            </a:r>
          </a:p>
          <a:p>
            <a:r>
              <a:rPr lang="en-US" dirty="0" smtClean="0"/>
              <a:t>Read sharing</a:t>
            </a:r>
          </a:p>
          <a:p>
            <a:pPr lvl="1"/>
            <a:r>
              <a:rPr lang="en-US" dirty="0" smtClean="0"/>
              <a:t>If both processes read the same page, each of them can have a copy locally.</a:t>
            </a:r>
          </a:p>
          <a:p>
            <a:r>
              <a:rPr lang="en-US" dirty="0" smtClean="0"/>
              <a:t>Write sharing</a:t>
            </a:r>
          </a:p>
          <a:p>
            <a:pPr lvl="1"/>
            <a:r>
              <a:rPr lang="en-US" dirty="0" smtClean="0"/>
              <a:t>If each of the processes has a local copy, then each should see the updates from the other.</a:t>
            </a:r>
          </a:p>
          <a:p>
            <a:pPr lvl="1"/>
            <a:r>
              <a:rPr lang="en-US" dirty="0" smtClean="0"/>
              <a:t>Consistency problem (again!)</a:t>
            </a: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6</a:t>
            </a:fld>
            <a:endParaRPr lang="en-US" b="0">
              <a:solidFill>
                <a:srgbClr val="FBBA03"/>
              </a:solidFill>
            </a:endParaRPr>
          </a:p>
        </p:txBody>
      </p:sp>
    </p:spTree>
    <p:extLst>
      <p:ext uri="{BB962C8B-B14F-4D97-AF65-F5344CB8AC3E}">
        <p14:creationId xmlns:p14="http://schemas.microsoft.com/office/powerpoint/2010/main" val="19349996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Granularity of Chunks</a:t>
            </a:r>
            <a:endParaRPr lang="en-US" dirty="0"/>
          </a:p>
        </p:txBody>
      </p:sp>
      <p:sp>
        <p:nvSpPr>
          <p:cNvPr id="3" name="Content Placeholder 2"/>
          <p:cNvSpPr>
            <a:spLocks noGrp="1"/>
          </p:cNvSpPr>
          <p:nvPr>
            <p:ph idx="1"/>
          </p:nvPr>
        </p:nvSpPr>
        <p:spPr/>
        <p:txBody>
          <a:bodyPr/>
          <a:lstStyle/>
          <a:p>
            <a:pPr>
              <a:lnSpc>
                <a:spcPct val="80000"/>
              </a:lnSpc>
            </a:pPr>
            <a:r>
              <a:rPr lang="en-US" dirty="0">
                <a:ea typeface="ＭＳ Ｐゴシック" charset="0"/>
                <a:cs typeface="ＭＳ Ｐゴシック" charset="0"/>
              </a:rPr>
              <a:t>When a processor references a </a:t>
            </a:r>
            <a:r>
              <a:rPr lang="en-US" dirty="0" smtClean="0">
                <a:ea typeface="ＭＳ Ｐゴシック" charset="0"/>
                <a:cs typeface="ＭＳ Ｐゴシック" charset="0"/>
              </a:rPr>
              <a:t>word (a unit of access greater than just a single address, e.g., 4 bytes) </a:t>
            </a:r>
            <a:r>
              <a:rPr lang="en-US" dirty="0">
                <a:ea typeface="ＭＳ Ｐゴシック" charset="0"/>
                <a:cs typeface="ＭＳ Ｐゴシック" charset="0"/>
              </a:rPr>
              <a:t>that is absent, it causes a page fault. </a:t>
            </a:r>
          </a:p>
          <a:p>
            <a:pPr>
              <a:lnSpc>
                <a:spcPct val="80000"/>
              </a:lnSpc>
            </a:pPr>
            <a:r>
              <a:rPr lang="en-US" dirty="0">
                <a:ea typeface="ＭＳ Ｐゴシック" charset="0"/>
                <a:cs typeface="ＭＳ Ｐゴシック" charset="0"/>
              </a:rPr>
              <a:t>On a page fault, </a:t>
            </a:r>
          </a:p>
          <a:p>
            <a:pPr lvl="1">
              <a:lnSpc>
                <a:spcPct val="80000"/>
              </a:lnSpc>
            </a:pPr>
            <a:r>
              <a:rPr lang="en-US" dirty="0" smtClean="0">
                <a:ea typeface="ＭＳ Ｐゴシック" charset="0"/>
              </a:rPr>
              <a:t>The chunk (let’s call it a region) that contains the missing </a:t>
            </a:r>
            <a:r>
              <a:rPr lang="en-US" dirty="0">
                <a:ea typeface="ＭＳ Ｐゴシック" charset="0"/>
              </a:rPr>
              <a:t>page is </a:t>
            </a:r>
            <a:r>
              <a:rPr lang="en-US" dirty="0" smtClean="0">
                <a:ea typeface="ＭＳ Ｐゴシック" charset="0"/>
              </a:rPr>
              <a:t>brought </a:t>
            </a:r>
            <a:r>
              <a:rPr lang="en-US" dirty="0">
                <a:ea typeface="ＭＳ Ｐゴシック" charset="0"/>
              </a:rPr>
              <a:t>in from a remote processor</a:t>
            </a:r>
            <a:r>
              <a:rPr lang="en-US" dirty="0" smtClean="0">
                <a:ea typeface="ＭＳ Ｐゴシック" charset="0"/>
              </a:rPr>
              <a:t>.</a:t>
            </a:r>
          </a:p>
          <a:p>
            <a:pPr>
              <a:lnSpc>
                <a:spcPct val="80000"/>
              </a:lnSpc>
            </a:pPr>
            <a:r>
              <a:rPr lang="en-US" dirty="0" smtClean="0">
                <a:ea typeface="ＭＳ Ｐゴシック" charset="0"/>
              </a:rPr>
              <a:t>Region size</a:t>
            </a:r>
          </a:p>
          <a:p>
            <a:pPr lvl="1">
              <a:lnSpc>
                <a:spcPct val="80000"/>
              </a:lnSpc>
            </a:pPr>
            <a:r>
              <a:rPr lang="en-US" dirty="0" smtClean="0">
                <a:ea typeface="ＭＳ Ｐゴシック" charset="0"/>
              </a:rPr>
              <a:t>Can be 1 page to multiple pages.</a:t>
            </a:r>
            <a:endParaRPr lang="en-US" dirty="0">
              <a:ea typeface="ＭＳ Ｐゴシック" charset="0"/>
            </a:endParaRPr>
          </a:p>
          <a:p>
            <a:pPr lvl="1">
              <a:lnSpc>
                <a:spcPct val="80000"/>
              </a:lnSpc>
            </a:pPr>
            <a:r>
              <a:rPr lang="en-US" dirty="0" smtClean="0">
                <a:ea typeface="ＭＳ Ｐゴシック" charset="0"/>
              </a:rPr>
              <a:t>Due to locality: </a:t>
            </a:r>
            <a:r>
              <a:rPr lang="en-US" dirty="0">
                <a:ea typeface="ＭＳ Ｐゴシック" charset="0"/>
              </a:rPr>
              <a:t>if a processor has referenced one word on a page, it is likely to reference other neighboring words in the near future.</a:t>
            </a:r>
          </a:p>
          <a:p>
            <a:pPr>
              <a:lnSpc>
                <a:spcPct val="80000"/>
              </a:lnSpc>
            </a:pPr>
            <a:r>
              <a:rPr lang="en-US" dirty="0" smtClean="0">
                <a:ea typeface="ＭＳ Ｐゴシック" charset="0"/>
                <a:cs typeface="ＭＳ Ｐゴシック" charset="0"/>
              </a:rPr>
              <a:t>Tradeoff</a:t>
            </a:r>
            <a:endParaRPr lang="en-US" dirty="0">
              <a:ea typeface="ＭＳ Ｐゴシック" charset="0"/>
              <a:cs typeface="ＭＳ Ｐゴシック" charset="0"/>
            </a:endParaRPr>
          </a:p>
          <a:p>
            <a:pPr lvl="1">
              <a:lnSpc>
                <a:spcPct val="80000"/>
              </a:lnSpc>
            </a:pPr>
            <a:r>
              <a:rPr lang="en-US" dirty="0">
                <a:ea typeface="ＭＳ Ｐゴシック" charset="0"/>
              </a:rPr>
              <a:t>Small =&gt; too many page transfers</a:t>
            </a:r>
          </a:p>
          <a:p>
            <a:pPr lvl="1">
              <a:lnSpc>
                <a:spcPct val="80000"/>
              </a:lnSpc>
            </a:pPr>
            <a:r>
              <a:rPr lang="en-US" dirty="0">
                <a:ea typeface="ＭＳ Ｐゴシック" charset="0"/>
              </a:rPr>
              <a:t>Large =&gt; </a:t>
            </a:r>
            <a:r>
              <a:rPr lang="en-US" i="1" dirty="0">
                <a:ea typeface="ＭＳ Ｐゴシック" charset="0"/>
              </a:rPr>
              <a:t>False </a:t>
            </a:r>
            <a:r>
              <a:rPr lang="en-US" i="1" dirty="0" smtClean="0">
                <a:ea typeface="ＭＳ Ｐゴシック" charset="0"/>
              </a:rPr>
              <a:t>sharing</a:t>
            </a:r>
            <a:endParaRPr lang="en-US" i="1" dirty="0">
              <a:ea typeface="ＭＳ Ｐゴシック"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7</a:t>
            </a:fld>
            <a:endParaRPr lang="en-US" b="0">
              <a:solidFill>
                <a:srgbClr val="FBBA03"/>
              </a:solidFill>
            </a:endParaRPr>
          </a:p>
        </p:txBody>
      </p:sp>
    </p:spTree>
    <p:extLst>
      <p:ext uri="{BB962C8B-B14F-4D97-AF65-F5344CB8AC3E}">
        <p14:creationId xmlns:p14="http://schemas.microsoft.com/office/powerpoint/2010/main" val="367362522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Sharing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8</a:t>
            </a:fld>
            <a:endParaRPr lang="en-US" b="0">
              <a:solidFill>
                <a:srgbClr val="FBBA03"/>
              </a:solidFill>
            </a:endParaRPr>
          </a:p>
        </p:txBody>
      </p:sp>
      <p:sp>
        <p:nvSpPr>
          <p:cNvPr id="5" name="Rectangle 4"/>
          <p:cNvSpPr>
            <a:spLocks noChangeArrowheads="1"/>
          </p:cNvSpPr>
          <p:nvPr/>
        </p:nvSpPr>
        <p:spPr bwMode="auto">
          <a:xfrm>
            <a:off x="1571625" y="1895475"/>
            <a:ext cx="2181225" cy="2362200"/>
          </a:xfrm>
          <a:prstGeom prst="rect">
            <a:avLst/>
          </a:prstGeom>
          <a:noFill/>
          <a:ln w="12700">
            <a:solidFill>
              <a:srgbClr val="000000"/>
            </a:solidFill>
            <a:miter lim="800000"/>
            <a:headEnd type="none" w="sm" len="sm"/>
            <a:tailEnd type="none" w="med" len="lg"/>
          </a:ln>
        </p:spPr>
        <p:txBody>
          <a:bodyPr wrap="none" anchor="ctr"/>
          <a:lstStyle/>
          <a:p>
            <a:endParaRPr lang="en-US"/>
          </a:p>
        </p:txBody>
      </p:sp>
      <p:sp>
        <p:nvSpPr>
          <p:cNvPr id="6" name="Rectangle 5"/>
          <p:cNvSpPr>
            <a:spLocks noChangeArrowheads="1"/>
          </p:cNvSpPr>
          <p:nvPr/>
        </p:nvSpPr>
        <p:spPr bwMode="auto">
          <a:xfrm>
            <a:off x="4819650" y="1924050"/>
            <a:ext cx="2181225" cy="2362200"/>
          </a:xfrm>
          <a:prstGeom prst="rect">
            <a:avLst/>
          </a:prstGeom>
          <a:noFill/>
          <a:ln w="12700">
            <a:solidFill>
              <a:srgbClr val="000000"/>
            </a:solidFill>
            <a:miter lim="800000"/>
            <a:headEnd type="none" w="sm" len="sm"/>
            <a:tailEnd type="none" w="med" len="lg"/>
          </a:ln>
        </p:spPr>
        <p:txBody>
          <a:bodyPr wrap="none" anchor="ctr"/>
          <a:lstStyle/>
          <a:p>
            <a:endParaRPr lang="en-US"/>
          </a:p>
        </p:txBody>
      </p:sp>
      <p:sp>
        <p:nvSpPr>
          <p:cNvPr id="7" name="Line 6"/>
          <p:cNvSpPr>
            <a:spLocks noChangeShapeType="1"/>
          </p:cNvSpPr>
          <p:nvPr/>
        </p:nvSpPr>
        <p:spPr bwMode="auto">
          <a:xfrm>
            <a:off x="2619375" y="4276725"/>
            <a:ext cx="0" cy="352425"/>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5905500" y="4286250"/>
            <a:ext cx="0" cy="352425"/>
          </a:xfrm>
          <a:prstGeom prst="line">
            <a:avLst/>
          </a:prstGeom>
          <a:noFill/>
          <a:ln w="28575">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flipV="1">
            <a:off x="1485900" y="4657725"/>
            <a:ext cx="5686425" cy="19050"/>
          </a:xfrm>
          <a:prstGeom prst="line">
            <a:avLst/>
          </a:prstGeom>
          <a:noFill/>
          <a:ln w="57150">
            <a:solidFill>
              <a:srgbClr val="000000"/>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10"/>
          <p:cNvSpPr>
            <a:spLocks noChangeArrowheads="1"/>
          </p:cNvSpPr>
          <p:nvPr/>
        </p:nvSpPr>
        <p:spPr bwMode="auto">
          <a:xfrm>
            <a:off x="2286000" y="2276475"/>
            <a:ext cx="685800" cy="1304926"/>
          </a:xfrm>
          <a:prstGeom prst="rect">
            <a:avLst/>
          </a:prstGeom>
          <a:noFill/>
          <a:ln w="12700">
            <a:solidFill>
              <a:srgbClr val="000000"/>
            </a:solidFill>
            <a:miter lim="800000"/>
            <a:headEnd type="none" w="sm" len="sm"/>
            <a:tailEnd type="none" w="med" len="lg"/>
          </a:ln>
        </p:spPr>
        <p:txBody>
          <a:bodyPr wrap="none" anchor="ctr"/>
          <a:lstStyle/>
          <a:p>
            <a:endParaRPr lang="en-US"/>
          </a:p>
        </p:txBody>
      </p:sp>
      <p:sp>
        <p:nvSpPr>
          <p:cNvPr id="11" name="Rectangle 11"/>
          <p:cNvSpPr>
            <a:spLocks noChangeArrowheads="1"/>
          </p:cNvSpPr>
          <p:nvPr/>
        </p:nvSpPr>
        <p:spPr bwMode="auto">
          <a:xfrm>
            <a:off x="5600701" y="2305050"/>
            <a:ext cx="647699" cy="1276350"/>
          </a:xfrm>
          <a:prstGeom prst="rect">
            <a:avLst/>
          </a:prstGeom>
          <a:noFill/>
          <a:ln w="12700">
            <a:solidFill>
              <a:srgbClr val="000000"/>
            </a:solidFill>
            <a:miter lim="800000"/>
            <a:headEnd type="none" w="sm" len="sm"/>
            <a:tailEnd type="none" w="med" len="lg"/>
          </a:ln>
        </p:spPr>
        <p:txBody>
          <a:bodyPr wrap="none" anchor="ctr"/>
          <a:lstStyle/>
          <a:p>
            <a:endParaRPr lang="en-US"/>
          </a:p>
        </p:txBody>
      </p:sp>
      <p:sp>
        <p:nvSpPr>
          <p:cNvPr id="13" name="Text Box 13"/>
          <p:cNvSpPr txBox="1">
            <a:spLocks noChangeArrowheads="1"/>
          </p:cNvSpPr>
          <p:nvPr/>
        </p:nvSpPr>
        <p:spPr bwMode="auto">
          <a:xfrm>
            <a:off x="5765800" y="2362200"/>
            <a:ext cx="330200" cy="1169551"/>
          </a:xfrm>
          <a:prstGeom prst="rect">
            <a:avLst/>
          </a:prstGeom>
          <a:noFill/>
          <a:ln>
            <a:solidFill>
              <a:schemeClr val="tx1"/>
            </a:solidFill>
          </a:ln>
        </p:spPr>
        <p:txBody>
          <a:bodyPr wrap="squar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smtClean="0">
                <a:solidFill>
                  <a:schemeClr val="hlink"/>
                </a:solidFill>
              </a:rPr>
              <a:t>A</a:t>
            </a:r>
            <a:endParaRPr lang="en-US" sz="2000" dirty="0">
              <a:solidFill>
                <a:schemeClr val="hlink"/>
              </a:solidFill>
            </a:endParaRPr>
          </a:p>
          <a:p>
            <a:pPr algn="ctr"/>
            <a:r>
              <a:rPr lang="en-US" sz="2000" dirty="0">
                <a:solidFill>
                  <a:schemeClr val="hlink"/>
                </a:solidFill>
              </a:rPr>
              <a:t>B</a:t>
            </a:r>
          </a:p>
        </p:txBody>
      </p:sp>
      <p:sp>
        <p:nvSpPr>
          <p:cNvPr id="14" name="Text Box 14"/>
          <p:cNvSpPr txBox="1">
            <a:spLocks noChangeArrowheads="1"/>
          </p:cNvSpPr>
          <p:nvPr/>
        </p:nvSpPr>
        <p:spPr bwMode="auto">
          <a:xfrm>
            <a:off x="1791230" y="1517650"/>
            <a:ext cx="15531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FF"/>
                </a:solidFill>
              </a:rPr>
              <a:t>Processor 1</a:t>
            </a:r>
          </a:p>
        </p:txBody>
      </p:sp>
      <p:sp>
        <p:nvSpPr>
          <p:cNvPr id="15" name="Text Box 15"/>
          <p:cNvSpPr txBox="1">
            <a:spLocks noChangeArrowheads="1"/>
          </p:cNvSpPr>
          <p:nvPr/>
        </p:nvSpPr>
        <p:spPr bwMode="auto">
          <a:xfrm>
            <a:off x="5104064" y="1517650"/>
            <a:ext cx="15568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a:solidFill>
                  <a:srgbClr val="0000FF"/>
                </a:solidFill>
              </a:rPr>
              <a:t>Processor 2</a:t>
            </a:r>
          </a:p>
        </p:txBody>
      </p:sp>
      <p:sp>
        <p:nvSpPr>
          <p:cNvPr id="16" name="Text Box 16"/>
          <p:cNvSpPr txBox="1">
            <a:spLocks noChangeArrowheads="1"/>
          </p:cNvSpPr>
          <p:nvPr/>
        </p:nvSpPr>
        <p:spPr bwMode="auto">
          <a:xfrm>
            <a:off x="1822450" y="3851275"/>
            <a:ext cx="17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solidFill>
                  <a:srgbClr val="0000FF"/>
                </a:solidFill>
              </a:rPr>
              <a:t>Code using A</a:t>
            </a:r>
          </a:p>
        </p:txBody>
      </p:sp>
      <p:sp>
        <p:nvSpPr>
          <p:cNvPr id="17" name="Text Box 17"/>
          <p:cNvSpPr txBox="1">
            <a:spLocks noChangeArrowheads="1"/>
          </p:cNvSpPr>
          <p:nvPr/>
        </p:nvSpPr>
        <p:spPr bwMode="auto">
          <a:xfrm>
            <a:off x="5057249" y="3841750"/>
            <a:ext cx="17245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solidFill>
                  <a:srgbClr val="0000FF"/>
                </a:solidFill>
              </a:rPr>
              <a:t>Code using B</a:t>
            </a:r>
          </a:p>
        </p:txBody>
      </p:sp>
      <p:sp>
        <p:nvSpPr>
          <p:cNvPr id="18" name="AutoShape 18"/>
          <p:cNvSpPr>
            <a:spLocks noChangeArrowheads="1"/>
          </p:cNvSpPr>
          <p:nvPr/>
        </p:nvSpPr>
        <p:spPr bwMode="auto">
          <a:xfrm>
            <a:off x="6286500" y="2266950"/>
            <a:ext cx="1638300" cy="400050"/>
          </a:xfrm>
          <a:prstGeom prst="curvedDownArrow">
            <a:avLst>
              <a:gd name="adj1" fmla="val 81905"/>
              <a:gd name="adj2" fmla="val 163810"/>
              <a:gd name="adj3" fmla="val 33333"/>
            </a:avLst>
          </a:prstGeom>
          <a:gradFill rotWithShape="0">
            <a:gsLst>
              <a:gs pos="0">
                <a:srgbClr val="FFFFCC"/>
              </a:gs>
              <a:gs pos="100000">
                <a:srgbClr val="76765E"/>
              </a:gs>
            </a:gsLst>
            <a:lin ang="5400000" scaled="1"/>
          </a:gradFill>
          <a:ln w="12700">
            <a:solidFill>
              <a:srgbClr val="000000"/>
            </a:solidFill>
            <a:miter lim="800000"/>
            <a:headEnd type="none" w="sm" len="sm"/>
            <a:tailEnd type="none" w="med" len="lg"/>
          </a:ln>
        </p:spPr>
        <p:txBody>
          <a:bodyPr wrap="none" anchor="ctr"/>
          <a:lstStyle/>
          <a:p>
            <a:endParaRPr lang="en-US"/>
          </a:p>
        </p:txBody>
      </p:sp>
      <p:sp>
        <p:nvSpPr>
          <p:cNvPr id="19" name="Text Box 19"/>
          <p:cNvSpPr txBox="1">
            <a:spLocks noChangeArrowheads="1"/>
          </p:cNvSpPr>
          <p:nvPr/>
        </p:nvSpPr>
        <p:spPr bwMode="auto">
          <a:xfrm>
            <a:off x="7223125" y="2667000"/>
            <a:ext cx="1254169"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solidFill>
                  <a:srgbClr val="0000FF"/>
                </a:solidFill>
              </a:rPr>
              <a:t>Two </a:t>
            </a:r>
          </a:p>
          <a:p>
            <a:r>
              <a:rPr lang="en-US" sz="2000" dirty="0">
                <a:solidFill>
                  <a:srgbClr val="0000FF"/>
                </a:solidFill>
              </a:rPr>
              <a:t>unrelated</a:t>
            </a:r>
          </a:p>
          <a:p>
            <a:r>
              <a:rPr lang="en-US" sz="2000" dirty="0">
                <a:solidFill>
                  <a:srgbClr val="0000FF"/>
                </a:solidFill>
              </a:rPr>
              <a:t>shared</a:t>
            </a:r>
          </a:p>
          <a:p>
            <a:r>
              <a:rPr lang="en-US" sz="2000" dirty="0">
                <a:solidFill>
                  <a:srgbClr val="0000FF"/>
                </a:solidFill>
              </a:rPr>
              <a:t>variables</a:t>
            </a:r>
          </a:p>
        </p:txBody>
      </p:sp>
      <p:sp>
        <p:nvSpPr>
          <p:cNvPr id="20" name="Freeform 21"/>
          <p:cNvSpPr>
            <a:spLocks/>
          </p:cNvSpPr>
          <p:nvPr/>
        </p:nvSpPr>
        <p:spPr bwMode="auto">
          <a:xfrm>
            <a:off x="2759075" y="2133600"/>
            <a:ext cx="3032125" cy="433387"/>
          </a:xfrm>
          <a:custGeom>
            <a:avLst/>
            <a:gdLst>
              <a:gd name="T0" fmla="*/ 231854375 w 1910"/>
              <a:gd name="T1" fmla="*/ 642638309 h 273"/>
              <a:gd name="T2" fmla="*/ 322580000 w 1910"/>
              <a:gd name="T3" fmla="*/ 582154628 h 273"/>
              <a:gd name="T4" fmla="*/ 2147483647 w 1910"/>
              <a:gd name="T5" fmla="*/ 7559666 h 273"/>
              <a:gd name="T6" fmla="*/ 2147483647 w 1910"/>
              <a:gd name="T7" fmla="*/ 627517389 h 273"/>
              <a:gd name="T8" fmla="*/ 0 60000 65536"/>
              <a:gd name="T9" fmla="*/ 0 60000 65536"/>
              <a:gd name="T10" fmla="*/ 0 60000 65536"/>
              <a:gd name="T11" fmla="*/ 0 60000 65536"/>
              <a:gd name="T12" fmla="*/ 0 w 1910"/>
              <a:gd name="T13" fmla="*/ 0 h 273"/>
              <a:gd name="T14" fmla="*/ 1910 w 1910"/>
              <a:gd name="T15" fmla="*/ 273 h 273"/>
            </a:gdLst>
            <a:ahLst/>
            <a:cxnLst>
              <a:cxn ang="T8">
                <a:pos x="T0" y="T1"/>
              </a:cxn>
              <a:cxn ang="T9">
                <a:pos x="T2" y="T3"/>
              </a:cxn>
              <a:cxn ang="T10">
                <a:pos x="T4" y="T5"/>
              </a:cxn>
              <a:cxn ang="T11">
                <a:pos x="T6" y="T7"/>
              </a:cxn>
            </a:cxnLst>
            <a:rect l="T12" t="T13" r="T14" b="T15"/>
            <a:pathLst>
              <a:path w="1910" h="273">
                <a:moveTo>
                  <a:pt x="92" y="255"/>
                </a:moveTo>
                <a:cubicBezTo>
                  <a:pt x="46" y="264"/>
                  <a:pt x="0" y="273"/>
                  <a:pt x="128" y="231"/>
                </a:cubicBezTo>
                <a:cubicBezTo>
                  <a:pt x="256" y="189"/>
                  <a:pt x="563" y="0"/>
                  <a:pt x="860" y="3"/>
                </a:cubicBezTo>
                <a:cubicBezTo>
                  <a:pt x="1157" y="6"/>
                  <a:pt x="1735" y="209"/>
                  <a:pt x="1910" y="249"/>
                </a:cubicBezTo>
              </a:path>
            </a:pathLst>
          </a:custGeom>
          <a:noFill/>
          <a:ln w="38100" cmpd="sng">
            <a:solidFill>
              <a:srgbClr val="000000"/>
            </a:solidFill>
            <a:round/>
            <a:headEnd type="triangl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Freeform 23"/>
          <p:cNvSpPr>
            <a:spLocks/>
          </p:cNvSpPr>
          <p:nvPr/>
        </p:nvSpPr>
        <p:spPr bwMode="auto">
          <a:xfrm>
            <a:off x="2743200" y="3324225"/>
            <a:ext cx="3135313" cy="180975"/>
          </a:xfrm>
          <a:custGeom>
            <a:avLst/>
            <a:gdLst>
              <a:gd name="T0" fmla="*/ 0 w 1975"/>
              <a:gd name="T1" fmla="*/ 70564375 h 114"/>
              <a:gd name="T2" fmla="*/ 2147483647 w 1975"/>
              <a:gd name="T3" fmla="*/ 282257500 h 114"/>
              <a:gd name="T4" fmla="*/ 2147483647 w 1975"/>
              <a:gd name="T5" fmla="*/ 40322500 h 114"/>
              <a:gd name="T6" fmla="*/ 2147483647 w 1975"/>
              <a:gd name="T7" fmla="*/ 40322500 h 114"/>
              <a:gd name="T8" fmla="*/ 0 60000 65536"/>
              <a:gd name="T9" fmla="*/ 0 60000 65536"/>
              <a:gd name="T10" fmla="*/ 0 60000 65536"/>
              <a:gd name="T11" fmla="*/ 0 60000 65536"/>
              <a:gd name="T12" fmla="*/ 0 w 1975"/>
              <a:gd name="T13" fmla="*/ 0 h 114"/>
              <a:gd name="T14" fmla="*/ 1975 w 1975"/>
              <a:gd name="T15" fmla="*/ 114 h 114"/>
            </a:gdLst>
            <a:ahLst/>
            <a:cxnLst>
              <a:cxn ang="T8">
                <a:pos x="T0" y="T1"/>
              </a:cxn>
              <a:cxn ang="T9">
                <a:pos x="T2" y="T3"/>
              </a:cxn>
              <a:cxn ang="T10">
                <a:pos x="T4" y="T5"/>
              </a:cxn>
              <a:cxn ang="T11">
                <a:pos x="T6" y="T7"/>
              </a:cxn>
            </a:cxnLst>
            <a:rect l="T12" t="T13" r="T14" b="T15"/>
            <a:pathLst>
              <a:path w="1975" h="114">
                <a:moveTo>
                  <a:pt x="0" y="28"/>
                </a:moveTo>
                <a:cubicBezTo>
                  <a:pt x="325" y="71"/>
                  <a:pt x="650" y="114"/>
                  <a:pt x="954" y="112"/>
                </a:cubicBezTo>
                <a:cubicBezTo>
                  <a:pt x="1258" y="110"/>
                  <a:pt x="1673" y="32"/>
                  <a:pt x="1824" y="16"/>
                </a:cubicBezTo>
                <a:cubicBezTo>
                  <a:pt x="1975" y="0"/>
                  <a:pt x="1854" y="16"/>
                  <a:pt x="1860" y="16"/>
                </a:cubicBezTo>
              </a:path>
            </a:pathLst>
          </a:custGeom>
          <a:noFill/>
          <a:ln w="38100" cmpd="sng">
            <a:solidFill>
              <a:srgbClr val="0000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Text Box 25"/>
          <p:cNvSpPr txBox="1">
            <a:spLocks noChangeArrowheads="1"/>
          </p:cNvSpPr>
          <p:nvPr/>
        </p:nvSpPr>
        <p:spPr bwMode="auto">
          <a:xfrm>
            <a:off x="637208" y="4996696"/>
            <a:ext cx="8125792"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solidFill>
                  <a:srgbClr val="000000"/>
                </a:solidFill>
              </a:rPr>
              <a:t>Occurs because: Page size &gt; locality of reference</a:t>
            </a:r>
          </a:p>
          <a:p>
            <a:r>
              <a:rPr lang="en-US" sz="2000" dirty="0">
                <a:solidFill>
                  <a:srgbClr val="000000"/>
                </a:solidFill>
              </a:rPr>
              <a:t>Unrelated variables in a region cause large number of pages transfers</a:t>
            </a:r>
          </a:p>
          <a:p>
            <a:r>
              <a:rPr lang="en-US" sz="2000" dirty="0">
                <a:solidFill>
                  <a:srgbClr val="000000"/>
                </a:solidFill>
              </a:rPr>
              <a:t>Large page sizes =&gt; more pairs of unrelated variables</a:t>
            </a:r>
          </a:p>
          <a:p>
            <a:endParaRPr lang="en-US" sz="2000" dirty="0">
              <a:solidFill>
                <a:srgbClr val="000000"/>
              </a:solidFill>
            </a:endParaRPr>
          </a:p>
        </p:txBody>
      </p:sp>
      <p:sp>
        <p:nvSpPr>
          <p:cNvPr id="23" name="Text Box 26"/>
          <p:cNvSpPr txBox="1">
            <a:spLocks noChangeArrowheads="1"/>
          </p:cNvSpPr>
          <p:nvPr/>
        </p:nvSpPr>
        <p:spPr bwMode="auto">
          <a:xfrm>
            <a:off x="4191000" y="1047690"/>
            <a:ext cx="4590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r>
              <a:rPr lang="en-US" sz="2000" dirty="0">
                <a:solidFill>
                  <a:srgbClr val="000000"/>
                </a:solidFill>
              </a:rPr>
              <a:t>Page consists of two variables A and B</a:t>
            </a:r>
          </a:p>
        </p:txBody>
      </p:sp>
      <p:sp>
        <p:nvSpPr>
          <p:cNvPr id="24" name="Text Box 13"/>
          <p:cNvSpPr txBox="1">
            <a:spLocks noChangeArrowheads="1"/>
          </p:cNvSpPr>
          <p:nvPr/>
        </p:nvSpPr>
        <p:spPr bwMode="auto">
          <a:xfrm>
            <a:off x="2438400" y="2362200"/>
            <a:ext cx="330200" cy="1169551"/>
          </a:xfrm>
          <a:prstGeom prst="rect">
            <a:avLst/>
          </a:prstGeom>
          <a:noFill/>
          <a:ln>
            <a:solidFill>
              <a:schemeClr val="tx1"/>
            </a:solidFill>
          </a:ln>
        </p:spPr>
        <p:txBody>
          <a:bodyPr wrap="square">
            <a:spAutoFit/>
          </a:bodyPr>
          <a:lstStyle>
            <a:lvl1pPr>
              <a:defRPr sz="1400">
                <a:solidFill>
                  <a:schemeClr val="accent2"/>
                </a:solidFill>
                <a:latin typeface="Helvetica" charset="0"/>
                <a:ea typeface="ＭＳ Ｐゴシック" charset="0"/>
                <a:cs typeface="ＭＳ Ｐゴシック" charset="0"/>
              </a:defRPr>
            </a:lvl1pPr>
            <a:lvl2pPr marL="37931725" indent="-37474525">
              <a:defRPr sz="1400">
                <a:solidFill>
                  <a:schemeClr val="accent2"/>
                </a:solidFill>
                <a:latin typeface="Helvetica" charset="0"/>
                <a:ea typeface="ＭＳ Ｐゴシック" charset="0"/>
              </a:defRPr>
            </a:lvl2pPr>
            <a:lvl3pPr>
              <a:defRPr sz="1400">
                <a:solidFill>
                  <a:schemeClr val="accent2"/>
                </a:solidFill>
                <a:latin typeface="Helvetica" charset="0"/>
                <a:ea typeface="ＭＳ Ｐゴシック" charset="0"/>
              </a:defRPr>
            </a:lvl3pPr>
            <a:lvl4pPr>
              <a:defRPr sz="1400">
                <a:solidFill>
                  <a:schemeClr val="accent2"/>
                </a:solidFill>
                <a:latin typeface="Helvetica" charset="0"/>
                <a:ea typeface="ＭＳ Ｐゴシック" charset="0"/>
              </a:defRPr>
            </a:lvl4pPr>
            <a:lvl5pPr>
              <a:defRPr sz="1400">
                <a:solidFill>
                  <a:schemeClr val="accent2"/>
                </a:solidFill>
                <a:latin typeface="Helvetica" charset="0"/>
                <a:ea typeface="ＭＳ Ｐゴシック" charset="0"/>
              </a:defRPr>
            </a:lvl5pPr>
            <a:lvl6pPr marL="457200" eaLnBrk="0" fontAlgn="base" hangingPunct="0">
              <a:lnSpc>
                <a:spcPct val="90000"/>
              </a:lnSpc>
              <a:spcBef>
                <a:spcPct val="0"/>
              </a:spcBef>
              <a:spcAft>
                <a:spcPct val="0"/>
              </a:spcAft>
              <a:defRPr sz="1400">
                <a:solidFill>
                  <a:schemeClr val="accent2"/>
                </a:solidFill>
                <a:latin typeface="Helvetica" charset="0"/>
                <a:ea typeface="ＭＳ Ｐゴシック" charset="0"/>
              </a:defRPr>
            </a:lvl6pPr>
            <a:lvl7pPr marL="914400" eaLnBrk="0" fontAlgn="base" hangingPunct="0">
              <a:lnSpc>
                <a:spcPct val="90000"/>
              </a:lnSpc>
              <a:spcBef>
                <a:spcPct val="0"/>
              </a:spcBef>
              <a:spcAft>
                <a:spcPct val="0"/>
              </a:spcAft>
              <a:defRPr sz="1400">
                <a:solidFill>
                  <a:schemeClr val="accent2"/>
                </a:solidFill>
                <a:latin typeface="Helvetica" charset="0"/>
                <a:ea typeface="ＭＳ Ｐゴシック" charset="0"/>
              </a:defRPr>
            </a:lvl7pPr>
            <a:lvl8pPr marL="1371600" eaLnBrk="0" fontAlgn="base" hangingPunct="0">
              <a:lnSpc>
                <a:spcPct val="90000"/>
              </a:lnSpc>
              <a:spcBef>
                <a:spcPct val="0"/>
              </a:spcBef>
              <a:spcAft>
                <a:spcPct val="0"/>
              </a:spcAft>
              <a:defRPr sz="1400">
                <a:solidFill>
                  <a:schemeClr val="accent2"/>
                </a:solidFill>
                <a:latin typeface="Helvetica" charset="0"/>
                <a:ea typeface="ＭＳ Ｐゴシック" charset="0"/>
              </a:defRPr>
            </a:lvl8pPr>
            <a:lvl9pPr marL="1828800" eaLnBrk="0" fontAlgn="base" hangingPunct="0">
              <a:lnSpc>
                <a:spcPct val="90000"/>
              </a:lnSpc>
              <a:spcBef>
                <a:spcPct val="0"/>
              </a:spcBef>
              <a:spcAft>
                <a:spcPct val="0"/>
              </a:spcAft>
              <a:defRPr sz="1400">
                <a:solidFill>
                  <a:schemeClr val="accent2"/>
                </a:solidFill>
                <a:latin typeface="Helvetica" charset="0"/>
                <a:ea typeface="ＭＳ Ｐゴシック" charset="0"/>
              </a:defRPr>
            </a:lvl9pPr>
          </a:lstStyle>
          <a:p>
            <a:pPr algn="ctr"/>
            <a:r>
              <a:rPr lang="en-US" sz="2000" dirty="0" smtClean="0">
                <a:solidFill>
                  <a:schemeClr val="hlink"/>
                </a:solidFill>
              </a:rPr>
              <a:t>A</a:t>
            </a:r>
            <a:endParaRPr lang="en-US" sz="2000" dirty="0">
              <a:solidFill>
                <a:schemeClr val="hlink"/>
              </a:solidFill>
            </a:endParaRPr>
          </a:p>
          <a:p>
            <a:pPr algn="ctr"/>
            <a:r>
              <a:rPr lang="en-US" sz="2000" dirty="0">
                <a:solidFill>
                  <a:schemeClr val="hlink"/>
                </a:solidFill>
              </a:rPr>
              <a:t>B</a:t>
            </a:r>
          </a:p>
        </p:txBody>
      </p:sp>
    </p:spTree>
    <p:extLst>
      <p:ext uri="{BB962C8B-B14F-4D97-AF65-F5344CB8AC3E}">
        <p14:creationId xmlns:p14="http://schemas.microsoft.com/office/powerpoint/2010/main" val="41932085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Achieving Consistency</a:t>
            </a:r>
            <a:endParaRPr lang="en-US" dirty="0"/>
          </a:p>
        </p:txBody>
      </p:sp>
      <p:sp>
        <p:nvSpPr>
          <p:cNvPr id="3" name="Content Placeholder 2"/>
          <p:cNvSpPr>
            <a:spLocks noGrp="1"/>
          </p:cNvSpPr>
          <p:nvPr>
            <p:ph idx="1"/>
          </p:nvPr>
        </p:nvSpPr>
        <p:spPr/>
        <p:txBody>
          <a:bodyPr/>
          <a:lstStyle/>
          <a:p>
            <a:r>
              <a:rPr lang="en-US" dirty="0" smtClean="0"/>
              <a:t>If two processors are writing on the same page, both need to see the updates from each other.</a:t>
            </a:r>
          </a:p>
          <a:p>
            <a:r>
              <a:rPr lang="en-US" dirty="0" smtClean="0"/>
              <a:t>Two approaches</a:t>
            </a:r>
          </a:p>
          <a:p>
            <a:pPr lvl="1">
              <a:lnSpc>
                <a:spcPct val="80000"/>
              </a:lnSpc>
            </a:pPr>
            <a:r>
              <a:rPr lang="en-US" i="1" dirty="0">
                <a:ea typeface="ＭＳ Ｐゴシック" charset="0"/>
              </a:rPr>
              <a:t>Update</a:t>
            </a:r>
            <a:r>
              <a:rPr lang="en-US" dirty="0">
                <a:ea typeface="ＭＳ Ｐゴシック" charset="0"/>
              </a:rPr>
              <a:t>: the write is allowed to take place locally, but the address of the modified word and its new value are broadcast to all the other processors. Each processor holding the word copies the new value, i.e., updates its local value.</a:t>
            </a:r>
          </a:p>
          <a:p>
            <a:pPr lvl="1">
              <a:lnSpc>
                <a:spcPct val="80000"/>
              </a:lnSpc>
            </a:pPr>
            <a:r>
              <a:rPr lang="en-US" i="1" dirty="0">
                <a:ea typeface="ＭＳ Ｐゴシック" charset="0"/>
              </a:rPr>
              <a:t>Invalidate</a:t>
            </a:r>
            <a:r>
              <a:rPr lang="en-US" dirty="0">
                <a:ea typeface="ＭＳ Ｐゴシック" charset="0"/>
              </a:rPr>
              <a:t>: The address of the modified word is broadcast, but the new value is not. Other processors invalidate their </a:t>
            </a:r>
            <a:r>
              <a:rPr lang="en-US" dirty="0" smtClean="0">
                <a:ea typeface="ＭＳ Ｐゴシック" charset="0"/>
              </a:rPr>
              <a:t>copies.</a:t>
            </a:r>
          </a:p>
          <a:p>
            <a:pPr>
              <a:lnSpc>
                <a:spcPct val="80000"/>
              </a:lnSpc>
            </a:pPr>
            <a:r>
              <a:rPr lang="en-US" dirty="0" smtClean="0">
                <a:ea typeface="ＭＳ Ｐゴシック" charset="0"/>
              </a:rPr>
              <a:t>What would you choose?</a:t>
            </a:r>
          </a:p>
          <a:p>
            <a:pPr lvl="1">
              <a:lnSpc>
                <a:spcPct val="80000"/>
              </a:lnSpc>
            </a:pPr>
            <a:r>
              <a:rPr lang="en-US" dirty="0" smtClean="0">
                <a:ea typeface="ＭＳ Ｐゴシック" charset="0"/>
              </a:rPr>
              <a:t>Page</a:t>
            </a:r>
            <a:r>
              <a:rPr lang="en-US" dirty="0">
                <a:ea typeface="ＭＳ Ｐゴシック" charset="0"/>
              </a:rPr>
              <a:t>-based DSM systems typically use an invalidate protocol instead of an update protocol</a:t>
            </a:r>
            <a:r>
              <a:rPr lang="en-US" dirty="0" smtClean="0">
                <a:ea typeface="ＭＳ Ｐゴシック" charset="0"/>
              </a:rPr>
              <a:t>.</a:t>
            </a:r>
            <a:endParaRPr lang="en-US" dirty="0">
              <a:ea typeface="ＭＳ Ｐゴシック" charset="0"/>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9</a:t>
            </a:fld>
            <a:endParaRPr lang="en-US" b="0">
              <a:solidFill>
                <a:srgbClr val="FBBA03"/>
              </a:solidFill>
            </a:endParaRPr>
          </a:p>
        </p:txBody>
      </p:sp>
    </p:spTree>
    <p:extLst>
      <p:ext uri="{BB962C8B-B14F-4D97-AF65-F5344CB8AC3E}">
        <p14:creationId xmlns:p14="http://schemas.microsoft.com/office/powerpoint/2010/main" val="2308934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w="12700"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CS252-template</Template>
  <TotalTime>30459</TotalTime>
  <Pages>12</Pages>
  <Words>1972</Words>
  <Application>Microsoft Macintosh PowerPoint</Application>
  <PresentationFormat>Letter Paper (8.5x11 in)</PresentationFormat>
  <Paragraphs>454</Paragraphs>
  <Slides>26</Slides>
  <Notes>2</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CS252-template</vt:lpstr>
      <vt:lpstr>Office Theme</vt:lpstr>
      <vt:lpstr>CSE 486/586 Distributed Systems Distributed Shared Memory</vt:lpstr>
      <vt:lpstr>Recap</vt:lpstr>
      <vt:lpstr>Communication Mechanisms</vt:lpstr>
      <vt:lpstr>Basic Model of DSM</vt:lpstr>
      <vt:lpstr>Distributed Shared Memory</vt:lpstr>
      <vt:lpstr>The Problem of Sharing</vt:lpstr>
      <vt:lpstr>Granularity of Chunks</vt:lpstr>
      <vt:lpstr>False Sharing</vt:lpstr>
      <vt:lpstr>Achieving Consistency</vt:lpstr>
      <vt:lpstr>CSE 486/586 Administrivia</vt:lpstr>
      <vt:lpstr>Invalidation Protocol</vt:lpstr>
      <vt:lpstr>Read Scenarios</vt:lpstr>
      <vt:lpstr>Read Protocol</vt:lpstr>
      <vt:lpstr>Write Scenarios &amp; Protocol</vt:lpstr>
      <vt:lpstr>Write Scenarios &amp; Protocol</vt:lpstr>
      <vt:lpstr>Finding the Owner</vt:lpstr>
      <vt:lpstr>Finding Copies to Invalidate</vt:lpstr>
      <vt:lpstr>What Consistency?</vt:lpstr>
      <vt:lpstr>Sequential Consistency Example 1</vt:lpstr>
      <vt:lpstr>Sequential Consistency Example 2</vt:lpstr>
      <vt:lpstr>Sequential Consistency Example 3</vt:lpstr>
      <vt:lpstr>Causal Consistency</vt:lpstr>
      <vt:lpstr>Causal Consistency Example 2</vt:lpstr>
      <vt:lpstr>Causal Consistency Example 3</vt:lpstr>
      <vt:lpstr>Summary</vt:lpstr>
      <vt:lpstr>Acknowledgements</vt:lpstr>
    </vt:vector>
  </TitlesOfParts>
  <Manager/>
  <Company>UC Berkeley-EECS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  Lec 01 - Introduction  </dc:title>
  <dc:subject/>
  <dc:creator> Krste Asanovic</dc:creator>
  <cp:keywords/>
  <dc:description/>
  <cp:lastModifiedBy>Steven Ko</cp:lastModifiedBy>
  <cp:revision>1408</cp:revision>
  <cp:lastPrinted>2012-04-04T17:06:13Z</cp:lastPrinted>
  <dcterms:created xsi:type="dcterms:W3CDTF">2012-03-21T04:48:11Z</dcterms:created>
  <dcterms:modified xsi:type="dcterms:W3CDTF">2012-04-04T17:45:50Z</dcterms:modified>
  <cp:category/>
</cp:coreProperties>
</file>