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7"/>
  </p:notesMasterIdLst>
  <p:handoutMasterIdLst>
    <p:handoutMasterId r:id="rId18"/>
  </p:handoutMasterIdLst>
  <p:sldIdLst>
    <p:sldId id="322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584" r:id="rId1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F7DD4D5-A751-6D41-8EBA-0018A6BBB8B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4843131-59A9-C44F-A938-8106608F15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CDB8AA-533B-FD48-A50E-0027AD6D47D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E50C8C-91C9-3C40-A585-7A120A08930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420AAB3-EEE9-6949-BEA9-35F14A4828F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EA8A2F-BABA-8C4B-B63C-26B86B339DC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#2 is clicker question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67229BA-3EC1-EA41-A9E4-81E5AB707B8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00FFE1D-33E4-2449-A218-B0685CAAB54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635CD8E-D892-C64D-81AF-90AD9BFD4E3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B6D807D-DD0C-1041-B535-49E58F761BA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BF44A33-6AB0-D847-B40C-9F65825C739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Leader </a:t>
            </a:r>
            <a:r>
              <a:rPr lang="en-US" dirty="0" smtClean="0"/>
              <a:t>Election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Bully Algorithm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 scenario: The process with the second highest id notices the failure of the coordinator and elects itself.</a:t>
            </a:r>
          </a:p>
          <a:p>
            <a:pPr lvl="1"/>
            <a:r>
              <a:rPr lang="en-US" dirty="0" smtClean="0"/>
              <a:t>N-2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messages are sent.</a:t>
            </a:r>
          </a:p>
          <a:p>
            <a:pPr lvl="1"/>
            <a:r>
              <a:rPr lang="en-US" dirty="0" smtClean="0"/>
              <a:t>Turnaround time is one message transmission time.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Bully Algorithm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 case scenario: When the process with the lowest id in the system detects the failure.</a:t>
            </a:r>
          </a:p>
          <a:p>
            <a:pPr lvl="1"/>
            <a:r>
              <a:rPr lang="en-US" dirty="0" smtClean="0"/>
              <a:t>N-1 processes altogether begin elections, each sending messages to processes with higher ids.</a:t>
            </a:r>
          </a:p>
          <a:p>
            <a:pPr lvl="1"/>
            <a:r>
              <a:rPr lang="en-US" dirty="0" smtClean="0"/>
              <a:t>The message overhead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Turnaround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messages arrive within </a:t>
            </a:r>
            <a:r>
              <a:rPr lang="en-US" dirty="0" smtClean="0"/>
              <a:t>T </a:t>
            </a:r>
            <a:r>
              <a:rPr lang="en-US" dirty="0"/>
              <a:t>units of </a:t>
            </a:r>
            <a:r>
              <a:rPr lang="en-US" dirty="0" smtClean="0"/>
              <a:t>time (synchronous)</a:t>
            </a:r>
          </a:p>
          <a:p>
            <a:r>
              <a:rPr lang="en-US" dirty="0" smtClean="0"/>
              <a:t>Turnaround time: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>
                <a:solidFill>
                  <a:srgbClr val="6BB76D"/>
                </a:solidFill>
              </a:rPr>
              <a:t> </a:t>
            </a:r>
            <a:r>
              <a:rPr lang="en-US" dirty="0" smtClean="0"/>
              <a:t>message from lowest process (T)</a:t>
            </a:r>
          </a:p>
          <a:p>
            <a:pPr lvl="1"/>
            <a:r>
              <a:rPr lang="en-US" dirty="0" smtClean="0"/>
              <a:t>Timeout at 2</a:t>
            </a:r>
            <a:r>
              <a:rPr lang="en-US" baseline="30000" dirty="0" smtClean="0"/>
              <a:t>nd</a:t>
            </a:r>
            <a:r>
              <a:rPr lang="en-US" dirty="0" smtClean="0"/>
              <a:t> highest process (X)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 from 2</a:t>
            </a:r>
            <a:r>
              <a:rPr lang="en-US" baseline="30000" dirty="0" smtClean="0"/>
              <a:t>nd</a:t>
            </a:r>
            <a:r>
              <a:rPr lang="en-US" dirty="0" smtClean="0"/>
              <a:t> highest process (T)</a:t>
            </a:r>
          </a:p>
          <a:p>
            <a:r>
              <a:rPr lang="en-US" dirty="0" smtClean="0"/>
              <a:t>How long should the timeout be?</a:t>
            </a:r>
          </a:p>
          <a:p>
            <a:pPr lvl="1"/>
            <a:r>
              <a:rPr lang="en-US" dirty="0" smtClean="0"/>
              <a:t>X = 2T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process</a:t>
            </a:r>
            <a:endParaRPr lang="en-US" baseline="-25000" dirty="0" smtClean="0"/>
          </a:p>
          <a:p>
            <a:pPr lvl="1"/>
            <a:r>
              <a:rPr lang="en-US" dirty="0" smtClean="0"/>
              <a:t>Total turnaround time: 4T + 3T</a:t>
            </a:r>
            <a:r>
              <a:rPr lang="en-US" baseline="-25000" dirty="0" smtClean="0"/>
              <a:t>process</a:t>
            </a:r>
            <a:endParaRPr lang="en-US" dirty="0" smtClean="0"/>
          </a:p>
          <a:p>
            <a:r>
              <a:rPr lang="en-US" dirty="0" smtClean="0"/>
              <a:t>How long should election restart timeout be?</a:t>
            </a:r>
          </a:p>
          <a:p>
            <a:pPr lvl="1"/>
            <a:r>
              <a:rPr lang="en-US" dirty="0" smtClean="0"/>
              <a:t>X + T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process</a:t>
            </a:r>
            <a:r>
              <a:rPr lang="en-US" baseline="-25000" dirty="0" smtClean="0"/>
              <a:t> </a:t>
            </a:r>
            <a:r>
              <a:rPr lang="en-US" dirty="0" smtClean="0"/>
              <a:t>= 3T + 2T</a:t>
            </a:r>
            <a:r>
              <a:rPr lang="en-US" baseline="-25000" dirty="0" smtClean="0"/>
              <a:t>process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84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in distributed systems requires a leader process</a:t>
            </a:r>
          </a:p>
          <a:p>
            <a:r>
              <a:rPr lang="en-US" dirty="0" smtClean="0"/>
              <a:t>Leader process might fail</a:t>
            </a:r>
          </a:p>
          <a:p>
            <a:r>
              <a:rPr lang="en-US" dirty="0" smtClean="0"/>
              <a:t>Need to (re-) elect leader process</a:t>
            </a:r>
          </a:p>
          <a:p>
            <a:r>
              <a:rPr lang="en-US" dirty="0" smtClean="0"/>
              <a:t>Three Algorithms</a:t>
            </a:r>
          </a:p>
          <a:p>
            <a:pPr lvl="1"/>
            <a:r>
              <a:rPr lang="en-US" dirty="0" smtClean="0"/>
              <a:t>Ring algorithm</a:t>
            </a:r>
          </a:p>
          <a:p>
            <a:pPr lvl="1"/>
            <a:r>
              <a:rPr lang="en-US" dirty="0" smtClean="0"/>
              <a:t>Modified Ring algorithm</a:t>
            </a:r>
          </a:p>
          <a:p>
            <a:pPr lvl="1"/>
            <a:r>
              <a:rPr lang="en-US" dirty="0" smtClean="0"/>
              <a:t>Bully Algorithm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2: Modified Ring Election </a:t>
            </a:r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election </a:t>
            </a:r>
            <a:r>
              <a:rPr lang="en-US" dirty="0" smtClean="0"/>
              <a:t>message tracks </a:t>
            </a:r>
            <a:r>
              <a:rPr lang="en-US" i="1" dirty="0" smtClean="0"/>
              <a:t>all</a:t>
            </a:r>
            <a:r>
              <a:rPr lang="en-US" dirty="0" smtClean="0"/>
              <a:t> IDs of nodes that forwarded it, not just the highest</a:t>
            </a:r>
          </a:p>
          <a:p>
            <a:pPr lvl="1"/>
            <a:r>
              <a:rPr lang="en-US" dirty="0" smtClean="0"/>
              <a:t>Each node appends its ID to the list</a:t>
            </a:r>
          </a:p>
          <a:p>
            <a:r>
              <a:rPr lang="en-US" dirty="0" smtClean="0"/>
              <a:t>Once message goes all the way around a circle, new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 is sent out</a:t>
            </a:r>
          </a:p>
          <a:p>
            <a:pPr lvl="1"/>
            <a:r>
              <a:rPr lang="en-US" dirty="0" smtClean="0"/>
              <a:t>Coordinator chosen by highest ID in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>
                <a:solidFill>
                  <a:srgbClr val="6BB76D"/>
                </a:solidFill>
              </a:rPr>
              <a:t>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Each node appends its own ID to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 returns to initiator</a:t>
            </a:r>
          </a:p>
          <a:p>
            <a:pPr lvl="1"/>
            <a:r>
              <a:rPr lang="en-US" dirty="0" smtClean="0"/>
              <a:t>Election a success if coordinator among ID list</a:t>
            </a:r>
          </a:p>
          <a:p>
            <a:pPr lvl="1"/>
            <a:r>
              <a:rPr lang="en-US" dirty="0" smtClean="0"/>
              <a:t>Otherwise, start election anew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Ring Election </a:t>
            </a:r>
            <a:endParaRPr lang="en-US" dirty="0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2146300" y="2159000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4737100" y="11684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2, 3,4,0,1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 rot="2339013">
            <a:off x="419100" y="2972693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2,3,4</a:t>
            </a: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2095500" y="2971800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7416800" y="2171700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Coord(4):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235700" y="3149600"/>
            <a:ext cx="1358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Coord(4):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2159000" y="39497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Coord(4)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940300" y="5041900"/>
            <a:ext cx="119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</a:t>
            </a:r>
            <a:r>
              <a:rPr lang="en-US" b="1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378200" y="5994400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3429000" y="41656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   </a:t>
            </a:r>
            <a:r>
              <a:rPr lang="en-US" b="1" dirty="0">
                <a:solidFill>
                  <a:srgbClr val="FF0000"/>
                </a:solidFill>
              </a:rPr>
              <a:t>2,3,0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4940300" y="40005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Election: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391400" y="4965700"/>
            <a:ext cx="1206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6261100" y="6007100"/>
            <a:ext cx="1358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2,3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969000" y="40894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  </a:t>
            </a:r>
            <a:r>
              <a:rPr lang="en-US" b="1" dirty="0">
                <a:solidFill>
                  <a:srgbClr val="FF0000"/>
                </a:solidFill>
              </a:rPr>
              <a:t>2,3,0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7467600" y="3962400"/>
            <a:ext cx="110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Coord(3): </a:t>
            </a:r>
            <a:r>
              <a:rPr lang="en-US" b="1" dirty="0">
                <a:solidFill>
                  <a:srgbClr val="FF0000"/>
                </a:solidFill>
              </a:rPr>
              <a:t>2, 3,0,1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38200" y="1206500"/>
            <a:ext cx="2146300" cy="2644776"/>
            <a:chOff x="528" y="568"/>
            <a:chExt cx="1352" cy="166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568" y="568"/>
              <a:ext cx="1280" cy="1424"/>
              <a:chOff x="568" y="712"/>
              <a:chExt cx="1280" cy="1424"/>
            </a:xfrm>
          </p:grpSpPr>
          <p:sp>
            <p:nvSpPr>
              <p:cNvPr id="165915" name="Oval 27"/>
              <p:cNvSpPr>
                <a:spLocks noChangeArrowheads="1"/>
              </p:cNvSpPr>
              <p:nvPr/>
            </p:nvSpPr>
            <p:spPr bwMode="auto">
              <a:xfrm>
                <a:off x="1008" y="7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6" name="Oval 28"/>
              <p:cNvSpPr>
                <a:spLocks noChangeArrowheads="1"/>
              </p:cNvSpPr>
              <p:nvPr/>
            </p:nvSpPr>
            <p:spPr bwMode="auto">
              <a:xfrm>
                <a:off x="1528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7" name="Oval 29"/>
              <p:cNvSpPr>
                <a:spLocks noChangeArrowheads="1"/>
              </p:cNvSpPr>
              <p:nvPr/>
            </p:nvSpPr>
            <p:spPr bwMode="auto">
              <a:xfrm>
                <a:off x="568" y="10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8" name="Oval 30"/>
              <p:cNvSpPr>
                <a:spLocks noChangeArrowheads="1"/>
              </p:cNvSpPr>
              <p:nvPr/>
            </p:nvSpPr>
            <p:spPr bwMode="auto">
              <a:xfrm>
                <a:off x="1520" y="156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19" name="Oval 31"/>
              <p:cNvSpPr>
                <a:spLocks noChangeArrowheads="1"/>
              </p:cNvSpPr>
              <p:nvPr/>
            </p:nvSpPr>
            <p:spPr bwMode="auto">
              <a:xfrm>
                <a:off x="1088" y="184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84" name="AutoShape 32"/>
              <p:cNvCxnSpPr>
                <a:cxnSpLocks noChangeShapeType="1"/>
                <a:stCxn id="165915" idx="6"/>
                <a:endCxn id="165916" idx="0"/>
              </p:cNvCxnSpPr>
              <p:nvPr/>
            </p:nvCxnSpPr>
            <p:spPr bwMode="auto">
              <a:xfrm>
                <a:off x="1312" y="856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85" name="AutoShape 33"/>
              <p:cNvCxnSpPr>
                <a:cxnSpLocks noChangeShapeType="1"/>
                <a:stCxn id="165918" idx="4"/>
                <a:endCxn id="165919" idx="6"/>
              </p:cNvCxnSpPr>
              <p:nvPr/>
            </p:nvCxnSpPr>
            <p:spPr bwMode="auto">
              <a:xfrm rot="5400000">
                <a:off x="1460" y="1780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86" name="AutoShape 34"/>
              <p:cNvCxnSpPr>
                <a:cxnSpLocks noChangeShapeType="1"/>
                <a:stCxn id="165917" idx="0"/>
                <a:endCxn id="165915" idx="2"/>
              </p:cNvCxnSpPr>
              <p:nvPr/>
            </p:nvCxnSpPr>
            <p:spPr bwMode="auto">
              <a:xfrm rot="-5400000">
                <a:off x="780" y="796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87" name="AutoShape 35"/>
              <p:cNvCxnSpPr>
                <a:cxnSpLocks noChangeShapeType="1"/>
                <a:stCxn id="165916" idx="6"/>
                <a:endCxn id="40091" idx="3"/>
              </p:cNvCxnSpPr>
              <p:nvPr/>
            </p:nvCxnSpPr>
            <p:spPr bwMode="auto">
              <a:xfrm>
                <a:off x="1832" y="1160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88" name="AutoShape 36"/>
              <p:cNvCxnSpPr>
                <a:cxnSpLocks noChangeShapeType="1"/>
                <a:stCxn id="165919" idx="2"/>
                <a:endCxn id="165917" idx="2"/>
              </p:cNvCxnSpPr>
              <p:nvPr/>
            </p:nvCxnSpPr>
            <p:spPr bwMode="auto">
              <a:xfrm rot="10800000">
                <a:off x="568" y="1168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40089" name="Text Box 37"/>
              <p:cNvSpPr txBox="1">
                <a:spLocks noChangeArrowheads="1"/>
              </p:cNvSpPr>
              <p:nvPr/>
            </p:nvSpPr>
            <p:spPr bwMode="auto">
              <a:xfrm>
                <a:off x="1040" y="78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90" name="Text Box 38"/>
              <p:cNvSpPr txBox="1">
                <a:spLocks noChangeArrowheads="1"/>
              </p:cNvSpPr>
              <p:nvPr/>
            </p:nvSpPr>
            <p:spPr bwMode="auto">
              <a:xfrm>
                <a:off x="1552" y="107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91" name="Text Box 39"/>
              <p:cNvSpPr txBox="1">
                <a:spLocks noChangeArrowheads="1"/>
              </p:cNvSpPr>
              <p:nvPr/>
            </p:nvSpPr>
            <p:spPr bwMode="auto">
              <a:xfrm>
                <a:off x="1544" y="161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92" name="Text Box 40"/>
              <p:cNvSpPr txBox="1">
                <a:spLocks noChangeArrowheads="1"/>
              </p:cNvSpPr>
              <p:nvPr/>
            </p:nvSpPr>
            <p:spPr bwMode="auto">
              <a:xfrm>
                <a:off x="1104" y="191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93" name="Text Box 41"/>
              <p:cNvSpPr txBox="1">
                <a:spLocks noChangeArrowheads="1"/>
              </p:cNvSpPr>
              <p:nvPr/>
            </p:nvSpPr>
            <p:spPr bwMode="auto">
              <a:xfrm>
                <a:off x="584" y="108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30" name="Oval 42"/>
              <p:cNvSpPr>
                <a:spLocks noChangeArrowheads="1"/>
              </p:cNvSpPr>
              <p:nvPr/>
            </p:nvSpPr>
            <p:spPr bwMode="auto">
              <a:xfrm>
                <a:off x="704" y="14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95" name="Text Box 43"/>
              <p:cNvSpPr txBox="1">
                <a:spLocks noChangeArrowheads="1"/>
              </p:cNvSpPr>
              <p:nvPr/>
            </p:nvSpPr>
            <p:spPr bwMode="auto">
              <a:xfrm>
                <a:off x="712" y="1504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96" name="Line 44"/>
              <p:cNvSpPr>
                <a:spLocks noChangeShapeType="1"/>
              </p:cNvSpPr>
              <p:nvPr/>
            </p:nvSpPr>
            <p:spPr bwMode="auto">
              <a:xfrm flipH="1">
                <a:off x="728" y="143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97" name="Line 45"/>
              <p:cNvSpPr>
                <a:spLocks noChangeShapeType="1"/>
              </p:cNvSpPr>
              <p:nvPr/>
            </p:nvSpPr>
            <p:spPr bwMode="auto">
              <a:xfrm>
                <a:off x="680" y="144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78" name="Text Box 46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1. P2 initiates election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467100" y="1193800"/>
            <a:ext cx="2476500" cy="2657475"/>
            <a:chOff x="2184" y="560"/>
            <a:chExt cx="1560" cy="1674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264" y="560"/>
              <a:ext cx="1280" cy="1256"/>
              <a:chOff x="2360" y="704"/>
              <a:chExt cx="1280" cy="1256"/>
            </a:xfrm>
          </p:grpSpPr>
          <p:sp>
            <p:nvSpPr>
              <p:cNvPr id="165937" name="Oval 49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8" name="Oval 50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39" name="Oval 51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0" name="Oval 52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41" name="Oval 53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62" name="AutoShape 54"/>
              <p:cNvCxnSpPr>
                <a:cxnSpLocks noChangeShapeType="1"/>
                <a:stCxn id="165937" idx="6"/>
                <a:endCxn id="165938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63" name="AutoShape 55"/>
              <p:cNvCxnSpPr>
                <a:cxnSpLocks noChangeShapeType="1"/>
                <a:stCxn id="165939" idx="0"/>
                <a:endCxn id="165937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64" name="AutoShape 56"/>
              <p:cNvCxnSpPr>
                <a:cxnSpLocks noChangeShapeType="1"/>
                <a:stCxn id="165938" idx="6"/>
                <a:endCxn id="40068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65" name="AutoShape 57"/>
              <p:cNvCxnSpPr>
                <a:cxnSpLocks noChangeShapeType="1"/>
                <a:stCxn id="165940" idx="4"/>
                <a:endCxn id="165939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40066" name="Text Box 58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67" name="Text Box 59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68" name="Text Box 60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69" name="Text Box 61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70" name="Text Box 62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51" name="Oval 63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72" name="Text Box 64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73" name="Line 65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4" name="Line 66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5" name="Line 67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76" name="Line 68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56" name="Text Box 69"/>
            <p:cNvSpPr txBox="1">
              <a:spLocks noChangeArrowheads="1"/>
            </p:cNvSpPr>
            <p:nvPr/>
          </p:nvSpPr>
          <p:spPr bwMode="auto">
            <a:xfrm>
              <a:off x="2184" y="1904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 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election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, </a:t>
              </a:r>
              <a:r>
                <a:rPr lang="en-US" b="1" dirty="0">
                  <a:solidFill>
                    <a:srgbClr val="0000FF"/>
                  </a:solidFill>
                </a:rPr>
                <a:t>	P4 dies</a:t>
              </a:r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6248400" y="1206500"/>
            <a:ext cx="2184400" cy="2733675"/>
            <a:chOff x="3936" y="568"/>
            <a:chExt cx="1376" cy="1722"/>
          </a:xfrm>
        </p:grpSpPr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3936" y="568"/>
              <a:ext cx="1280" cy="1256"/>
              <a:chOff x="2360" y="704"/>
              <a:chExt cx="1280" cy="1256"/>
            </a:xfrm>
          </p:grpSpPr>
          <p:sp>
            <p:nvSpPr>
              <p:cNvPr id="165960" name="Oval 72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1" name="Oval 73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2" name="Oval 74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3" name="Oval 75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64" name="Oval 76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40" name="AutoShape 77"/>
              <p:cNvCxnSpPr>
                <a:cxnSpLocks noChangeShapeType="1"/>
                <a:stCxn id="165960" idx="6"/>
                <a:endCxn id="165961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41" name="AutoShape 78"/>
              <p:cNvCxnSpPr>
                <a:cxnSpLocks noChangeShapeType="1"/>
                <a:stCxn id="165962" idx="0"/>
                <a:endCxn id="165960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42" name="AutoShape 79"/>
              <p:cNvCxnSpPr>
                <a:cxnSpLocks noChangeShapeType="1"/>
                <a:stCxn id="165961" idx="6"/>
                <a:endCxn id="40046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43" name="AutoShape 80"/>
              <p:cNvCxnSpPr>
                <a:cxnSpLocks noChangeShapeType="1"/>
                <a:stCxn id="165963" idx="4"/>
                <a:endCxn id="165962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40044" name="Text Box 81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45" name="Text Box 82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46" name="Text Box 83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47" name="Text Box 84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48" name="Text Box 85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74" name="Oval 86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50" name="Text Box 87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51" name="Line 88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2" name="Line 89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3" name="Line 90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54" name="Line 91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34" name="Text Box 92"/>
            <p:cNvSpPr txBox="1">
              <a:spLocks noChangeArrowheads="1"/>
            </p:cNvSpPr>
            <p:nvPr/>
          </p:nvSpPr>
          <p:spPr bwMode="auto">
            <a:xfrm>
              <a:off x="3968" y="1960"/>
              <a:ext cx="1344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3. P2 selects 4 and announces the result</a:t>
              </a:r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711200" y="4013200"/>
            <a:ext cx="2476500" cy="2581275"/>
            <a:chOff x="448" y="2336"/>
            <a:chExt cx="1560" cy="1626"/>
          </a:xfrm>
        </p:grpSpPr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592" y="2336"/>
              <a:ext cx="1280" cy="1256"/>
              <a:chOff x="2360" y="704"/>
              <a:chExt cx="1280" cy="1256"/>
            </a:xfrm>
          </p:grpSpPr>
          <p:sp>
            <p:nvSpPr>
              <p:cNvPr id="165983" name="Oval 95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4" name="Oval 96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5" name="Oval 97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6" name="Oval 98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5987" name="Oval 99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40018" name="AutoShape 100"/>
              <p:cNvCxnSpPr>
                <a:cxnSpLocks noChangeShapeType="1"/>
                <a:stCxn id="165983" idx="6"/>
                <a:endCxn id="165984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19" name="AutoShape 101"/>
              <p:cNvCxnSpPr>
                <a:cxnSpLocks noChangeShapeType="1"/>
                <a:stCxn id="165985" idx="0"/>
                <a:endCxn id="165983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20" name="AutoShape 102"/>
              <p:cNvCxnSpPr>
                <a:cxnSpLocks noChangeShapeType="1"/>
                <a:stCxn id="165984" idx="6"/>
                <a:endCxn id="40024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40021" name="AutoShape 103"/>
              <p:cNvCxnSpPr>
                <a:cxnSpLocks noChangeShapeType="1"/>
                <a:stCxn id="165986" idx="4"/>
                <a:endCxn id="165985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40022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23" name="Text Box 105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24" name="Text Box 106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25" name="Text Box 107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26" name="Text Box 108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5997" name="Oval 109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28" name="Text Box 110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29" name="Line 111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0" name="Line 112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1" name="Line 113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32" name="Line 114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012" name="Text Box 115"/>
            <p:cNvSpPr txBox="1">
              <a:spLocks noChangeArrowheads="1"/>
            </p:cNvSpPr>
            <p:nvPr/>
          </p:nvSpPr>
          <p:spPr bwMode="auto">
            <a:xfrm>
              <a:off x="448" y="3632"/>
              <a:ext cx="1560" cy="330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4. P2 receives 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err="1" smtClean="0">
                  <a:solidFill>
                    <a:srgbClr val="0000FF"/>
                  </a:solidFill>
                </a:rPr>
                <a:t>Coord</a:t>
              </a:r>
              <a:r>
                <a:rPr lang="en-US" altLang="ja-JP" b="1" dirty="0" smtClean="0">
                  <a:solidFill>
                    <a:srgbClr val="0000FF"/>
                  </a:solidFill>
                </a:rPr>
                <a:t>"</a:t>
              </a:r>
              <a:r>
                <a:rPr lang="en-US" b="1" dirty="0" smtClean="0">
                  <a:solidFill>
                    <a:srgbClr val="0000FF"/>
                  </a:solidFill>
                </a:rPr>
                <a:t>, </a:t>
              </a:r>
              <a:r>
                <a:rPr lang="en-US" b="1" dirty="0">
                  <a:solidFill>
                    <a:srgbClr val="0000FF"/>
                  </a:solidFill>
                </a:rPr>
                <a:t>but P4 is not included</a:t>
              </a:r>
            </a:p>
          </p:txBody>
        </p: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3429000" y="4076701"/>
            <a:ext cx="2451100" cy="2466976"/>
            <a:chOff x="2160" y="2376"/>
            <a:chExt cx="1544" cy="1554"/>
          </a:xfrm>
        </p:grpSpPr>
        <p:grpSp>
          <p:nvGrpSpPr>
            <p:cNvPr id="14" name="Group 117"/>
            <p:cNvGrpSpPr>
              <a:grpSpLocks/>
            </p:cNvGrpSpPr>
            <p:nvPr/>
          </p:nvGrpSpPr>
          <p:grpSpPr bwMode="auto">
            <a:xfrm>
              <a:off x="2336" y="2376"/>
              <a:ext cx="1280" cy="1256"/>
              <a:chOff x="2360" y="704"/>
              <a:chExt cx="1280" cy="1256"/>
            </a:xfrm>
          </p:grpSpPr>
          <p:sp>
            <p:nvSpPr>
              <p:cNvPr id="166006" name="Oval 118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7" name="Oval 119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8" name="Oval 120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09" name="Oval 121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10" name="Oval 122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96" name="AutoShape 123"/>
              <p:cNvCxnSpPr>
                <a:cxnSpLocks noChangeShapeType="1"/>
                <a:stCxn id="166006" idx="6"/>
                <a:endCxn id="166007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39997" name="AutoShape 124"/>
              <p:cNvCxnSpPr>
                <a:cxnSpLocks noChangeShapeType="1"/>
                <a:stCxn id="166008" idx="0"/>
                <a:endCxn id="166006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39998" name="AutoShape 125"/>
              <p:cNvCxnSpPr>
                <a:cxnSpLocks noChangeShapeType="1"/>
                <a:stCxn id="166007" idx="6"/>
                <a:endCxn id="40002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39999" name="AutoShape 126"/>
              <p:cNvCxnSpPr>
                <a:cxnSpLocks noChangeShapeType="1"/>
                <a:stCxn id="166009" idx="4"/>
                <a:endCxn id="166008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40000" name="Text Box 127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40001" name="Text Box 128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40002" name="Text Box 129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40003" name="Text Box 130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40004" name="Text Box 131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6020" name="Oval 132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006" name="Text Box 133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40007" name="Line 134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08" name="Line 135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09" name="Line 136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010" name="Line 137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990" name="Text Box 138"/>
            <p:cNvSpPr txBox="1">
              <a:spLocks noChangeArrowheads="1"/>
            </p:cNvSpPr>
            <p:nvPr/>
          </p:nvSpPr>
          <p:spPr bwMode="auto">
            <a:xfrm>
              <a:off x="2160" y="3736"/>
              <a:ext cx="1544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P2 re-initiates election</a:t>
              </a:r>
            </a:p>
          </p:txBody>
        </p:sp>
      </p:grpSp>
      <p:grpSp>
        <p:nvGrpSpPr>
          <p:cNvPr id="15" name="Group 139"/>
          <p:cNvGrpSpPr>
            <a:grpSpLocks/>
          </p:cNvGrpSpPr>
          <p:nvPr/>
        </p:nvGrpSpPr>
        <p:grpSpPr bwMode="auto">
          <a:xfrm>
            <a:off x="6070600" y="4000501"/>
            <a:ext cx="2451100" cy="2543176"/>
            <a:chOff x="3824" y="2328"/>
            <a:chExt cx="1544" cy="1602"/>
          </a:xfrm>
        </p:grpSpPr>
        <p:grpSp>
          <p:nvGrpSpPr>
            <p:cNvPr id="16" name="Group 140"/>
            <p:cNvGrpSpPr>
              <a:grpSpLocks/>
            </p:cNvGrpSpPr>
            <p:nvPr/>
          </p:nvGrpSpPr>
          <p:grpSpPr bwMode="auto">
            <a:xfrm>
              <a:off x="3936" y="2328"/>
              <a:ext cx="1280" cy="1256"/>
              <a:chOff x="2360" y="704"/>
              <a:chExt cx="1280" cy="1256"/>
            </a:xfrm>
          </p:grpSpPr>
          <p:sp>
            <p:nvSpPr>
              <p:cNvPr id="166029" name="Oval 141"/>
              <p:cNvSpPr>
                <a:spLocks noChangeArrowheads="1"/>
              </p:cNvSpPr>
              <p:nvPr/>
            </p:nvSpPr>
            <p:spPr bwMode="auto">
              <a:xfrm>
                <a:off x="2800" y="70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0" name="Oval 142"/>
              <p:cNvSpPr>
                <a:spLocks noChangeArrowheads="1"/>
              </p:cNvSpPr>
              <p:nvPr/>
            </p:nvSpPr>
            <p:spPr bwMode="auto">
              <a:xfrm>
                <a:off x="3320" y="100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1" name="Oval 143"/>
              <p:cNvSpPr>
                <a:spLocks noChangeArrowheads="1"/>
              </p:cNvSpPr>
              <p:nvPr/>
            </p:nvSpPr>
            <p:spPr bwMode="auto">
              <a:xfrm>
                <a:off x="2360" y="101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2" name="Oval 144"/>
              <p:cNvSpPr>
                <a:spLocks noChangeArrowheads="1"/>
              </p:cNvSpPr>
              <p:nvPr/>
            </p:nvSpPr>
            <p:spPr bwMode="auto">
              <a:xfrm>
                <a:off x="3312" y="155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66033" name="Oval 145"/>
              <p:cNvSpPr>
                <a:spLocks noChangeArrowheads="1"/>
              </p:cNvSpPr>
              <p:nvPr/>
            </p:nvSpPr>
            <p:spPr bwMode="auto">
              <a:xfrm>
                <a:off x="2880" y="16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39974" name="AutoShape 146"/>
              <p:cNvCxnSpPr>
                <a:cxnSpLocks noChangeShapeType="1"/>
                <a:stCxn id="166029" idx="6"/>
                <a:endCxn id="166030" idx="0"/>
              </p:cNvCxnSpPr>
              <p:nvPr/>
            </p:nvCxnSpPr>
            <p:spPr bwMode="auto">
              <a:xfrm>
                <a:off x="3104" y="84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39975" name="AutoShape 147"/>
              <p:cNvCxnSpPr>
                <a:cxnSpLocks noChangeShapeType="1"/>
                <a:stCxn id="166031" idx="0"/>
                <a:endCxn id="166029" idx="2"/>
              </p:cNvCxnSpPr>
              <p:nvPr/>
            </p:nvCxnSpPr>
            <p:spPr bwMode="auto">
              <a:xfrm rot="-5400000">
                <a:off x="2572" y="78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39976" name="AutoShape 148"/>
              <p:cNvCxnSpPr>
                <a:cxnSpLocks noChangeShapeType="1"/>
                <a:stCxn id="166030" idx="6"/>
                <a:endCxn id="39980" idx="3"/>
              </p:cNvCxnSpPr>
              <p:nvPr/>
            </p:nvCxnSpPr>
            <p:spPr bwMode="auto">
              <a:xfrm>
                <a:off x="3624" y="1152"/>
                <a:ext cx="1" cy="539"/>
              </a:xfrm>
              <a:prstGeom prst="curvedConnector3">
                <a:avLst>
                  <a:gd name="adj1" fmla="val 144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39977" name="AutoShape 149"/>
              <p:cNvCxnSpPr>
                <a:cxnSpLocks noChangeShapeType="1"/>
                <a:stCxn id="166032" idx="4"/>
                <a:endCxn id="166031" idx="2"/>
              </p:cNvCxnSpPr>
              <p:nvPr/>
            </p:nvCxnSpPr>
            <p:spPr bwMode="auto">
              <a:xfrm rot="16200000" flipV="1">
                <a:off x="2572" y="948"/>
                <a:ext cx="680" cy="1104"/>
              </a:xfrm>
              <a:prstGeom prst="curvedConnector4">
                <a:avLst>
                  <a:gd name="adj1" fmla="val -33972"/>
                  <a:gd name="adj2" fmla="val 10724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39978" name="Text Box 150"/>
              <p:cNvSpPr txBox="1">
                <a:spLocks noChangeArrowheads="1"/>
              </p:cNvSpPr>
              <p:nvPr/>
            </p:nvSpPr>
            <p:spPr bwMode="auto">
              <a:xfrm>
                <a:off x="2832" y="77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39979" name="Text Box 151"/>
              <p:cNvSpPr txBox="1">
                <a:spLocks noChangeArrowheads="1"/>
              </p:cNvSpPr>
              <p:nvPr/>
            </p:nvSpPr>
            <p:spPr bwMode="auto">
              <a:xfrm>
                <a:off x="3344" y="10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39980" name="Text Box 152"/>
              <p:cNvSpPr txBox="1">
                <a:spLocks noChangeArrowheads="1"/>
              </p:cNvSpPr>
              <p:nvPr/>
            </p:nvSpPr>
            <p:spPr bwMode="auto">
              <a:xfrm>
                <a:off x="3328" y="15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39981" name="Text Box 153"/>
              <p:cNvSpPr txBox="1">
                <a:spLocks noChangeArrowheads="1"/>
              </p:cNvSpPr>
              <p:nvPr/>
            </p:nvSpPr>
            <p:spPr bwMode="auto">
              <a:xfrm>
                <a:off x="2896" y="17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39982" name="Text Box 154"/>
              <p:cNvSpPr txBox="1">
                <a:spLocks noChangeArrowheads="1"/>
              </p:cNvSpPr>
              <p:nvPr/>
            </p:nvSpPr>
            <p:spPr bwMode="auto">
              <a:xfrm>
                <a:off x="2376" y="10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66043" name="Oval 155"/>
              <p:cNvSpPr>
                <a:spLocks noChangeArrowheads="1"/>
              </p:cNvSpPr>
              <p:nvPr/>
            </p:nvSpPr>
            <p:spPr bwMode="auto">
              <a:xfrm>
                <a:off x="2496" y="1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9984" name="Text Box 156"/>
              <p:cNvSpPr txBox="1">
                <a:spLocks noChangeArrowheads="1"/>
              </p:cNvSpPr>
              <p:nvPr/>
            </p:nvSpPr>
            <p:spPr bwMode="auto">
              <a:xfrm>
                <a:off x="2504" y="149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39985" name="Line 157"/>
              <p:cNvSpPr>
                <a:spLocks noChangeShapeType="1"/>
              </p:cNvSpPr>
              <p:nvPr/>
            </p:nvSpPr>
            <p:spPr bwMode="auto">
              <a:xfrm flipH="1">
                <a:off x="2520" y="1424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6" name="Line 158"/>
              <p:cNvSpPr>
                <a:spLocks noChangeShapeType="1"/>
              </p:cNvSpPr>
              <p:nvPr/>
            </p:nvSpPr>
            <p:spPr bwMode="auto">
              <a:xfrm>
                <a:off x="2472" y="1440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7" name="Line 159"/>
              <p:cNvSpPr>
                <a:spLocks noChangeShapeType="1"/>
              </p:cNvSpPr>
              <p:nvPr/>
            </p:nvSpPr>
            <p:spPr bwMode="auto">
              <a:xfrm flipH="1">
                <a:off x="2928" y="1640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988" name="Line 160"/>
              <p:cNvSpPr>
                <a:spLocks noChangeShapeType="1"/>
              </p:cNvSpPr>
              <p:nvPr/>
            </p:nvSpPr>
            <p:spPr bwMode="auto">
              <a:xfrm>
                <a:off x="2880" y="1656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968" name="Text Box 161"/>
            <p:cNvSpPr txBox="1">
              <a:spLocks noChangeArrowheads="1"/>
            </p:cNvSpPr>
            <p:nvPr/>
          </p:nvSpPr>
          <p:spPr bwMode="auto">
            <a:xfrm>
              <a:off x="3824" y="3736"/>
              <a:ext cx="1544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6. P3 is finally elected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srgbClr val="0000FF"/>
                </a:solidFill>
              </a:rPr>
              <a:pPr/>
              <a:t>3</a:t>
            </a:fld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 autoUpdateAnimBg="0"/>
      <p:bldP spid="165899" grpId="0" autoUpdateAnimBg="0"/>
      <p:bldP spid="165900" grpId="0" autoUpdateAnimBg="0"/>
      <p:bldP spid="165901" grpId="0" autoUpdateAnimBg="0"/>
      <p:bldP spid="165902" grpId="0" autoUpdateAnimBg="0"/>
      <p:bldP spid="165903" grpId="0" autoUpdateAnimBg="0"/>
      <p:bldP spid="165904" grpId="0" autoUpdateAnimBg="0"/>
      <p:bldP spid="165905" grpId="0" autoUpdateAnimBg="0"/>
      <p:bldP spid="165906" grpId="0" autoUpdateAnimBg="0"/>
      <p:bldP spid="165907" grpId="0" autoUpdateAnimBg="0"/>
      <p:bldP spid="165908" grpId="0" autoUpdateAnimBg="0"/>
      <p:bldP spid="165909" grpId="0" autoUpdateAnimBg="0"/>
      <p:bldP spid="165910" grpId="0" autoUpdateAnimBg="0"/>
      <p:bldP spid="165911" grpId="0" autoUpdateAnimBg="0"/>
      <p:bldP spid="1659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Ring Election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messages?</a:t>
            </a:r>
          </a:p>
          <a:p>
            <a:pPr lvl="1"/>
            <a:r>
              <a:rPr lang="en-US" dirty="0" smtClean="0"/>
              <a:t>2N</a:t>
            </a:r>
          </a:p>
          <a:p>
            <a:r>
              <a:rPr lang="en-US" dirty="0" smtClean="0"/>
              <a:t>Is this better than original ring protocol?</a:t>
            </a:r>
          </a:p>
          <a:p>
            <a:pPr lvl="1"/>
            <a:r>
              <a:rPr lang="en-US" dirty="0" smtClean="0"/>
              <a:t>Messages are larger</a:t>
            </a:r>
          </a:p>
          <a:p>
            <a:r>
              <a:rPr lang="en-US" dirty="0"/>
              <a:t>Reconfiguration of ring upon failures</a:t>
            </a:r>
          </a:p>
          <a:p>
            <a:pPr lvl="1"/>
            <a:r>
              <a:rPr lang="en-US" dirty="0"/>
              <a:t>Can be done if all processes </a:t>
            </a:r>
            <a:r>
              <a:rPr lang="en-US" altLang="ja-JP" dirty="0"/>
              <a:t>"</a:t>
            </a:r>
            <a:r>
              <a:rPr lang="en-US" dirty="0"/>
              <a:t>know</a:t>
            </a:r>
            <a:r>
              <a:rPr lang="en-US" altLang="ja-JP" dirty="0"/>
              <a:t>"</a:t>
            </a:r>
            <a:r>
              <a:rPr lang="en-US" dirty="0"/>
              <a:t> about all other processes in the system</a:t>
            </a:r>
          </a:p>
          <a:p>
            <a:r>
              <a:rPr lang="en-US" dirty="0" smtClean="0"/>
              <a:t>What if initiator fails?</a:t>
            </a:r>
          </a:p>
          <a:p>
            <a:pPr lvl="1"/>
            <a:r>
              <a:rPr lang="en-US" dirty="0" smtClean="0"/>
              <a:t>Successor notices a message that went all the way around (how?)</a:t>
            </a:r>
          </a:p>
          <a:p>
            <a:pPr lvl="1"/>
            <a:r>
              <a:rPr lang="en-US" dirty="0" smtClean="0"/>
              <a:t>Starts new election</a:t>
            </a:r>
          </a:p>
          <a:p>
            <a:r>
              <a:rPr lang="en-US" dirty="0" smtClean="0"/>
              <a:t>What if two people initiate at once</a:t>
            </a:r>
          </a:p>
          <a:p>
            <a:pPr lvl="1"/>
            <a:r>
              <a:rPr lang="en-US" dirty="0" smtClean="0"/>
              <a:t>Discard initiators with lower IDs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that Impossibility?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have a </a:t>
            </a:r>
            <a:r>
              <a:rPr lang="en-US" dirty="0" smtClean="0">
                <a:solidFill>
                  <a:srgbClr val="FF0000"/>
                </a:solidFill>
              </a:rPr>
              <a:t>totally correct </a:t>
            </a:r>
            <a:r>
              <a:rPr lang="en-US" dirty="0" smtClean="0"/>
              <a:t>election algorithm in a fully asynchronous system (</a:t>
            </a:r>
            <a:r>
              <a:rPr lang="en-US" dirty="0" smtClean="0">
                <a:solidFill>
                  <a:srgbClr val="FF0000"/>
                </a:solidFill>
              </a:rPr>
              <a:t>no bounds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No! Election can solve consensus</a:t>
            </a:r>
          </a:p>
          <a:p>
            <a:r>
              <a:rPr lang="en-US" dirty="0" smtClean="0"/>
              <a:t>Where might you run into problems with the modified ring algorithm?</a:t>
            </a:r>
            <a:endParaRPr lang="en-US" dirty="0"/>
          </a:p>
          <a:p>
            <a:pPr lvl="1"/>
            <a:r>
              <a:rPr lang="en-US" dirty="0" smtClean="0"/>
              <a:t>Detect leader failures</a:t>
            </a:r>
          </a:p>
          <a:p>
            <a:pPr lvl="1"/>
            <a:r>
              <a:rPr lang="en-US" dirty="0" smtClean="0"/>
              <a:t>Ring reorganization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3: Bully Algorithm </a:t>
            </a:r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Assumptions: </a:t>
            </a:r>
          </a:p>
          <a:p>
            <a:pPr lvl="1"/>
            <a:r>
              <a:rPr lang="en-US" dirty="0" smtClean="0"/>
              <a:t> Synchronous system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=id</a:t>
            </a:r>
          </a:p>
          <a:p>
            <a:pPr lvl="1"/>
            <a:r>
              <a:rPr lang="en-US" dirty="0" smtClean="0"/>
              <a:t>Each process knows all the other processes in the system (and thus their id</a:t>
            </a:r>
            <a:r>
              <a:rPr lang="fr-FR" altLang="ja-JP" dirty="0" smtClean="0"/>
              <a:t>'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3: Bully Algorithm </a:t>
            </a:r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message types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– starts an election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answer</a:t>
            </a:r>
            <a:r>
              <a:rPr lang="en-US" dirty="0" smtClean="0"/>
              <a:t> – acknowledges a message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– declares a winner</a:t>
            </a:r>
          </a:p>
          <a:p>
            <a:r>
              <a:rPr lang="en-US" dirty="0" smtClean="0"/>
              <a:t>Start an election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messages </a:t>
            </a:r>
            <a:r>
              <a:rPr lang="en-US" i="1" dirty="0" smtClean="0"/>
              <a:t>only</a:t>
            </a:r>
            <a:r>
              <a:rPr lang="en-US" dirty="0" smtClean="0"/>
              <a:t> to processes with higher IDs than self</a:t>
            </a:r>
          </a:p>
          <a:p>
            <a:pPr lvl="1"/>
            <a:r>
              <a:rPr lang="en-US" dirty="0" smtClean="0"/>
              <a:t>If no one replies after timeout: declare self winner</a:t>
            </a:r>
          </a:p>
          <a:p>
            <a:pPr lvl="1"/>
            <a:r>
              <a:rPr lang="en-US" dirty="0" smtClean="0"/>
              <a:t>If someone replies, wait for </a:t>
            </a:r>
            <a:r>
              <a:rPr lang="en-US" i="1" dirty="0" smtClean="0">
                <a:solidFill>
                  <a:srgbClr val="0000FF"/>
                </a:solidFill>
              </a:rPr>
              <a:t>coordinator</a:t>
            </a:r>
            <a:r>
              <a:rPr lang="en-US" dirty="0" smtClean="0"/>
              <a:t> message</a:t>
            </a:r>
            <a:endParaRPr lang="en-US" dirty="0"/>
          </a:p>
          <a:p>
            <a:pPr lvl="2"/>
            <a:r>
              <a:rPr lang="en-US" dirty="0" smtClean="0"/>
              <a:t>Restart election after timeout</a:t>
            </a:r>
          </a:p>
          <a:p>
            <a:r>
              <a:rPr lang="en-US" dirty="0" smtClean="0"/>
              <a:t>When receiving </a:t>
            </a:r>
            <a:r>
              <a:rPr lang="en-US" i="1" dirty="0" smtClean="0">
                <a:solidFill>
                  <a:srgbClr val="0000FF"/>
                </a:solidFill>
              </a:rPr>
              <a:t>election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>
                <a:solidFill>
                  <a:srgbClr val="0000FF"/>
                </a:solidFill>
              </a:rPr>
              <a:t>answer</a:t>
            </a:r>
          </a:p>
          <a:p>
            <a:pPr lvl="1"/>
            <a:r>
              <a:rPr lang="en-US" dirty="0" smtClean="0"/>
              <a:t>Start an election yourself</a:t>
            </a:r>
          </a:p>
          <a:p>
            <a:pPr lvl="2"/>
            <a:r>
              <a:rPr lang="en-US" dirty="0" smtClean="0"/>
              <a:t>If not already running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81000"/>
            <a:ext cx="8229600" cy="1252538"/>
          </a:xfrm>
        </p:spPr>
        <p:txBody>
          <a:bodyPr/>
          <a:lstStyle/>
          <a:p>
            <a:r>
              <a:rPr lang="en-US" dirty="0" smtClean="0"/>
              <a:t>Example: Bully Election </a:t>
            </a:r>
            <a:endParaRPr lang="en-US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33900" y="1638300"/>
            <a:ext cx="1016000" cy="1092200"/>
            <a:chOff x="2856" y="1032"/>
            <a:chExt cx="640" cy="688"/>
          </a:xfrm>
        </p:grpSpPr>
        <p:sp>
          <p:nvSpPr>
            <p:cNvPr id="52388" name="Line 11"/>
            <p:cNvSpPr>
              <a:spLocks noChangeShapeType="1"/>
            </p:cNvSpPr>
            <p:nvPr/>
          </p:nvSpPr>
          <p:spPr bwMode="auto">
            <a:xfrm flipV="1">
              <a:off x="3424" y="1176"/>
              <a:ext cx="0" cy="25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389" name="AutoShape 12"/>
            <p:cNvCxnSpPr>
              <a:cxnSpLocks noChangeShapeType="1"/>
            </p:cNvCxnSpPr>
            <p:nvPr/>
          </p:nvCxnSpPr>
          <p:spPr bwMode="auto">
            <a:xfrm rot="-5400000">
              <a:off x="2784" y="1232"/>
              <a:ext cx="688" cy="288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390" name="Text Box 13"/>
            <p:cNvSpPr txBox="1">
              <a:spLocks noChangeArrowheads="1"/>
            </p:cNvSpPr>
            <p:nvPr/>
          </p:nvSpPr>
          <p:spPr bwMode="auto">
            <a:xfrm>
              <a:off x="3160" y="1256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  <p:sp>
          <p:nvSpPr>
            <p:cNvPr id="52391" name="Text Box 14"/>
            <p:cNvSpPr txBox="1">
              <a:spLocks noChangeArrowheads="1"/>
            </p:cNvSpPr>
            <p:nvPr/>
          </p:nvSpPr>
          <p:spPr bwMode="auto">
            <a:xfrm>
              <a:off x="2856" y="1160"/>
              <a:ext cx="3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23900" y="901700"/>
            <a:ext cx="2260600" cy="2644776"/>
            <a:chOff x="456" y="568"/>
            <a:chExt cx="1424" cy="1666"/>
          </a:xfrm>
        </p:grpSpPr>
        <p:sp>
          <p:nvSpPr>
            <p:cNvPr id="185360" name="Oval 16"/>
            <p:cNvSpPr>
              <a:spLocks noChangeArrowheads="1"/>
            </p:cNvSpPr>
            <p:nvPr/>
          </p:nvSpPr>
          <p:spPr bwMode="auto">
            <a:xfrm>
              <a:off x="1008" y="56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1528" y="87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2" name="Oval 18"/>
            <p:cNvSpPr>
              <a:spLocks noChangeArrowheads="1"/>
            </p:cNvSpPr>
            <p:nvPr/>
          </p:nvSpPr>
          <p:spPr bwMode="auto">
            <a:xfrm>
              <a:off x="568" y="88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3" name="Oval 19"/>
            <p:cNvSpPr>
              <a:spLocks noChangeArrowheads="1"/>
            </p:cNvSpPr>
            <p:nvPr/>
          </p:nvSpPr>
          <p:spPr bwMode="auto">
            <a:xfrm>
              <a:off x="1520" y="141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64" name="Oval 20"/>
            <p:cNvSpPr>
              <a:spLocks noChangeArrowheads="1"/>
            </p:cNvSpPr>
            <p:nvPr/>
          </p:nvSpPr>
          <p:spPr bwMode="auto">
            <a:xfrm>
              <a:off x="1088" y="170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73" name="AutoShape 21"/>
            <p:cNvCxnSpPr>
              <a:cxnSpLocks noChangeShapeType="1"/>
              <a:stCxn id="185360" idx="6"/>
              <a:endCxn id="185361" idx="0"/>
            </p:cNvCxnSpPr>
            <p:nvPr/>
          </p:nvCxnSpPr>
          <p:spPr bwMode="auto">
            <a:xfrm>
              <a:off x="1312" y="712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74" name="AutoShape 22"/>
            <p:cNvCxnSpPr>
              <a:cxnSpLocks noChangeShapeType="1"/>
              <a:stCxn id="185363" idx="4"/>
              <a:endCxn id="185364" idx="6"/>
            </p:cNvCxnSpPr>
            <p:nvPr/>
          </p:nvCxnSpPr>
          <p:spPr bwMode="auto">
            <a:xfrm rot="5400000">
              <a:off x="1460" y="1636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75" name="AutoShape 23"/>
            <p:cNvCxnSpPr>
              <a:cxnSpLocks noChangeShapeType="1"/>
              <a:stCxn id="185362" idx="0"/>
              <a:endCxn id="185360" idx="2"/>
            </p:cNvCxnSpPr>
            <p:nvPr/>
          </p:nvCxnSpPr>
          <p:spPr bwMode="auto">
            <a:xfrm rot="-5400000">
              <a:off x="780" y="652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76" name="AutoShape 24"/>
            <p:cNvCxnSpPr>
              <a:cxnSpLocks noChangeShapeType="1"/>
              <a:stCxn id="185361" idx="6"/>
              <a:endCxn id="52380" idx="3"/>
            </p:cNvCxnSpPr>
            <p:nvPr/>
          </p:nvCxnSpPr>
          <p:spPr bwMode="auto">
            <a:xfrm>
              <a:off x="1832" y="1016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77" name="AutoShape 25"/>
            <p:cNvCxnSpPr>
              <a:cxnSpLocks noChangeShapeType="1"/>
              <a:stCxn id="185364" idx="2"/>
              <a:endCxn id="185362" idx="2"/>
            </p:cNvCxnSpPr>
            <p:nvPr/>
          </p:nvCxnSpPr>
          <p:spPr bwMode="auto">
            <a:xfrm rot="10800000">
              <a:off x="568" y="1024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378" name="Text Box 26"/>
            <p:cNvSpPr txBox="1">
              <a:spLocks noChangeArrowheads="1"/>
            </p:cNvSpPr>
            <p:nvPr/>
          </p:nvSpPr>
          <p:spPr bwMode="auto">
            <a:xfrm>
              <a:off x="1040" y="64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79" name="Text Box 27"/>
            <p:cNvSpPr txBox="1">
              <a:spLocks noChangeArrowheads="1"/>
            </p:cNvSpPr>
            <p:nvPr/>
          </p:nvSpPr>
          <p:spPr bwMode="auto">
            <a:xfrm>
              <a:off x="1552" y="92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80" name="Text Box 28"/>
            <p:cNvSpPr txBox="1">
              <a:spLocks noChangeArrowheads="1"/>
            </p:cNvSpPr>
            <p:nvPr/>
          </p:nvSpPr>
          <p:spPr bwMode="auto">
            <a:xfrm>
              <a:off x="1544" y="1472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81" name="Text Box 29"/>
            <p:cNvSpPr txBox="1">
              <a:spLocks noChangeArrowheads="1"/>
            </p:cNvSpPr>
            <p:nvPr/>
          </p:nvSpPr>
          <p:spPr bwMode="auto">
            <a:xfrm>
              <a:off x="1104" y="176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82" name="Text Box 30"/>
            <p:cNvSpPr txBox="1">
              <a:spLocks noChangeArrowheads="1"/>
            </p:cNvSpPr>
            <p:nvPr/>
          </p:nvSpPr>
          <p:spPr bwMode="auto">
            <a:xfrm>
              <a:off x="584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375" name="Oval 31"/>
            <p:cNvSpPr>
              <a:spLocks noChangeArrowheads="1"/>
            </p:cNvSpPr>
            <p:nvPr/>
          </p:nvSpPr>
          <p:spPr bwMode="auto">
            <a:xfrm>
              <a:off x="480" y="139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84" name="Text Box 32"/>
            <p:cNvSpPr txBox="1">
              <a:spLocks noChangeArrowheads="1"/>
            </p:cNvSpPr>
            <p:nvPr/>
          </p:nvSpPr>
          <p:spPr bwMode="auto">
            <a:xfrm>
              <a:off x="480" y="1440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85" name="Line 33"/>
            <p:cNvSpPr>
              <a:spLocks noChangeShapeType="1"/>
            </p:cNvSpPr>
            <p:nvPr/>
          </p:nvSpPr>
          <p:spPr bwMode="auto">
            <a:xfrm flipH="1">
              <a:off x="504" y="1360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86" name="Line 34"/>
            <p:cNvSpPr>
              <a:spLocks noChangeShapeType="1"/>
            </p:cNvSpPr>
            <p:nvPr/>
          </p:nvSpPr>
          <p:spPr bwMode="auto">
            <a:xfrm>
              <a:off x="456" y="1376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87" name="Text Box 35"/>
            <p:cNvSpPr txBox="1">
              <a:spLocks noChangeArrowheads="1"/>
            </p:cNvSpPr>
            <p:nvPr/>
          </p:nvSpPr>
          <p:spPr bwMode="auto">
            <a:xfrm>
              <a:off x="528" y="204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1. P2 initiates election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479800" y="927100"/>
            <a:ext cx="2489200" cy="2593976"/>
            <a:chOff x="2192" y="584"/>
            <a:chExt cx="1568" cy="1634"/>
          </a:xfrm>
        </p:grpSpPr>
        <p:sp>
          <p:nvSpPr>
            <p:cNvPr id="52348" name="Text Box 37"/>
            <p:cNvSpPr txBox="1">
              <a:spLocks noChangeArrowheads="1"/>
            </p:cNvSpPr>
            <p:nvPr/>
          </p:nvSpPr>
          <p:spPr bwMode="auto">
            <a:xfrm>
              <a:off x="2200" y="2024"/>
              <a:ext cx="1560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FF"/>
                  </a:solidFill>
                </a:rPr>
                <a:t>2. P2 receives</a:t>
              </a:r>
              <a:r>
                <a:rPr lang="en-US" b="1" dirty="0" smtClean="0">
                  <a:solidFill>
                    <a:srgbClr val="0000FF"/>
                  </a:solidFill>
                </a:rPr>
                <a:t> replies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5382" name="Oval 38"/>
            <p:cNvSpPr>
              <a:spLocks noChangeArrowheads="1"/>
            </p:cNvSpPr>
            <p:nvPr/>
          </p:nvSpPr>
          <p:spPr bwMode="auto">
            <a:xfrm>
              <a:off x="274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326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230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325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282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54" name="AutoShape 43"/>
            <p:cNvCxnSpPr>
              <a:cxnSpLocks noChangeShapeType="1"/>
              <a:stCxn id="185382" idx="6"/>
              <a:endCxn id="185383" idx="0"/>
            </p:cNvCxnSpPr>
            <p:nvPr/>
          </p:nvCxnSpPr>
          <p:spPr bwMode="auto">
            <a:xfrm>
              <a:off x="304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55" name="AutoShape 44"/>
            <p:cNvCxnSpPr>
              <a:cxnSpLocks noChangeShapeType="1"/>
              <a:stCxn id="185385" idx="4"/>
              <a:endCxn id="185386" idx="6"/>
            </p:cNvCxnSpPr>
            <p:nvPr/>
          </p:nvCxnSpPr>
          <p:spPr bwMode="auto">
            <a:xfrm rot="5400000">
              <a:off x="319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56" name="AutoShape 45"/>
            <p:cNvCxnSpPr>
              <a:cxnSpLocks noChangeShapeType="1"/>
              <a:stCxn id="185384" idx="0"/>
              <a:endCxn id="185382" idx="2"/>
            </p:cNvCxnSpPr>
            <p:nvPr/>
          </p:nvCxnSpPr>
          <p:spPr bwMode="auto">
            <a:xfrm rot="-5400000">
              <a:off x="251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57" name="AutoShape 46"/>
            <p:cNvCxnSpPr>
              <a:cxnSpLocks noChangeShapeType="1"/>
              <a:stCxn id="185383" idx="6"/>
              <a:endCxn id="52361" idx="3"/>
            </p:cNvCxnSpPr>
            <p:nvPr/>
          </p:nvCxnSpPr>
          <p:spPr bwMode="auto">
            <a:xfrm>
              <a:off x="356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58" name="AutoShape 47"/>
            <p:cNvCxnSpPr>
              <a:cxnSpLocks noChangeShapeType="1"/>
              <a:stCxn id="185386" idx="2"/>
              <a:endCxn id="185384" idx="2"/>
            </p:cNvCxnSpPr>
            <p:nvPr/>
          </p:nvCxnSpPr>
          <p:spPr bwMode="auto">
            <a:xfrm rot="10800000">
              <a:off x="230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359" name="Text Box 48"/>
            <p:cNvSpPr txBox="1">
              <a:spLocks noChangeArrowheads="1"/>
            </p:cNvSpPr>
            <p:nvPr/>
          </p:nvSpPr>
          <p:spPr bwMode="auto">
            <a:xfrm>
              <a:off x="277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60" name="Text Box 49"/>
            <p:cNvSpPr txBox="1">
              <a:spLocks noChangeArrowheads="1"/>
            </p:cNvSpPr>
            <p:nvPr/>
          </p:nvSpPr>
          <p:spPr bwMode="auto">
            <a:xfrm>
              <a:off x="328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61" name="Text Box 50"/>
            <p:cNvSpPr txBox="1">
              <a:spLocks noChangeArrowheads="1"/>
            </p:cNvSpPr>
            <p:nvPr/>
          </p:nvSpPr>
          <p:spPr bwMode="auto">
            <a:xfrm>
              <a:off x="328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62" name="Text Box 51"/>
            <p:cNvSpPr txBox="1">
              <a:spLocks noChangeArrowheads="1"/>
            </p:cNvSpPr>
            <p:nvPr/>
          </p:nvSpPr>
          <p:spPr bwMode="auto">
            <a:xfrm>
              <a:off x="284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63" name="Text Box 52"/>
            <p:cNvSpPr txBox="1">
              <a:spLocks noChangeArrowheads="1"/>
            </p:cNvSpPr>
            <p:nvPr/>
          </p:nvSpPr>
          <p:spPr bwMode="auto">
            <a:xfrm>
              <a:off x="232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397" name="Oval 53"/>
            <p:cNvSpPr>
              <a:spLocks noChangeArrowheads="1"/>
            </p:cNvSpPr>
            <p:nvPr/>
          </p:nvSpPr>
          <p:spPr bwMode="auto">
            <a:xfrm>
              <a:off x="221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65" name="Text Box 54"/>
            <p:cNvSpPr txBox="1">
              <a:spLocks noChangeArrowheads="1"/>
            </p:cNvSpPr>
            <p:nvPr/>
          </p:nvSpPr>
          <p:spPr bwMode="auto">
            <a:xfrm>
              <a:off x="221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66" name="Line 55"/>
            <p:cNvSpPr>
              <a:spLocks noChangeShapeType="1"/>
            </p:cNvSpPr>
            <p:nvPr/>
          </p:nvSpPr>
          <p:spPr bwMode="auto">
            <a:xfrm flipH="1">
              <a:off x="224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67" name="Line 56"/>
            <p:cNvSpPr>
              <a:spLocks noChangeShapeType="1"/>
            </p:cNvSpPr>
            <p:nvPr/>
          </p:nvSpPr>
          <p:spPr bwMode="auto">
            <a:xfrm>
              <a:off x="219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6083300" y="927100"/>
            <a:ext cx="2476500" cy="2581276"/>
            <a:chOff x="3832" y="584"/>
            <a:chExt cx="1560" cy="1626"/>
          </a:xfrm>
        </p:grpSpPr>
        <p:sp>
          <p:nvSpPr>
            <p:cNvPr id="52328" name="Text Box 58"/>
            <p:cNvSpPr txBox="1">
              <a:spLocks noChangeArrowheads="1"/>
            </p:cNvSpPr>
            <p:nvPr/>
          </p:nvSpPr>
          <p:spPr bwMode="auto">
            <a:xfrm>
              <a:off x="3840" y="2016"/>
              <a:ext cx="15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3. P3 &amp; P4 initiate election</a:t>
              </a:r>
            </a:p>
          </p:txBody>
        </p:sp>
        <p:sp>
          <p:nvSpPr>
            <p:cNvPr id="185403" name="Oval 59"/>
            <p:cNvSpPr>
              <a:spLocks noChangeArrowheads="1"/>
            </p:cNvSpPr>
            <p:nvPr/>
          </p:nvSpPr>
          <p:spPr bwMode="auto">
            <a:xfrm>
              <a:off x="4384" y="584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4" name="Oval 60"/>
            <p:cNvSpPr>
              <a:spLocks noChangeArrowheads="1"/>
            </p:cNvSpPr>
            <p:nvPr/>
          </p:nvSpPr>
          <p:spPr bwMode="auto">
            <a:xfrm>
              <a:off x="4904" y="88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5" name="Oval 61"/>
            <p:cNvSpPr>
              <a:spLocks noChangeArrowheads="1"/>
            </p:cNvSpPr>
            <p:nvPr/>
          </p:nvSpPr>
          <p:spPr bwMode="auto">
            <a:xfrm>
              <a:off x="3944" y="896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6" name="Oval 62"/>
            <p:cNvSpPr>
              <a:spLocks noChangeArrowheads="1"/>
            </p:cNvSpPr>
            <p:nvPr/>
          </p:nvSpPr>
          <p:spPr bwMode="auto">
            <a:xfrm>
              <a:off x="4896" y="1432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85407" name="Oval 63"/>
            <p:cNvSpPr>
              <a:spLocks noChangeArrowheads="1"/>
            </p:cNvSpPr>
            <p:nvPr/>
          </p:nvSpPr>
          <p:spPr bwMode="auto">
            <a:xfrm>
              <a:off x="4464" y="1720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cxnSp>
          <p:nvCxnSpPr>
            <p:cNvPr id="52334" name="AutoShape 64"/>
            <p:cNvCxnSpPr>
              <a:cxnSpLocks noChangeShapeType="1"/>
              <a:stCxn id="185403" idx="6"/>
              <a:endCxn id="185404" idx="0"/>
            </p:cNvCxnSpPr>
            <p:nvPr/>
          </p:nvCxnSpPr>
          <p:spPr bwMode="auto">
            <a:xfrm>
              <a:off x="4688" y="728"/>
              <a:ext cx="368" cy="16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35" name="AutoShape 65"/>
            <p:cNvCxnSpPr>
              <a:cxnSpLocks noChangeShapeType="1"/>
              <a:stCxn id="185406" idx="4"/>
              <a:endCxn id="185407" idx="6"/>
            </p:cNvCxnSpPr>
            <p:nvPr/>
          </p:nvCxnSpPr>
          <p:spPr bwMode="auto">
            <a:xfrm rot="5400000">
              <a:off x="4836" y="1652"/>
              <a:ext cx="144" cy="280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36" name="AutoShape 66"/>
            <p:cNvCxnSpPr>
              <a:cxnSpLocks noChangeShapeType="1"/>
              <a:stCxn id="185405" idx="0"/>
              <a:endCxn id="185403" idx="2"/>
            </p:cNvCxnSpPr>
            <p:nvPr/>
          </p:nvCxnSpPr>
          <p:spPr bwMode="auto">
            <a:xfrm rot="-5400000">
              <a:off x="4156" y="668"/>
              <a:ext cx="168" cy="288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37" name="AutoShape 67"/>
            <p:cNvCxnSpPr>
              <a:cxnSpLocks noChangeShapeType="1"/>
              <a:stCxn id="185404" idx="6"/>
              <a:endCxn id="52341" idx="3"/>
            </p:cNvCxnSpPr>
            <p:nvPr/>
          </p:nvCxnSpPr>
          <p:spPr bwMode="auto">
            <a:xfrm>
              <a:off x="5208" y="1032"/>
              <a:ext cx="8" cy="555"/>
            </a:xfrm>
            <a:prstGeom prst="curvedConnector3">
              <a:avLst>
                <a:gd name="adj1" fmla="val 19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338" name="AutoShape 68"/>
            <p:cNvCxnSpPr>
              <a:cxnSpLocks noChangeShapeType="1"/>
              <a:stCxn id="185407" idx="2"/>
              <a:endCxn id="185405" idx="2"/>
            </p:cNvCxnSpPr>
            <p:nvPr/>
          </p:nvCxnSpPr>
          <p:spPr bwMode="auto">
            <a:xfrm rot="10800000">
              <a:off x="3944" y="1040"/>
              <a:ext cx="520" cy="824"/>
            </a:xfrm>
            <a:prstGeom prst="curvedConnector3">
              <a:avLst>
                <a:gd name="adj1" fmla="val 9865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339" name="Text Box 69"/>
            <p:cNvSpPr txBox="1">
              <a:spLocks noChangeArrowheads="1"/>
            </p:cNvSpPr>
            <p:nvPr/>
          </p:nvSpPr>
          <p:spPr bwMode="auto">
            <a:xfrm>
              <a:off x="4416" y="656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P1</a:t>
              </a:r>
            </a:p>
          </p:txBody>
        </p:sp>
        <p:sp>
          <p:nvSpPr>
            <p:cNvPr id="52340" name="Text Box 70"/>
            <p:cNvSpPr txBox="1">
              <a:spLocks noChangeArrowheads="1"/>
            </p:cNvSpPr>
            <p:nvPr/>
          </p:nvSpPr>
          <p:spPr bwMode="auto">
            <a:xfrm>
              <a:off x="4928" y="94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P2</a:t>
              </a:r>
            </a:p>
          </p:txBody>
        </p:sp>
        <p:sp>
          <p:nvSpPr>
            <p:cNvPr id="52341" name="Text Box 71"/>
            <p:cNvSpPr txBox="1">
              <a:spLocks noChangeArrowheads="1"/>
            </p:cNvSpPr>
            <p:nvPr/>
          </p:nvSpPr>
          <p:spPr bwMode="auto">
            <a:xfrm>
              <a:off x="4920" y="1488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P3</a:t>
              </a:r>
            </a:p>
          </p:txBody>
        </p:sp>
        <p:sp>
          <p:nvSpPr>
            <p:cNvPr id="52342" name="Text Box 72"/>
            <p:cNvSpPr txBox="1">
              <a:spLocks noChangeArrowheads="1"/>
            </p:cNvSpPr>
            <p:nvPr/>
          </p:nvSpPr>
          <p:spPr bwMode="auto">
            <a:xfrm>
              <a:off x="4480" y="1784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P4</a:t>
              </a:r>
            </a:p>
          </p:txBody>
        </p:sp>
        <p:sp>
          <p:nvSpPr>
            <p:cNvPr id="52343" name="Text Box 73"/>
            <p:cNvSpPr txBox="1">
              <a:spLocks noChangeArrowheads="1"/>
            </p:cNvSpPr>
            <p:nvPr/>
          </p:nvSpPr>
          <p:spPr bwMode="auto">
            <a:xfrm>
              <a:off x="3960" y="960"/>
              <a:ext cx="2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P0</a:t>
              </a:r>
            </a:p>
          </p:txBody>
        </p:sp>
        <p:sp>
          <p:nvSpPr>
            <p:cNvPr id="185418" name="Oval 74"/>
            <p:cNvSpPr>
              <a:spLocks noChangeArrowheads="1"/>
            </p:cNvSpPr>
            <p:nvPr/>
          </p:nvSpPr>
          <p:spPr bwMode="auto">
            <a:xfrm>
              <a:off x="3856" y="1408"/>
              <a:ext cx="304" cy="288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2345" name="Text Box 75"/>
            <p:cNvSpPr txBox="1">
              <a:spLocks noChangeArrowheads="1"/>
            </p:cNvSpPr>
            <p:nvPr/>
          </p:nvSpPr>
          <p:spPr bwMode="auto">
            <a:xfrm>
              <a:off x="3856" y="1456"/>
              <a:ext cx="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P5</a:t>
              </a:r>
            </a:p>
          </p:txBody>
        </p:sp>
        <p:sp>
          <p:nvSpPr>
            <p:cNvPr id="52346" name="Line 76"/>
            <p:cNvSpPr>
              <a:spLocks noChangeShapeType="1"/>
            </p:cNvSpPr>
            <p:nvPr/>
          </p:nvSpPr>
          <p:spPr bwMode="auto">
            <a:xfrm flipH="1">
              <a:off x="3880" y="1376"/>
              <a:ext cx="280" cy="3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2347" name="Line 77"/>
            <p:cNvSpPr>
              <a:spLocks noChangeShapeType="1"/>
            </p:cNvSpPr>
            <p:nvPr/>
          </p:nvSpPr>
          <p:spPr bwMode="auto">
            <a:xfrm>
              <a:off x="3832" y="1392"/>
              <a:ext cx="344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36600" y="3644901"/>
            <a:ext cx="2247900" cy="2568576"/>
            <a:chOff x="464" y="2296"/>
            <a:chExt cx="1416" cy="1618"/>
          </a:xfrm>
        </p:grpSpPr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464" y="2296"/>
              <a:ext cx="1392" cy="1424"/>
              <a:chOff x="464" y="2320"/>
              <a:chExt cx="1392" cy="1424"/>
            </a:xfrm>
          </p:grpSpPr>
          <p:sp>
            <p:nvSpPr>
              <p:cNvPr id="185424" name="Oval 80"/>
              <p:cNvSpPr>
                <a:spLocks noChangeArrowheads="1"/>
              </p:cNvSpPr>
              <p:nvPr/>
            </p:nvSpPr>
            <p:spPr bwMode="auto">
              <a:xfrm>
                <a:off x="1016" y="232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5" name="Oval 81"/>
              <p:cNvSpPr>
                <a:spLocks noChangeArrowheads="1"/>
              </p:cNvSpPr>
              <p:nvPr/>
            </p:nvSpPr>
            <p:spPr bwMode="auto">
              <a:xfrm>
                <a:off x="1536" y="262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6" name="Oval 82"/>
              <p:cNvSpPr>
                <a:spLocks noChangeArrowheads="1"/>
              </p:cNvSpPr>
              <p:nvPr/>
            </p:nvSpPr>
            <p:spPr bwMode="auto">
              <a:xfrm>
                <a:off x="576" y="263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7" name="Oval 83"/>
              <p:cNvSpPr>
                <a:spLocks noChangeArrowheads="1"/>
              </p:cNvSpPr>
              <p:nvPr/>
            </p:nvSpPr>
            <p:spPr bwMode="auto">
              <a:xfrm>
                <a:off x="1528" y="31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28" name="Oval 84"/>
              <p:cNvSpPr>
                <a:spLocks noChangeArrowheads="1"/>
              </p:cNvSpPr>
              <p:nvPr/>
            </p:nvSpPr>
            <p:spPr bwMode="auto">
              <a:xfrm>
                <a:off x="1096" y="345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314" name="AutoShape 85"/>
              <p:cNvCxnSpPr>
                <a:cxnSpLocks noChangeShapeType="1"/>
                <a:stCxn id="185424" idx="6"/>
                <a:endCxn id="185425" idx="0"/>
              </p:cNvCxnSpPr>
              <p:nvPr/>
            </p:nvCxnSpPr>
            <p:spPr bwMode="auto">
              <a:xfrm>
                <a:off x="1320" y="2464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315" name="AutoShape 86"/>
              <p:cNvCxnSpPr>
                <a:cxnSpLocks noChangeShapeType="1"/>
                <a:stCxn id="185427" idx="4"/>
                <a:endCxn id="185428" idx="6"/>
              </p:cNvCxnSpPr>
              <p:nvPr/>
            </p:nvCxnSpPr>
            <p:spPr bwMode="auto">
              <a:xfrm rot="5400000">
                <a:off x="1468" y="3388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316" name="AutoShape 87"/>
              <p:cNvCxnSpPr>
                <a:cxnSpLocks noChangeShapeType="1"/>
                <a:stCxn id="185426" idx="0"/>
                <a:endCxn id="185424" idx="2"/>
              </p:cNvCxnSpPr>
              <p:nvPr/>
            </p:nvCxnSpPr>
            <p:spPr bwMode="auto">
              <a:xfrm rot="-5400000">
                <a:off x="788" y="2404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317" name="AutoShape 88"/>
              <p:cNvCxnSpPr>
                <a:cxnSpLocks noChangeShapeType="1"/>
                <a:stCxn id="185425" idx="6"/>
                <a:endCxn id="52321" idx="3"/>
              </p:cNvCxnSpPr>
              <p:nvPr/>
            </p:nvCxnSpPr>
            <p:spPr bwMode="auto">
              <a:xfrm>
                <a:off x="1840" y="2768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318" name="AutoShape 89"/>
              <p:cNvCxnSpPr>
                <a:cxnSpLocks noChangeShapeType="1"/>
                <a:stCxn id="185428" idx="2"/>
                <a:endCxn id="185426" idx="2"/>
              </p:cNvCxnSpPr>
              <p:nvPr/>
            </p:nvCxnSpPr>
            <p:spPr bwMode="auto">
              <a:xfrm rot="10800000">
                <a:off x="576" y="2776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52319" name="Text Box 90"/>
              <p:cNvSpPr txBox="1">
                <a:spLocks noChangeArrowheads="1"/>
              </p:cNvSpPr>
              <p:nvPr/>
            </p:nvSpPr>
            <p:spPr bwMode="auto">
              <a:xfrm>
                <a:off x="1048" y="2392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320" name="Text Box 91"/>
              <p:cNvSpPr txBox="1">
                <a:spLocks noChangeArrowheads="1"/>
              </p:cNvSpPr>
              <p:nvPr/>
            </p:nvSpPr>
            <p:spPr bwMode="auto">
              <a:xfrm>
                <a:off x="1560" y="268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321" name="Text Box 92"/>
              <p:cNvSpPr txBox="1">
                <a:spLocks noChangeArrowheads="1"/>
              </p:cNvSpPr>
              <p:nvPr/>
            </p:nvSpPr>
            <p:spPr bwMode="auto">
              <a:xfrm>
                <a:off x="1552" y="32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322" name="Text Box 93"/>
              <p:cNvSpPr txBox="1">
                <a:spLocks noChangeArrowheads="1"/>
              </p:cNvSpPr>
              <p:nvPr/>
            </p:nvSpPr>
            <p:spPr bwMode="auto">
              <a:xfrm>
                <a:off x="1112" y="352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323" name="Text Box 94"/>
              <p:cNvSpPr txBox="1">
                <a:spLocks noChangeArrowheads="1"/>
              </p:cNvSpPr>
              <p:nvPr/>
            </p:nvSpPr>
            <p:spPr bwMode="auto">
              <a:xfrm>
                <a:off x="592" y="269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439" name="Oval 95"/>
              <p:cNvSpPr>
                <a:spLocks noChangeArrowheads="1"/>
              </p:cNvSpPr>
              <p:nvPr/>
            </p:nvSpPr>
            <p:spPr bwMode="auto">
              <a:xfrm>
                <a:off x="488" y="314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325" name="Text Box 96"/>
              <p:cNvSpPr txBox="1">
                <a:spLocks noChangeArrowheads="1"/>
              </p:cNvSpPr>
              <p:nvPr/>
            </p:nvSpPr>
            <p:spPr bwMode="auto">
              <a:xfrm>
                <a:off x="488" y="3192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326" name="Line 97"/>
              <p:cNvSpPr>
                <a:spLocks noChangeShapeType="1"/>
              </p:cNvSpPr>
              <p:nvPr/>
            </p:nvSpPr>
            <p:spPr bwMode="auto">
              <a:xfrm flipH="1">
                <a:off x="512" y="3112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327" name="Line 98"/>
              <p:cNvSpPr>
                <a:spLocks noChangeShapeType="1"/>
              </p:cNvSpPr>
              <p:nvPr/>
            </p:nvSpPr>
            <p:spPr bwMode="auto">
              <a:xfrm>
                <a:off x="464" y="3128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308" name="Text Box 99"/>
            <p:cNvSpPr txBox="1">
              <a:spLocks noChangeArrowheads="1"/>
            </p:cNvSpPr>
            <p:nvPr/>
          </p:nvSpPr>
          <p:spPr bwMode="auto">
            <a:xfrm>
              <a:off x="528" y="3720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4. P3 receives reply</a:t>
              </a:r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1816100" y="5118100"/>
            <a:ext cx="647700" cy="330200"/>
            <a:chOff x="1144" y="3224"/>
            <a:chExt cx="408" cy="208"/>
          </a:xfrm>
        </p:grpSpPr>
        <p:cxnSp>
          <p:nvCxnSpPr>
            <p:cNvPr id="52305" name="AutoShape 101"/>
            <p:cNvCxnSpPr>
              <a:cxnSpLocks noChangeShapeType="1"/>
              <a:stCxn id="185428" idx="0"/>
              <a:endCxn id="52321" idx="1"/>
            </p:cNvCxnSpPr>
            <p:nvPr/>
          </p:nvCxnSpPr>
          <p:spPr bwMode="auto">
            <a:xfrm rot="-5400000">
              <a:off x="1333" y="3214"/>
              <a:ext cx="133" cy="30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306" name="Text Box 102"/>
            <p:cNvSpPr txBox="1">
              <a:spLocks noChangeArrowheads="1"/>
            </p:cNvSpPr>
            <p:nvPr/>
          </p:nvSpPr>
          <p:spPr bwMode="auto">
            <a:xfrm>
              <a:off x="1144" y="3224"/>
              <a:ext cx="3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OK</a:t>
              </a:r>
            </a:p>
          </p:txBody>
        </p:sp>
      </p:grp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244600" y="1562100"/>
            <a:ext cx="2133600" cy="1143000"/>
            <a:chOff x="784" y="984"/>
            <a:chExt cx="1344" cy="720"/>
          </a:xfrm>
        </p:grpSpPr>
        <p:sp>
          <p:nvSpPr>
            <p:cNvPr id="52299" name="Text Box 104"/>
            <p:cNvSpPr txBox="1">
              <a:spLocks noChangeArrowheads="1"/>
            </p:cNvSpPr>
            <p:nvPr/>
          </p:nvSpPr>
          <p:spPr bwMode="auto">
            <a:xfrm>
              <a:off x="1496" y="1168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0" name="AutoShape 105"/>
            <p:cNvCxnSpPr>
              <a:cxnSpLocks noChangeShapeType="1"/>
            </p:cNvCxnSpPr>
            <p:nvPr/>
          </p:nvCxnSpPr>
          <p:spPr bwMode="auto">
            <a:xfrm rot="10800000" flipV="1">
              <a:off x="1240" y="1027"/>
              <a:ext cx="312" cy="677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301" name="Text Box 106"/>
            <p:cNvSpPr txBox="1">
              <a:spLocks noChangeArrowheads="1"/>
            </p:cNvSpPr>
            <p:nvPr/>
          </p:nvSpPr>
          <p:spPr bwMode="auto">
            <a:xfrm>
              <a:off x="1000" y="1216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302" name="AutoShape 107"/>
            <p:cNvCxnSpPr>
              <a:cxnSpLocks noChangeShapeType="1"/>
            </p:cNvCxnSpPr>
            <p:nvPr/>
          </p:nvCxnSpPr>
          <p:spPr bwMode="auto">
            <a:xfrm rot="10800000" flipV="1">
              <a:off x="784" y="1027"/>
              <a:ext cx="768" cy="324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303" name="Text Box 108"/>
            <p:cNvSpPr txBox="1">
              <a:spLocks noChangeArrowheads="1"/>
            </p:cNvSpPr>
            <p:nvPr/>
          </p:nvSpPr>
          <p:spPr bwMode="auto">
            <a:xfrm>
              <a:off x="880" y="984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304" name="Line 109"/>
            <p:cNvSpPr>
              <a:spLocks noChangeShapeType="1"/>
            </p:cNvSpPr>
            <p:nvPr/>
          </p:nvSpPr>
          <p:spPr bwMode="auto">
            <a:xfrm flipH="1">
              <a:off x="1712" y="1152"/>
              <a:ext cx="40" cy="2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6569075" y="1930400"/>
            <a:ext cx="1927225" cy="1020763"/>
            <a:chOff x="4138" y="1216"/>
            <a:chExt cx="1214" cy="643"/>
          </a:xfrm>
        </p:grpSpPr>
        <p:sp>
          <p:nvSpPr>
            <p:cNvPr id="52293" name="Text Box 111"/>
            <p:cNvSpPr txBox="1">
              <a:spLocks noChangeArrowheads="1"/>
            </p:cNvSpPr>
            <p:nvPr/>
          </p:nvSpPr>
          <p:spPr bwMode="auto">
            <a:xfrm>
              <a:off x="4760" y="1680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4" name="Line 112"/>
            <p:cNvSpPr>
              <a:spLocks noChangeShapeType="1"/>
            </p:cNvSpPr>
            <p:nvPr/>
          </p:nvSpPr>
          <p:spPr bwMode="auto">
            <a:xfrm flipH="1" flipV="1">
              <a:off x="4138" y="1568"/>
              <a:ext cx="358" cy="20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5" name="Text Box 113"/>
            <p:cNvSpPr txBox="1">
              <a:spLocks noChangeArrowheads="1"/>
            </p:cNvSpPr>
            <p:nvPr/>
          </p:nvSpPr>
          <p:spPr bwMode="auto">
            <a:xfrm>
              <a:off x="4208" y="1504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cxnSp>
          <p:nvCxnSpPr>
            <p:cNvPr id="52296" name="AutoShape 114"/>
            <p:cNvCxnSpPr>
              <a:cxnSpLocks noChangeShapeType="1"/>
            </p:cNvCxnSpPr>
            <p:nvPr/>
          </p:nvCxnSpPr>
          <p:spPr bwMode="auto">
            <a:xfrm rot="5400000" flipH="1">
              <a:off x="4571" y="956"/>
              <a:ext cx="65" cy="888"/>
            </a:xfrm>
            <a:prstGeom prst="curvedConnector3">
              <a:avLst>
                <a:gd name="adj1" fmla="val 307694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297" name="Text Box 115"/>
            <p:cNvSpPr txBox="1">
              <a:spLocks noChangeArrowheads="1"/>
            </p:cNvSpPr>
            <p:nvPr/>
          </p:nvSpPr>
          <p:spPr bwMode="auto">
            <a:xfrm>
              <a:off x="4288" y="1216"/>
              <a:ext cx="5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Election</a:t>
              </a:r>
            </a:p>
          </p:txBody>
        </p:sp>
        <p:sp>
          <p:nvSpPr>
            <p:cNvPr id="52298" name="Line 116"/>
            <p:cNvSpPr>
              <a:spLocks noChangeShapeType="1"/>
            </p:cNvSpPr>
            <p:nvPr/>
          </p:nvSpPr>
          <p:spPr bwMode="auto">
            <a:xfrm flipH="1">
              <a:off x="4720" y="1624"/>
              <a:ext cx="192" cy="13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454400" y="3594101"/>
            <a:ext cx="2260600" cy="2593976"/>
            <a:chOff x="2176" y="2264"/>
            <a:chExt cx="1424" cy="1634"/>
          </a:xfrm>
        </p:grpSpPr>
        <p:grpSp>
          <p:nvGrpSpPr>
            <p:cNvPr id="12" name="Group 118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63" name="Oval 119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4" name="Oval 120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5" name="Oval 121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6" name="Oval 122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67" name="Oval 123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79" name="AutoShape 124"/>
              <p:cNvCxnSpPr>
                <a:cxnSpLocks noChangeShapeType="1"/>
                <a:stCxn id="185463" idx="6"/>
                <a:endCxn id="185464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80" name="AutoShape 125"/>
              <p:cNvCxnSpPr>
                <a:cxnSpLocks noChangeShapeType="1"/>
                <a:stCxn id="185466" idx="4"/>
                <a:endCxn id="185467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81" name="AutoShape 126"/>
              <p:cNvCxnSpPr>
                <a:cxnSpLocks noChangeShapeType="1"/>
                <a:stCxn id="185465" idx="0"/>
                <a:endCxn id="185463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82" name="AutoShape 127"/>
              <p:cNvCxnSpPr>
                <a:cxnSpLocks noChangeShapeType="1"/>
                <a:stCxn id="185464" idx="6"/>
                <a:endCxn id="52286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83" name="AutoShape 128"/>
              <p:cNvCxnSpPr>
                <a:cxnSpLocks noChangeShapeType="1"/>
                <a:stCxn id="185467" idx="2"/>
                <a:endCxn id="185465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52284" name="Text Box 129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285" name="Text Box 130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286" name="Text Box 131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287" name="Text Box 132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288" name="Text Box 133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478" name="Oval 134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90" name="Text Box 135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291" name="Line 136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292" name="Line 137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273" name="Text Box 138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P4 receives no reply</a:t>
              </a:r>
            </a:p>
          </p:txBody>
        </p:sp>
      </p:grpSp>
      <p:grpSp>
        <p:nvGrpSpPr>
          <p:cNvPr id="13" name="Group 139"/>
          <p:cNvGrpSpPr>
            <a:grpSpLocks/>
          </p:cNvGrpSpPr>
          <p:nvPr/>
        </p:nvGrpSpPr>
        <p:grpSpPr bwMode="auto">
          <a:xfrm>
            <a:off x="6083300" y="3606801"/>
            <a:ext cx="2260600" cy="2593976"/>
            <a:chOff x="2176" y="2264"/>
            <a:chExt cx="1424" cy="1634"/>
          </a:xfrm>
        </p:grpSpPr>
        <p:grpSp>
          <p:nvGrpSpPr>
            <p:cNvPr id="15" name="Group 140"/>
            <p:cNvGrpSpPr>
              <a:grpSpLocks/>
            </p:cNvGrpSpPr>
            <p:nvPr/>
          </p:nvGrpSpPr>
          <p:grpSpPr bwMode="auto">
            <a:xfrm>
              <a:off x="2176" y="2264"/>
              <a:ext cx="1392" cy="1424"/>
              <a:chOff x="2176" y="2264"/>
              <a:chExt cx="1392" cy="1424"/>
            </a:xfrm>
          </p:grpSpPr>
          <p:sp>
            <p:nvSpPr>
              <p:cNvPr id="185485" name="Oval 141"/>
              <p:cNvSpPr>
                <a:spLocks noChangeArrowheads="1"/>
              </p:cNvSpPr>
              <p:nvPr/>
            </p:nvSpPr>
            <p:spPr bwMode="auto">
              <a:xfrm>
                <a:off x="2728" y="2264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6" name="Oval 142"/>
              <p:cNvSpPr>
                <a:spLocks noChangeArrowheads="1"/>
              </p:cNvSpPr>
              <p:nvPr/>
            </p:nvSpPr>
            <p:spPr bwMode="auto">
              <a:xfrm>
                <a:off x="3248" y="256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7" name="Oval 143"/>
              <p:cNvSpPr>
                <a:spLocks noChangeArrowheads="1"/>
              </p:cNvSpPr>
              <p:nvPr/>
            </p:nvSpPr>
            <p:spPr bwMode="auto">
              <a:xfrm>
                <a:off x="2288" y="2576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8" name="Oval 144"/>
              <p:cNvSpPr>
                <a:spLocks noChangeArrowheads="1"/>
              </p:cNvSpPr>
              <p:nvPr/>
            </p:nvSpPr>
            <p:spPr bwMode="auto">
              <a:xfrm>
                <a:off x="3240" y="3112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185489" name="Oval 145"/>
              <p:cNvSpPr>
                <a:spLocks noChangeArrowheads="1"/>
              </p:cNvSpPr>
              <p:nvPr/>
            </p:nvSpPr>
            <p:spPr bwMode="auto">
              <a:xfrm>
                <a:off x="2808" y="3400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cxnSp>
            <p:nvCxnSpPr>
              <p:cNvPr id="52258" name="AutoShape 146"/>
              <p:cNvCxnSpPr>
                <a:cxnSpLocks noChangeShapeType="1"/>
                <a:stCxn id="185485" idx="6"/>
                <a:endCxn id="185486" idx="0"/>
              </p:cNvCxnSpPr>
              <p:nvPr/>
            </p:nvCxnSpPr>
            <p:spPr bwMode="auto">
              <a:xfrm>
                <a:off x="3032" y="2408"/>
                <a:ext cx="368" cy="16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59" name="AutoShape 147"/>
              <p:cNvCxnSpPr>
                <a:cxnSpLocks noChangeShapeType="1"/>
                <a:stCxn id="185488" idx="4"/>
                <a:endCxn id="185489" idx="6"/>
              </p:cNvCxnSpPr>
              <p:nvPr/>
            </p:nvCxnSpPr>
            <p:spPr bwMode="auto">
              <a:xfrm rot="5400000">
                <a:off x="3180" y="3332"/>
                <a:ext cx="144" cy="280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60" name="AutoShape 148"/>
              <p:cNvCxnSpPr>
                <a:cxnSpLocks noChangeShapeType="1"/>
                <a:stCxn id="185487" idx="0"/>
                <a:endCxn id="185485" idx="2"/>
              </p:cNvCxnSpPr>
              <p:nvPr/>
            </p:nvCxnSpPr>
            <p:spPr bwMode="auto">
              <a:xfrm rot="-5400000">
                <a:off x="2500" y="2348"/>
                <a:ext cx="168" cy="288"/>
              </a:xfrm>
              <a:prstGeom prst="curvedConnector2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61" name="AutoShape 149"/>
              <p:cNvCxnSpPr>
                <a:cxnSpLocks noChangeShapeType="1"/>
                <a:stCxn id="185486" idx="6"/>
                <a:endCxn id="52265" idx="3"/>
              </p:cNvCxnSpPr>
              <p:nvPr/>
            </p:nvCxnSpPr>
            <p:spPr bwMode="auto">
              <a:xfrm>
                <a:off x="3552" y="2712"/>
                <a:ext cx="8" cy="555"/>
              </a:xfrm>
              <a:prstGeom prst="curvedConnector3">
                <a:avLst>
                  <a:gd name="adj1" fmla="val 1900000"/>
                </a:avLst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cxnSp>
            <p:nvCxnSpPr>
              <p:cNvPr id="52262" name="AutoShape 150"/>
              <p:cNvCxnSpPr>
                <a:cxnSpLocks noChangeShapeType="1"/>
                <a:stCxn id="185489" idx="2"/>
                <a:endCxn id="185487" idx="2"/>
              </p:cNvCxnSpPr>
              <p:nvPr/>
            </p:nvCxnSpPr>
            <p:spPr bwMode="auto">
              <a:xfrm rot="10800000">
                <a:off x="2288" y="2720"/>
                <a:ext cx="520" cy="824"/>
              </a:xfrm>
              <a:prstGeom prst="curvedConnector3">
                <a:avLst>
                  <a:gd name="adj1" fmla="val 98653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</p:cxnSp>
          <p:sp>
            <p:nvSpPr>
              <p:cNvPr id="52263" name="Text Box 151"/>
              <p:cNvSpPr txBox="1">
                <a:spLocks noChangeArrowheads="1"/>
              </p:cNvSpPr>
              <p:nvPr/>
            </p:nvSpPr>
            <p:spPr bwMode="auto">
              <a:xfrm>
                <a:off x="2760" y="2336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P1</a:t>
                </a:r>
              </a:p>
            </p:txBody>
          </p:sp>
          <p:sp>
            <p:nvSpPr>
              <p:cNvPr id="52264" name="Text Box 152"/>
              <p:cNvSpPr txBox="1">
                <a:spLocks noChangeArrowheads="1"/>
              </p:cNvSpPr>
              <p:nvPr/>
            </p:nvSpPr>
            <p:spPr bwMode="auto">
              <a:xfrm>
                <a:off x="3272" y="262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P2</a:t>
                </a:r>
              </a:p>
            </p:txBody>
          </p:sp>
          <p:sp>
            <p:nvSpPr>
              <p:cNvPr id="52265" name="Text Box 153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P3</a:t>
                </a:r>
              </a:p>
            </p:txBody>
          </p:sp>
          <p:sp>
            <p:nvSpPr>
              <p:cNvPr id="52266" name="Text Box 154"/>
              <p:cNvSpPr txBox="1">
                <a:spLocks noChangeArrowheads="1"/>
              </p:cNvSpPr>
              <p:nvPr/>
            </p:nvSpPr>
            <p:spPr bwMode="auto">
              <a:xfrm>
                <a:off x="2824" y="3464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P4</a:t>
                </a:r>
              </a:p>
            </p:txBody>
          </p:sp>
          <p:sp>
            <p:nvSpPr>
              <p:cNvPr id="52267" name="Text Box 155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9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P0</a:t>
                </a:r>
              </a:p>
            </p:txBody>
          </p:sp>
          <p:sp>
            <p:nvSpPr>
              <p:cNvPr id="185500" name="Oval 156"/>
              <p:cNvSpPr>
                <a:spLocks noChangeArrowheads="1"/>
              </p:cNvSpPr>
              <p:nvPr/>
            </p:nvSpPr>
            <p:spPr bwMode="auto">
              <a:xfrm>
                <a:off x="2200" y="3088"/>
                <a:ext cx="304" cy="288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Helvetica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52269" name="Text Box 157"/>
              <p:cNvSpPr txBox="1">
                <a:spLocks noChangeArrowheads="1"/>
              </p:cNvSpPr>
              <p:nvPr/>
            </p:nvSpPr>
            <p:spPr bwMode="auto">
              <a:xfrm>
                <a:off x="2200" y="3136"/>
                <a:ext cx="34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P5</a:t>
                </a:r>
              </a:p>
            </p:txBody>
          </p:sp>
          <p:sp>
            <p:nvSpPr>
              <p:cNvPr id="52270" name="Line 158"/>
              <p:cNvSpPr>
                <a:spLocks noChangeShapeType="1"/>
              </p:cNvSpPr>
              <p:nvPr/>
            </p:nvSpPr>
            <p:spPr bwMode="auto">
              <a:xfrm flipH="1">
                <a:off x="2224" y="3056"/>
                <a:ext cx="280" cy="3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2271" name="Line 159"/>
              <p:cNvSpPr>
                <a:spLocks noChangeShapeType="1"/>
              </p:cNvSpPr>
              <p:nvPr/>
            </p:nvSpPr>
            <p:spPr bwMode="auto">
              <a:xfrm>
                <a:off x="2176" y="3072"/>
                <a:ext cx="344" cy="2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2252" name="Text Box 160"/>
            <p:cNvSpPr txBox="1">
              <a:spLocks noChangeArrowheads="1"/>
            </p:cNvSpPr>
            <p:nvPr/>
          </p:nvSpPr>
          <p:spPr bwMode="auto">
            <a:xfrm>
              <a:off x="2248" y="3704"/>
              <a:ext cx="1352" cy="194"/>
            </a:xfrm>
            <a:prstGeom prst="rect">
              <a:avLst/>
            </a:prstGeom>
            <a:solidFill>
              <a:srgbClr val="FF9B63"/>
            </a:solidFill>
            <a:ln w="3175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5. P4 announces itself </a:t>
              </a:r>
            </a:p>
          </p:txBody>
        </p:sp>
      </p:grpSp>
      <p:grpSp>
        <p:nvGrpSpPr>
          <p:cNvPr id="18" name="Group 161"/>
          <p:cNvGrpSpPr>
            <a:grpSpLocks/>
          </p:cNvGrpSpPr>
          <p:nvPr/>
        </p:nvGrpSpPr>
        <p:grpSpPr bwMode="auto">
          <a:xfrm>
            <a:off x="6521450" y="4051300"/>
            <a:ext cx="1301750" cy="1425575"/>
            <a:chOff x="4108" y="2552"/>
            <a:chExt cx="820" cy="898"/>
          </a:xfrm>
        </p:grpSpPr>
        <p:cxnSp>
          <p:nvCxnSpPr>
            <p:cNvPr id="52246" name="AutoShape 162"/>
            <p:cNvCxnSpPr>
              <a:cxnSpLocks noChangeShapeType="1"/>
              <a:stCxn id="185489" idx="0"/>
              <a:endCxn id="52264" idx="1"/>
            </p:cNvCxnSpPr>
            <p:nvPr/>
          </p:nvCxnSpPr>
          <p:spPr bwMode="auto">
            <a:xfrm rot="-5400000">
              <a:off x="4433" y="2914"/>
              <a:ext cx="677" cy="312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247" name="AutoShape 163"/>
            <p:cNvCxnSpPr>
              <a:cxnSpLocks noChangeShapeType="1"/>
              <a:stCxn id="185489" idx="7"/>
              <a:endCxn id="185488" idx="2"/>
            </p:cNvCxnSpPr>
            <p:nvPr/>
          </p:nvCxnSpPr>
          <p:spPr bwMode="auto">
            <a:xfrm rot="-5400000">
              <a:off x="4717" y="3270"/>
              <a:ext cx="186" cy="173"/>
            </a:xfrm>
            <a:prstGeom prst="curvedConnector2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cxnSp>
          <p:nvCxnSpPr>
            <p:cNvPr id="52248" name="AutoShape 164"/>
            <p:cNvCxnSpPr>
              <a:cxnSpLocks noChangeShapeType="1"/>
              <a:stCxn id="185489" idx="1"/>
              <a:endCxn id="52267" idx="2"/>
            </p:cNvCxnSpPr>
            <p:nvPr/>
          </p:nvCxnSpPr>
          <p:spPr bwMode="auto">
            <a:xfrm rot="5400000" flipH="1">
              <a:off x="4006" y="2947"/>
              <a:ext cx="605" cy="401"/>
            </a:xfrm>
            <a:prstGeom prst="curvedConnector3">
              <a:avLst>
                <a:gd name="adj1" fmla="val 53389"/>
              </a:avLst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</p:cxnSp>
        <p:sp>
          <p:nvSpPr>
            <p:cNvPr id="52249" name="Line 165"/>
            <p:cNvSpPr>
              <a:spLocks noChangeShapeType="1"/>
            </p:cNvSpPr>
            <p:nvPr/>
          </p:nvSpPr>
          <p:spPr bwMode="auto">
            <a:xfrm flipH="1" flipV="1">
              <a:off x="4528" y="2552"/>
              <a:ext cx="40" cy="86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Text Box 166"/>
            <p:cNvSpPr txBox="1">
              <a:spLocks noChangeArrowheads="1"/>
            </p:cNvSpPr>
            <p:nvPr/>
          </p:nvSpPr>
          <p:spPr bwMode="auto">
            <a:xfrm>
              <a:off x="4288" y="3104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hlink"/>
                  </a:solidFill>
                </a:rPr>
                <a:t>coordinator</a:t>
              </a:r>
            </a:p>
          </p:txBody>
        </p:sp>
      </p:grpSp>
      <p:sp>
        <p:nvSpPr>
          <p:cNvPr id="52245" name="Text Box 167"/>
          <p:cNvSpPr txBox="1">
            <a:spLocks noChangeArrowheads="1"/>
          </p:cNvSpPr>
          <p:nvPr/>
        </p:nvSpPr>
        <p:spPr bwMode="auto">
          <a:xfrm>
            <a:off x="5434013" y="414338"/>
            <a:ext cx="1127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answer=OK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Bully Algorithm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0" y="2070100"/>
            <a:ext cx="41306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The coordinator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 and 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1 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detects this </a:t>
            </a: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r>
              <a:rPr lang="en-GB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GB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>
                <a:solidFill>
                  <a:schemeClr val="tx1"/>
                </a:solidFill>
                <a:latin typeface="Arial" charset="0"/>
              </a:rPr>
              <a:t> fails</a:t>
            </a:r>
            <a:endParaRPr lang="en-GB" baseline="-250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3738563" y="873125"/>
            <a:ext cx="4486275" cy="5364163"/>
            <a:chOff x="2355" y="550"/>
            <a:chExt cx="2826" cy="3379"/>
          </a:xfrm>
        </p:grpSpPr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4977" y="2714"/>
              <a:ext cx="148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920" y="214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2970" y="218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611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655" y="226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4313" y="216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4370" y="2281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5028" y="2174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5072" y="2294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920" y="2895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2965" y="3015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611" y="2908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655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4313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4370" y="302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5028" y="292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5072" y="304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294" name="Oval 22"/>
            <p:cNvSpPr>
              <a:spLocks noChangeArrowheads="1"/>
            </p:cNvSpPr>
            <p:nvPr/>
          </p:nvSpPr>
          <p:spPr bwMode="auto">
            <a:xfrm>
              <a:off x="4965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2962" y="3483"/>
              <a:ext cx="641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3643" y="3403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3086" y="3283"/>
              <a:ext cx="47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coordinator</a:t>
              </a:r>
              <a:endParaRPr lang="en-US"/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2365" y="3563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4</a:t>
              </a:r>
              <a:endParaRPr lang="en-US"/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3677" y="2054"/>
              <a:ext cx="592" cy="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Rectangle 28"/>
            <p:cNvSpPr>
              <a:spLocks noChangeArrowheads="1"/>
            </p:cNvSpPr>
            <p:nvPr/>
          </p:nvSpPr>
          <p:spPr bwMode="auto">
            <a:xfrm>
              <a:off x="5035" y="1854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4209" y="168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385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2365" y="2014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2</a:t>
              </a:r>
              <a:endParaRPr lang="en-US"/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2920" y="1319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2965" y="1439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3611" y="1332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3655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4313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4370" y="1452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5028" y="134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5072" y="1466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12" name="Rectangle 40"/>
            <p:cNvSpPr>
              <a:spLocks noChangeArrowheads="1"/>
            </p:cNvSpPr>
            <p:nvPr/>
          </p:nvSpPr>
          <p:spPr bwMode="auto">
            <a:xfrm>
              <a:off x="5035" y="1039"/>
              <a:ext cx="6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2950" y="1105"/>
              <a:ext cx="628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Rectangle 42"/>
            <p:cNvSpPr>
              <a:spLocks noChangeArrowheads="1"/>
            </p:cNvSpPr>
            <p:nvPr/>
          </p:nvSpPr>
          <p:spPr bwMode="auto">
            <a:xfrm>
              <a:off x="3518" y="865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5" name="Rectangle 43"/>
            <p:cNvSpPr>
              <a:spLocks noChangeArrowheads="1"/>
            </p:cNvSpPr>
            <p:nvPr/>
          </p:nvSpPr>
          <p:spPr bwMode="auto">
            <a:xfrm>
              <a:off x="3142" y="1293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6" name="Rectangle 44"/>
            <p:cNvSpPr>
              <a:spLocks noChangeArrowheads="1"/>
            </p:cNvSpPr>
            <p:nvPr/>
          </p:nvSpPr>
          <p:spPr bwMode="auto">
            <a:xfrm>
              <a:off x="3511" y="1586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3136" y="1092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18" name="Rectangle 46"/>
            <p:cNvSpPr>
              <a:spLocks noChangeArrowheads="1"/>
            </p:cNvSpPr>
            <p:nvPr/>
          </p:nvSpPr>
          <p:spPr bwMode="auto">
            <a:xfrm>
              <a:off x="2365" y="1199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1</a:t>
              </a:r>
              <a:endParaRPr lang="en-US"/>
            </a:p>
          </p:txBody>
        </p:sp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2822" y="2575"/>
              <a:ext cx="31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timeout</a:t>
              </a:r>
              <a:endParaRPr lang="en-US"/>
            </a:p>
          </p:txBody>
        </p:sp>
        <p:sp>
          <p:nvSpPr>
            <p:cNvPr id="54320" name="Rectangle 48"/>
            <p:cNvSpPr>
              <a:spLocks noChangeArrowheads="1"/>
            </p:cNvSpPr>
            <p:nvPr/>
          </p:nvSpPr>
          <p:spPr bwMode="auto">
            <a:xfrm>
              <a:off x="2365" y="2748"/>
              <a:ext cx="33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Stage 3</a:t>
              </a:r>
              <a:endParaRPr lang="en-US"/>
            </a:p>
          </p:txBody>
        </p:sp>
        <p:sp>
          <p:nvSpPr>
            <p:cNvPr id="54321" name="Rectangle 49"/>
            <p:cNvSpPr>
              <a:spLocks noChangeArrowheads="1"/>
            </p:cNvSpPr>
            <p:nvPr/>
          </p:nvSpPr>
          <p:spPr bwMode="auto">
            <a:xfrm>
              <a:off x="2355" y="3203"/>
              <a:ext cx="57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Eventually.....</a:t>
              </a:r>
              <a:endParaRPr lang="en-US"/>
            </a:p>
          </p:txBody>
        </p:sp>
        <p:sp>
          <p:nvSpPr>
            <p:cNvPr id="54322" name="Oval 50"/>
            <p:cNvSpPr>
              <a:spLocks noChangeArrowheads="1"/>
            </p:cNvSpPr>
            <p:nvPr/>
          </p:nvSpPr>
          <p:spPr bwMode="auto">
            <a:xfrm>
              <a:off x="2857" y="1151"/>
              <a:ext cx="161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Oval 51"/>
            <p:cNvSpPr>
              <a:spLocks noChangeArrowheads="1"/>
            </p:cNvSpPr>
            <p:nvPr/>
          </p:nvSpPr>
          <p:spPr bwMode="auto">
            <a:xfrm>
              <a:off x="3560" y="1151"/>
              <a:ext cx="160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Oval 52"/>
            <p:cNvSpPr>
              <a:spLocks noChangeArrowheads="1"/>
            </p:cNvSpPr>
            <p:nvPr/>
          </p:nvSpPr>
          <p:spPr bwMode="auto">
            <a:xfrm>
              <a:off x="4262" y="1151"/>
              <a:ext cx="173" cy="189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Rectangle 53"/>
            <p:cNvSpPr>
              <a:spLocks noChangeArrowheads="1"/>
            </p:cNvSpPr>
            <p:nvPr/>
          </p:nvSpPr>
          <p:spPr bwMode="auto">
            <a:xfrm>
              <a:off x="2920" y="3696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6" name="Rectangle 54"/>
            <p:cNvSpPr>
              <a:spLocks noChangeArrowheads="1"/>
            </p:cNvSpPr>
            <p:nvPr/>
          </p:nvSpPr>
          <p:spPr bwMode="auto">
            <a:xfrm>
              <a:off x="2965" y="3817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54327" name="Rectangle 55"/>
            <p:cNvSpPr>
              <a:spLocks noChangeArrowheads="1"/>
            </p:cNvSpPr>
            <p:nvPr/>
          </p:nvSpPr>
          <p:spPr bwMode="auto">
            <a:xfrm>
              <a:off x="3611" y="3710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28" name="Rectangle 56"/>
            <p:cNvSpPr>
              <a:spLocks noChangeArrowheads="1"/>
            </p:cNvSpPr>
            <p:nvPr/>
          </p:nvSpPr>
          <p:spPr bwMode="auto">
            <a:xfrm>
              <a:off x="3655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54329" name="Rectangle 57"/>
            <p:cNvSpPr>
              <a:spLocks noChangeArrowheads="1"/>
            </p:cNvSpPr>
            <p:nvPr/>
          </p:nvSpPr>
          <p:spPr bwMode="auto">
            <a:xfrm>
              <a:off x="4313" y="3723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0" name="Rectangle 58"/>
            <p:cNvSpPr>
              <a:spLocks noChangeArrowheads="1"/>
            </p:cNvSpPr>
            <p:nvPr/>
          </p:nvSpPr>
          <p:spPr bwMode="auto">
            <a:xfrm>
              <a:off x="4370" y="3830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54331" name="Rectangle 59"/>
            <p:cNvSpPr>
              <a:spLocks noChangeArrowheads="1"/>
            </p:cNvSpPr>
            <p:nvPr/>
          </p:nvSpPr>
          <p:spPr bwMode="auto">
            <a:xfrm>
              <a:off x="5028" y="3737"/>
              <a:ext cx="5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54332" name="Rectangle 60"/>
            <p:cNvSpPr>
              <a:spLocks noChangeArrowheads="1"/>
            </p:cNvSpPr>
            <p:nvPr/>
          </p:nvSpPr>
          <p:spPr bwMode="auto">
            <a:xfrm>
              <a:off x="5072" y="3843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54333" name="Arc 61"/>
            <p:cNvSpPr>
              <a:spLocks/>
            </p:cNvSpPr>
            <p:nvPr/>
          </p:nvSpPr>
          <p:spPr bwMode="auto">
            <a:xfrm>
              <a:off x="3628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Arc 62"/>
            <p:cNvSpPr>
              <a:spLocks/>
            </p:cNvSpPr>
            <p:nvPr/>
          </p:nvSpPr>
          <p:spPr bwMode="auto">
            <a:xfrm>
              <a:off x="2994" y="991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Arc 63"/>
            <p:cNvSpPr>
              <a:spLocks/>
            </p:cNvSpPr>
            <p:nvPr/>
          </p:nvSpPr>
          <p:spPr bwMode="auto">
            <a:xfrm>
              <a:off x="3270" y="1045"/>
              <a:ext cx="302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</a:path>
                <a:path w="21595" h="21600" stroke="0" extrusionOk="0">
                  <a:moveTo>
                    <a:pt x="0" y="-1"/>
                  </a:moveTo>
                  <a:cubicBezTo>
                    <a:pt x="11748" y="-1"/>
                    <a:pt x="21342" y="9389"/>
                    <a:pt x="21594" y="211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Arc 64"/>
            <p:cNvSpPr>
              <a:spLocks/>
            </p:cNvSpPr>
            <p:nvPr/>
          </p:nvSpPr>
          <p:spPr bwMode="auto">
            <a:xfrm>
              <a:off x="2993" y="1045"/>
              <a:ext cx="296" cy="81"/>
            </a:xfrm>
            <a:custGeom>
              <a:avLst/>
              <a:gdLst>
                <a:gd name="T0" fmla="*/ 0 w 21595"/>
                <a:gd name="T1" fmla="*/ 0 h 21600"/>
                <a:gd name="T2" fmla="*/ 0 w 21595"/>
                <a:gd name="T3" fmla="*/ 0 h 21600"/>
                <a:gd name="T4" fmla="*/ 0 w 2159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</a:path>
                <a:path w="21595" h="21600" stroke="0" extrusionOk="0">
                  <a:moveTo>
                    <a:pt x="-1" y="21146"/>
                  </a:moveTo>
                  <a:cubicBezTo>
                    <a:pt x="245" y="9441"/>
                    <a:pt x="9771" y="63"/>
                    <a:pt x="21479" y="0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Arc 65"/>
            <p:cNvSpPr>
              <a:spLocks/>
            </p:cNvSpPr>
            <p:nvPr/>
          </p:nvSpPr>
          <p:spPr bwMode="auto">
            <a:xfrm>
              <a:off x="3287" y="1351"/>
              <a:ext cx="298" cy="82"/>
            </a:xfrm>
            <a:custGeom>
              <a:avLst/>
              <a:gdLst>
                <a:gd name="T0" fmla="*/ 0 w 21721"/>
                <a:gd name="T1" fmla="*/ 0 h 22058"/>
                <a:gd name="T2" fmla="*/ 0 w 21721"/>
                <a:gd name="T3" fmla="*/ 0 h 22058"/>
                <a:gd name="T4" fmla="*/ 0 w 21721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21"/>
                <a:gd name="T10" fmla="*/ 0 h 22058"/>
                <a:gd name="T11" fmla="*/ 21721 w 21721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1" h="22058" fill="none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</a:path>
                <a:path w="21721" h="22058" stroke="0" extrusionOk="0">
                  <a:moveTo>
                    <a:pt x="21716" y="-1"/>
                  </a:moveTo>
                  <a:cubicBezTo>
                    <a:pt x="21719" y="152"/>
                    <a:pt x="21721" y="305"/>
                    <a:pt x="21721" y="458"/>
                  </a:cubicBezTo>
                  <a:cubicBezTo>
                    <a:pt x="21721" y="12387"/>
                    <a:pt x="12050" y="22058"/>
                    <a:pt x="121" y="22058"/>
                  </a:cubicBezTo>
                  <a:cubicBezTo>
                    <a:pt x="80" y="22057"/>
                    <a:pt x="40" y="22057"/>
                    <a:pt x="0" y="22057"/>
                  </a:cubicBezTo>
                  <a:lnTo>
                    <a:pt x="121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Arc 66"/>
            <p:cNvSpPr>
              <a:spLocks/>
            </p:cNvSpPr>
            <p:nvPr/>
          </p:nvSpPr>
          <p:spPr bwMode="auto">
            <a:xfrm>
              <a:off x="3017" y="1351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96" y="22052"/>
                  </a:moveTo>
                  <a:cubicBezTo>
                    <a:pt x="9607" y="21995"/>
                    <a:pt x="0" y="12341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3554" y="1105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12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12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3554" y="1092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4269" y="1105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Line 72"/>
            <p:cNvSpPr>
              <a:spLocks noChangeShapeType="1"/>
            </p:cNvSpPr>
            <p:nvPr/>
          </p:nvSpPr>
          <p:spPr bwMode="auto">
            <a:xfrm>
              <a:off x="4269" y="1105"/>
              <a:ext cx="12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Arc 73"/>
            <p:cNvSpPr>
              <a:spLocks/>
            </p:cNvSpPr>
            <p:nvPr/>
          </p:nvSpPr>
          <p:spPr bwMode="auto">
            <a:xfrm>
              <a:off x="3643" y="1362"/>
              <a:ext cx="657" cy="192"/>
            </a:xfrm>
            <a:custGeom>
              <a:avLst/>
              <a:gdLst>
                <a:gd name="T0" fmla="*/ 1 w 21728"/>
                <a:gd name="T1" fmla="*/ 0 h 22033"/>
                <a:gd name="T2" fmla="*/ 0 w 21728"/>
                <a:gd name="T3" fmla="*/ 0 h 22033"/>
                <a:gd name="T4" fmla="*/ 0 w 21728"/>
                <a:gd name="T5" fmla="*/ 0 h 22033"/>
                <a:gd name="T6" fmla="*/ 0 60000 65536"/>
                <a:gd name="T7" fmla="*/ 0 60000 65536"/>
                <a:gd name="T8" fmla="*/ 0 60000 65536"/>
                <a:gd name="T9" fmla="*/ 0 w 21728"/>
                <a:gd name="T10" fmla="*/ 0 h 22033"/>
                <a:gd name="T11" fmla="*/ 21728 w 21728"/>
                <a:gd name="T12" fmla="*/ 22033 h 22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8" h="22033" fill="none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</a:path>
                <a:path w="21728" h="22033" stroke="0" extrusionOk="0">
                  <a:moveTo>
                    <a:pt x="21723" y="0"/>
                  </a:moveTo>
                  <a:cubicBezTo>
                    <a:pt x="21726" y="144"/>
                    <a:pt x="21728" y="288"/>
                    <a:pt x="21728" y="433"/>
                  </a:cubicBezTo>
                  <a:cubicBezTo>
                    <a:pt x="21728" y="12362"/>
                    <a:pt x="12057" y="22033"/>
                    <a:pt x="128" y="22033"/>
                  </a:cubicBezTo>
                  <a:cubicBezTo>
                    <a:pt x="85" y="22032"/>
                    <a:pt x="42" y="22032"/>
                    <a:pt x="0" y="22032"/>
                  </a:cubicBezTo>
                  <a:lnTo>
                    <a:pt x="128" y="43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Arc 74"/>
            <p:cNvSpPr>
              <a:spLocks/>
            </p:cNvSpPr>
            <p:nvPr/>
          </p:nvSpPr>
          <p:spPr bwMode="auto">
            <a:xfrm>
              <a:off x="3030" y="1402"/>
              <a:ext cx="641" cy="152"/>
            </a:xfrm>
            <a:custGeom>
              <a:avLst/>
              <a:gdLst>
                <a:gd name="T0" fmla="*/ 1 w 21600"/>
                <a:gd name="T1" fmla="*/ 0 h 22134"/>
                <a:gd name="T2" fmla="*/ 0 w 21600"/>
                <a:gd name="T3" fmla="*/ 0 h 22134"/>
                <a:gd name="T4" fmla="*/ 1 w 21600"/>
                <a:gd name="T5" fmla="*/ 0 h 22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34"/>
                <a:gd name="T11" fmla="*/ 21600 w 21600"/>
                <a:gd name="T12" fmla="*/ 22134 h 22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34" fill="none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</a:path>
                <a:path w="21600" h="22134" stroke="0" extrusionOk="0">
                  <a:moveTo>
                    <a:pt x="21491" y="22133"/>
                  </a:moveTo>
                  <a:cubicBezTo>
                    <a:pt x="9604" y="22073"/>
                    <a:pt x="0" y="12420"/>
                    <a:pt x="0" y="534"/>
                  </a:cubicBezTo>
                  <a:cubicBezTo>
                    <a:pt x="0" y="355"/>
                    <a:pt x="2" y="177"/>
                    <a:pt x="6" y="-1"/>
                  </a:cubicBezTo>
                  <a:lnTo>
                    <a:pt x="21600" y="53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2987" y="1346"/>
              <a:ext cx="24" cy="27"/>
            </a:xfrm>
            <a:custGeom>
              <a:avLst/>
              <a:gdLst>
                <a:gd name="T0" fmla="*/ 12 w 24"/>
                <a:gd name="T1" fmla="*/ 13 h 27"/>
                <a:gd name="T2" fmla="*/ 12 w 24"/>
                <a:gd name="T3" fmla="*/ 27 h 27"/>
                <a:gd name="T4" fmla="*/ 0 w 24"/>
                <a:gd name="T5" fmla="*/ 0 h 27"/>
                <a:gd name="T6" fmla="*/ 24 w 24"/>
                <a:gd name="T7" fmla="*/ 13 h 27"/>
                <a:gd name="T8" fmla="*/ 12 w 24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Line 77"/>
            <p:cNvSpPr>
              <a:spLocks noChangeShapeType="1"/>
            </p:cNvSpPr>
            <p:nvPr/>
          </p:nvSpPr>
          <p:spPr bwMode="auto">
            <a:xfrm>
              <a:off x="3011" y="137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78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79"/>
            <p:cNvSpPr>
              <a:spLocks/>
            </p:cNvSpPr>
            <p:nvPr/>
          </p:nvSpPr>
          <p:spPr bwMode="auto">
            <a:xfrm>
              <a:off x="3024" y="1413"/>
              <a:ext cx="12" cy="26"/>
            </a:xfrm>
            <a:custGeom>
              <a:avLst/>
              <a:gdLst>
                <a:gd name="T0" fmla="*/ 12 w 12"/>
                <a:gd name="T1" fmla="*/ 13 h 26"/>
                <a:gd name="T2" fmla="*/ 0 w 12"/>
                <a:gd name="T3" fmla="*/ 26 h 26"/>
                <a:gd name="T4" fmla="*/ 0 w 12"/>
                <a:gd name="T5" fmla="*/ 0 h 26"/>
                <a:gd name="T6" fmla="*/ 12 w 12"/>
                <a:gd name="T7" fmla="*/ 13 h 26"/>
                <a:gd name="T8" fmla="*/ 12 w 12"/>
                <a:gd name="T9" fmla="*/ 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6"/>
                <a:gd name="T17" fmla="*/ 12 w 12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6">
                  <a:moveTo>
                    <a:pt x="12" y="13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>
              <a:off x="3036" y="1439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Line 81"/>
            <p:cNvSpPr>
              <a:spLocks noChangeShapeType="1"/>
            </p:cNvSpPr>
            <p:nvPr/>
          </p:nvSpPr>
          <p:spPr bwMode="auto">
            <a:xfrm flipV="1"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82"/>
            <p:cNvSpPr>
              <a:spLocks noChangeShapeType="1"/>
            </p:cNvSpPr>
            <p:nvPr/>
          </p:nvSpPr>
          <p:spPr bwMode="auto">
            <a:xfrm>
              <a:off x="4934" y="1145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Oval 83"/>
            <p:cNvSpPr>
              <a:spLocks noChangeArrowheads="1"/>
            </p:cNvSpPr>
            <p:nvPr/>
          </p:nvSpPr>
          <p:spPr bwMode="auto">
            <a:xfrm>
              <a:off x="4965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Oval 84"/>
            <p:cNvSpPr>
              <a:spLocks noChangeArrowheads="1"/>
            </p:cNvSpPr>
            <p:nvPr/>
          </p:nvSpPr>
          <p:spPr bwMode="auto">
            <a:xfrm>
              <a:off x="2857" y="1966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Oval 85"/>
            <p:cNvSpPr>
              <a:spLocks noChangeArrowheads="1"/>
            </p:cNvSpPr>
            <p:nvPr/>
          </p:nvSpPr>
          <p:spPr bwMode="auto">
            <a:xfrm>
              <a:off x="3560" y="1966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Oval 86"/>
            <p:cNvSpPr>
              <a:spLocks noChangeArrowheads="1"/>
            </p:cNvSpPr>
            <p:nvPr/>
          </p:nvSpPr>
          <p:spPr bwMode="auto">
            <a:xfrm>
              <a:off x="4262" y="1966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Line 87"/>
            <p:cNvSpPr>
              <a:spLocks noChangeShapeType="1"/>
            </p:cNvSpPr>
            <p:nvPr/>
          </p:nvSpPr>
          <p:spPr bwMode="auto">
            <a:xfrm flipV="1"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4934" y="1960"/>
              <a:ext cx="234" cy="2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Oval 89"/>
            <p:cNvSpPr>
              <a:spLocks noChangeArrowheads="1"/>
            </p:cNvSpPr>
            <p:nvPr/>
          </p:nvSpPr>
          <p:spPr bwMode="auto">
            <a:xfrm>
              <a:off x="2851" y="2708"/>
              <a:ext cx="173" cy="187"/>
            </a:xfrm>
            <a:prstGeom prst="ellipse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Oval 90"/>
            <p:cNvSpPr>
              <a:spLocks noChangeArrowheads="1"/>
            </p:cNvSpPr>
            <p:nvPr/>
          </p:nvSpPr>
          <p:spPr bwMode="auto">
            <a:xfrm>
              <a:off x="2857" y="2714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Oval 91"/>
            <p:cNvSpPr>
              <a:spLocks noChangeArrowheads="1"/>
            </p:cNvSpPr>
            <p:nvPr/>
          </p:nvSpPr>
          <p:spPr bwMode="auto">
            <a:xfrm>
              <a:off x="3560" y="2714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Oval 92"/>
            <p:cNvSpPr>
              <a:spLocks noChangeArrowheads="1"/>
            </p:cNvSpPr>
            <p:nvPr/>
          </p:nvSpPr>
          <p:spPr bwMode="auto">
            <a:xfrm>
              <a:off x="4275" y="2714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Line 93"/>
            <p:cNvSpPr>
              <a:spLocks noChangeShapeType="1"/>
            </p:cNvSpPr>
            <p:nvPr/>
          </p:nvSpPr>
          <p:spPr bwMode="auto">
            <a:xfrm flipV="1"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Line 94"/>
            <p:cNvSpPr>
              <a:spLocks noChangeShapeType="1"/>
            </p:cNvSpPr>
            <p:nvPr/>
          </p:nvSpPr>
          <p:spPr bwMode="auto">
            <a:xfrm>
              <a:off x="4934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Oval 95"/>
            <p:cNvSpPr>
              <a:spLocks noChangeArrowheads="1"/>
            </p:cNvSpPr>
            <p:nvPr/>
          </p:nvSpPr>
          <p:spPr bwMode="auto">
            <a:xfrm>
              <a:off x="4977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Oval 96"/>
            <p:cNvSpPr>
              <a:spLocks noChangeArrowheads="1"/>
            </p:cNvSpPr>
            <p:nvPr/>
          </p:nvSpPr>
          <p:spPr bwMode="auto">
            <a:xfrm>
              <a:off x="2857" y="3529"/>
              <a:ext cx="173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Oval 97"/>
            <p:cNvSpPr>
              <a:spLocks noChangeArrowheads="1"/>
            </p:cNvSpPr>
            <p:nvPr/>
          </p:nvSpPr>
          <p:spPr bwMode="auto">
            <a:xfrm>
              <a:off x="3572" y="3529"/>
              <a:ext cx="161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Oval 98"/>
            <p:cNvSpPr>
              <a:spLocks noChangeArrowheads="1"/>
            </p:cNvSpPr>
            <p:nvPr/>
          </p:nvSpPr>
          <p:spPr bwMode="auto">
            <a:xfrm>
              <a:off x="4275" y="3529"/>
              <a:ext cx="160" cy="175"/>
            </a:xfrm>
            <a:prstGeom prst="ellipse">
              <a:avLst/>
            </a:prstGeom>
            <a:solidFill>
              <a:srgbClr val="FFDC99"/>
            </a:solidFill>
            <a:ln w="19050">
              <a:solidFill>
                <a:srgbClr val="FFED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Line 99"/>
            <p:cNvSpPr>
              <a:spLocks noChangeShapeType="1"/>
            </p:cNvSpPr>
            <p:nvPr/>
          </p:nvSpPr>
          <p:spPr bwMode="auto">
            <a:xfrm flipV="1"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100"/>
            <p:cNvSpPr>
              <a:spLocks noChangeShapeType="1"/>
            </p:cNvSpPr>
            <p:nvPr/>
          </p:nvSpPr>
          <p:spPr bwMode="auto">
            <a:xfrm>
              <a:off x="4946" y="3510"/>
              <a:ext cx="235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101"/>
            <p:cNvSpPr>
              <a:spLocks noChangeShapeType="1"/>
            </p:cNvSpPr>
            <p:nvPr/>
          </p:nvSpPr>
          <p:spPr bwMode="auto">
            <a:xfrm flipV="1"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102"/>
            <p:cNvSpPr>
              <a:spLocks noChangeShapeType="1"/>
            </p:cNvSpPr>
            <p:nvPr/>
          </p:nvSpPr>
          <p:spPr bwMode="auto">
            <a:xfrm>
              <a:off x="4232" y="2695"/>
              <a:ext cx="234" cy="2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Line 103"/>
            <p:cNvSpPr>
              <a:spLocks noChangeShapeType="1"/>
            </p:cNvSpPr>
            <p:nvPr/>
          </p:nvSpPr>
          <p:spPr bwMode="auto">
            <a:xfrm flipV="1"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104"/>
            <p:cNvSpPr>
              <a:spLocks noChangeShapeType="1"/>
            </p:cNvSpPr>
            <p:nvPr/>
          </p:nvSpPr>
          <p:spPr bwMode="auto">
            <a:xfrm>
              <a:off x="4244" y="3510"/>
              <a:ext cx="234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Arc 105"/>
            <p:cNvSpPr>
              <a:spLocks/>
            </p:cNvSpPr>
            <p:nvPr/>
          </p:nvSpPr>
          <p:spPr bwMode="auto">
            <a:xfrm>
              <a:off x="3965" y="1859"/>
              <a:ext cx="298" cy="81"/>
            </a:xfrm>
            <a:custGeom>
              <a:avLst/>
              <a:gdLst>
                <a:gd name="T0" fmla="*/ 0 w 21713"/>
                <a:gd name="T1" fmla="*/ 0 h 21600"/>
                <a:gd name="T2" fmla="*/ 0 w 21713"/>
                <a:gd name="T3" fmla="*/ 0 h 21600"/>
                <a:gd name="T4" fmla="*/ 0 w 2171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3"/>
                <a:gd name="T10" fmla="*/ 0 h 21600"/>
                <a:gd name="T11" fmla="*/ 21713 w 217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21600" fill="none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</a:path>
                <a:path w="21713" h="21600" stroke="0" extrusionOk="0">
                  <a:moveTo>
                    <a:pt x="0" y="0"/>
                  </a:moveTo>
                  <a:cubicBezTo>
                    <a:pt x="39" y="0"/>
                    <a:pt x="78" y="-1"/>
                    <a:pt x="117" y="-1"/>
                  </a:cubicBezTo>
                  <a:cubicBezTo>
                    <a:pt x="11894" y="-1"/>
                    <a:pt x="21500" y="9434"/>
                    <a:pt x="21713" y="21209"/>
                  </a:cubicBezTo>
                  <a:lnTo>
                    <a:pt x="1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Arc 106"/>
            <p:cNvSpPr>
              <a:spLocks/>
            </p:cNvSpPr>
            <p:nvPr/>
          </p:nvSpPr>
          <p:spPr bwMode="auto">
            <a:xfrm>
              <a:off x="3695" y="1859"/>
              <a:ext cx="296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</a:path>
                <a:path w="21597" h="21600" stroke="0" extrusionOk="0">
                  <a:moveTo>
                    <a:pt x="0" y="21214"/>
                  </a:moveTo>
                  <a:cubicBezTo>
                    <a:pt x="210" y="9475"/>
                    <a:pt x="9757" y="54"/>
                    <a:pt x="21497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107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108"/>
            <p:cNvSpPr>
              <a:spLocks/>
            </p:cNvSpPr>
            <p:nvPr/>
          </p:nvSpPr>
          <p:spPr bwMode="auto">
            <a:xfrm>
              <a:off x="4244" y="1907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25 w 25"/>
                <a:gd name="T3" fmla="*/ 0 h 27"/>
                <a:gd name="T4" fmla="*/ 25 w 25"/>
                <a:gd name="T5" fmla="*/ 27 h 27"/>
                <a:gd name="T6" fmla="*/ 0 w 25"/>
                <a:gd name="T7" fmla="*/ 27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25" y="0"/>
                  </a:lnTo>
                  <a:lnTo>
                    <a:pt x="25" y="27"/>
                  </a:lnTo>
                  <a:lnTo>
                    <a:pt x="0" y="27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Line 109"/>
            <p:cNvSpPr>
              <a:spLocks noChangeShapeType="1"/>
            </p:cNvSpPr>
            <p:nvPr/>
          </p:nvSpPr>
          <p:spPr bwMode="auto">
            <a:xfrm>
              <a:off x="4244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Arc 110"/>
            <p:cNvSpPr>
              <a:spLocks/>
            </p:cNvSpPr>
            <p:nvPr/>
          </p:nvSpPr>
          <p:spPr bwMode="auto">
            <a:xfrm>
              <a:off x="4318" y="1793"/>
              <a:ext cx="659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Arc 111"/>
            <p:cNvSpPr>
              <a:spLocks/>
            </p:cNvSpPr>
            <p:nvPr/>
          </p:nvSpPr>
          <p:spPr bwMode="auto">
            <a:xfrm>
              <a:off x="3696" y="1793"/>
              <a:ext cx="653" cy="148"/>
            </a:xfrm>
            <a:custGeom>
              <a:avLst/>
              <a:gdLst>
                <a:gd name="T0" fmla="*/ 0 w 21593"/>
                <a:gd name="T1" fmla="*/ 0 h 21600"/>
                <a:gd name="T2" fmla="*/ 1 w 21593"/>
                <a:gd name="T3" fmla="*/ 0 h 21600"/>
                <a:gd name="T4" fmla="*/ 1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</a:path>
                <a:path w="21593" h="21600" stroke="0" extrusionOk="0">
                  <a:moveTo>
                    <a:pt x="-1" y="21053"/>
                  </a:moveTo>
                  <a:cubicBezTo>
                    <a:pt x="295" y="9380"/>
                    <a:pt x="9814" y="55"/>
                    <a:pt x="21491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112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113"/>
            <p:cNvSpPr>
              <a:spLocks/>
            </p:cNvSpPr>
            <p:nvPr/>
          </p:nvSpPr>
          <p:spPr bwMode="auto">
            <a:xfrm>
              <a:off x="4959" y="1920"/>
              <a:ext cx="24" cy="14"/>
            </a:xfrm>
            <a:custGeom>
              <a:avLst/>
              <a:gdLst>
                <a:gd name="T0" fmla="*/ 12 w 24"/>
                <a:gd name="T1" fmla="*/ 0 h 14"/>
                <a:gd name="T2" fmla="*/ 24 w 24"/>
                <a:gd name="T3" fmla="*/ 0 h 14"/>
                <a:gd name="T4" fmla="*/ 24 w 24"/>
                <a:gd name="T5" fmla="*/ 14 h 14"/>
                <a:gd name="T6" fmla="*/ 0 w 24"/>
                <a:gd name="T7" fmla="*/ 14 h 14"/>
                <a:gd name="T8" fmla="*/ 12 w 2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4"/>
                <a:gd name="T17" fmla="*/ 24 w 2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4">
                  <a:moveTo>
                    <a:pt x="1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0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>
              <a:off x="4959" y="1907"/>
              <a:ext cx="12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Rectangle 115"/>
            <p:cNvSpPr>
              <a:spLocks noChangeArrowheads="1"/>
            </p:cNvSpPr>
            <p:nvPr/>
          </p:nvSpPr>
          <p:spPr bwMode="auto">
            <a:xfrm>
              <a:off x="4541" y="1894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388" name="Arc 116"/>
            <p:cNvSpPr>
              <a:spLocks/>
            </p:cNvSpPr>
            <p:nvPr/>
          </p:nvSpPr>
          <p:spPr bwMode="auto">
            <a:xfrm>
              <a:off x="4639" y="1859"/>
              <a:ext cx="278" cy="81"/>
            </a:xfrm>
            <a:custGeom>
              <a:avLst/>
              <a:gdLst>
                <a:gd name="T0" fmla="*/ 0 w 21614"/>
                <a:gd name="T1" fmla="*/ 0 h 21600"/>
                <a:gd name="T2" fmla="*/ 0 w 21614"/>
                <a:gd name="T3" fmla="*/ 0 h 21600"/>
                <a:gd name="T4" fmla="*/ 0 w 216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4"/>
                <a:gd name="T10" fmla="*/ 0 h 21600"/>
                <a:gd name="T11" fmla="*/ 21614 w 216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</a:path>
                <a:path w="2161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-1"/>
                  </a:cubicBezTo>
                  <a:cubicBezTo>
                    <a:pt x="11804" y="-1"/>
                    <a:pt x="21415" y="9450"/>
                    <a:pt x="21613" y="21236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Arc 117"/>
            <p:cNvSpPr>
              <a:spLocks/>
            </p:cNvSpPr>
            <p:nvPr/>
          </p:nvSpPr>
          <p:spPr bwMode="auto">
            <a:xfrm>
              <a:off x="4374" y="1859"/>
              <a:ext cx="283" cy="81"/>
            </a:xfrm>
            <a:custGeom>
              <a:avLst/>
              <a:gdLst>
                <a:gd name="T0" fmla="*/ 0 w 21597"/>
                <a:gd name="T1" fmla="*/ 0 h 21600"/>
                <a:gd name="T2" fmla="*/ 0 w 21597"/>
                <a:gd name="T3" fmla="*/ 0 h 21600"/>
                <a:gd name="T4" fmla="*/ 0 w 2159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</a:path>
                <a:path w="21597" h="21600" stroke="0" extrusionOk="0">
                  <a:moveTo>
                    <a:pt x="0" y="21230"/>
                  </a:moveTo>
                  <a:cubicBezTo>
                    <a:pt x="201" y="9485"/>
                    <a:pt x="9750" y="55"/>
                    <a:pt x="21496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Freeform 118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Freeform 119"/>
            <p:cNvSpPr>
              <a:spLocks/>
            </p:cNvSpPr>
            <p:nvPr/>
          </p:nvSpPr>
          <p:spPr bwMode="auto">
            <a:xfrm>
              <a:off x="4910" y="1907"/>
              <a:ext cx="12" cy="27"/>
            </a:xfrm>
            <a:custGeom>
              <a:avLst/>
              <a:gdLst>
                <a:gd name="T0" fmla="*/ 0 w 12"/>
                <a:gd name="T1" fmla="*/ 13 h 27"/>
                <a:gd name="T2" fmla="*/ 12 w 12"/>
                <a:gd name="T3" fmla="*/ 0 h 27"/>
                <a:gd name="T4" fmla="*/ 12 w 12"/>
                <a:gd name="T5" fmla="*/ 27 h 27"/>
                <a:gd name="T6" fmla="*/ 0 w 12"/>
                <a:gd name="T7" fmla="*/ 27 h 27"/>
                <a:gd name="T8" fmla="*/ 0 w 12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7"/>
                <a:gd name="T17" fmla="*/ 12 w 12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7">
                  <a:moveTo>
                    <a:pt x="0" y="13"/>
                  </a:moveTo>
                  <a:lnTo>
                    <a:pt x="12" y="0"/>
                  </a:lnTo>
                  <a:lnTo>
                    <a:pt x="12" y="27"/>
                  </a:lnTo>
                  <a:lnTo>
                    <a:pt x="0" y="2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Line 120"/>
            <p:cNvSpPr>
              <a:spLocks noChangeShapeType="1"/>
            </p:cNvSpPr>
            <p:nvPr/>
          </p:nvSpPr>
          <p:spPr bwMode="auto">
            <a:xfrm>
              <a:off x="4910" y="1907"/>
              <a:ext cx="1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Rectangle 121"/>
            <p:cNvSpPr>
              <a:spLocks noChangeArrowheads="1"/>
            </p:cNvSpPr>
            <p:nvPr/>
          </p:nvSpPr>
          <p:spPr bwMode="auto">
            <a:xfrm>
              <a:off x="3844" y="2107"/>
              <a:ext cx="30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answer</a:t>
              </a:r>
              <a:endParaRPr lang="en-US"/>
            </a:p>
          </p:txBody>
        </p:sp>
        <p:sp>
          <p:nvSpPr>
            <p:cNvPr id="54394" name="Arc 122"/>
            <p:cNvSpPr>
              <a:spLocks/>
            </p:cNvSpPr>
            <p:nvPr/>
          </p:nvSpPr>
          <p:spPr bwMode="auto">
            <a:xfrm>
              <a:off x="3978" y="2179"/>
              <a:ext cx="297" cy="82"/>
            </a:xfrm>
            <a:custGeom>
              <a:avLst/>
              <a:gdLst>
                <a:gd name="T0" fmla="*/ 0 w 21704"/>
                <a:gd name="T1" fmla="*/ 0 h 22058"/>
                <a:gd name="T2" fmla="*/ 0 w 21704"/>
                <a:gd name="T3" fmla="*/ 0 h 22058"/>
                <a:gd name="T4" fmla="*/ 0 w 21704"/>
                <a:gd name="T5" fmla="*/ 0 h 22058"/>
                <a:gd name="T6" fmla="*/ 0 60000 65536"/>
                <a:gd name="T7" fmla="*/ 0 60000 65536"/>
                <a:gd name="T8" fmla="*/ 0 60000 65536"/>
                <a:gd name="T9" fmla="*/ 0 w 21704"/>
                <a:gd name="T10" fmla="*/ 0 h 22058"/>
                <a:gd name="T11" fmla="*/ 21704 w 21704"/>
                <a:gd name="T12" fmla="*/ 22058 h 220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2058" fill="none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</a:path>
                <a:path w="21704" h="22058" stroke="0" extrusionOk="0">
                  <a:moveTo>
                    <a:pt x="21699" y="-1"/>
                  </a:moveTo>
                  <a:cubicBezTo>
                    <a:pt x="21702" y="152"/>
                    <a:pt x="21704" y="305"/>
                    <a:pt x="21704" y="458"/>
                  </a:cubicBezTo>
                  <a:cubicBezTo>
                    <a:pt x="21704" y="12387"/>
                    <a:pt x="12033" y="22058"/>
                    <a:pt x="104" y="22058"/>
                  </a:cubicBezTo>
                  <a:cubicBezTo>
                    <a:pt x="69" y="22057"/>
                    <a:pt x="34" y="22057"/>
                    <a:pt x="0" y="22057"/>
                  </a:cubicBezTo>
                  <a:lnTo>
                    <a:pt x="104" y="45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Arc 123"/>
            <p:cNvSpPr>
              <a:spLocks/>
            </p:cNvSpPr>
            <p:nvPr/>
          </p:nvSpPr>
          <p:spPr bwMode="auto">
            <a:xfrm>
              <a:off x="3708" y="2179"/>
              <a:ext cx="296" cy="82"/>
            </a:xfrm>
            <a:custGeom>
              <a:avLst/>
              <a:gdLst>
                <a:gd name="T0" fmla="*/ 0 w 21600"/>
                <a:gd name="T1" fmla="*/ 0 h 22053"/>
                <a:gd name="T2" fmla="*/ 0 w 21600"/>
                <a:gd name="T3" fmla="*/ 0 h 22053"/>
                <a:gd name="T4" fmla="*/ 0 w 21600"/>
                <a:gd name="T5" fmla="*/ 0 h 22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053"/>
                <a:gd name="T11" fmla="*/ 21600 w 21600"/>
                <a:gd name="T12" fmla="*/ 22053 h 22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053" fill="none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</a:path>
                <a:path w="21600" h="22053" stroke="0" extrusionOk="0">
                  <a:moveTo>
                    <a:pt x="21479" y="22052"/>
                  </a:moveTo>
                  <a:cubicBezTo>
                    <a:pt x="9597" y="21986"/>
                    <a:pt x="0" y="12335"/>
                    <a:pt x="0" y="453"/>
                  </a:cubicBezTo>
                  <a:cubicBezTo>
                    <a:pt x="0" y="301"/>
                    <a:pt x="1" y="150"/>
                    <a:pt x="4" y="-1"/>
                  </a:cubicBezTo>
                  <a:lnTo>
                    <a:pt x="21600" y="4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Freeform 124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Freeform 125"/>
            <p:cNvSpPr>
              <a:spLocks/>
            </p:cNvSpPr>
            <p:nvPr/>
          </p:nvSpPr>
          <p:spPr bwMode="auto">
            <a:xfrm>
              <a:off x="3677" y="2174"/>
              <a:ext cx="25" cy="27"/>
            </a:xfrm>
            <a:custGeom>
              <a:avLst/>
              <a:gdLst>
                <a:gd name="T0" fmla="*/ 12 w 25"/>
                <a:gd name="T1" fmla="*/ 13 h 27"/>
                <a:gd name="T2" fmla="*/ 12 w 25"/>
                <a:gd name="T3" fmla="*/ 27 h 27"/>
                <a:gd name="T4" fmla="*/ 0 w 25"/>
                <a:gd name="T5" fmla="*/ 0 h 27"/>
                <a:gd name="T6" fmla="*/ 25 w 25"/>
                <a:gd name="T7" fmla="*/ 0 h 27"/>
                <a:gd name="T8" fmla="*/ 12 w 25"/>
                <a:gd name="T9" fmla="*/ 13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7"/>
                <a:gd name="T17" fmla="*/ 25 w 2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7">
                  <a:moveTo>
                    <a:pt x="12" y="13"/>
                  </a:moveTo>
                  <a:lnTo>
                    <a:pt x="12" y="27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 flipV="1">
              <a:off x="3702" y="2187"/>
              <a:ext cx="1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Arc 127"/>
            <p:cNvSpPr>
              <a:spLocks/>
            </p:cNvSpPr>
            <p:nvPr/>
          </p:nvSpPr>
          <p:spPr bwMode="auto">
            <a:xfrm>
              <a:off x="2993" y="3422"/>
              <a:ext cx="30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Arc 128"/>
            <p:cNvSpPr>
              <a:spLocks/>
            </p:cNvSpPr>
            <p:nvPr/>
          </p:nvSpPr>
          <p:spPr bwMode="auto">
            <a:xfrm>
              <a:off x="3275" y="3422"/>
              <a:ext cx="297" cy="88"/>
            </a:xfrm>
            <a:custGeom>
              <a:avLst/>
              <a:gdLst>
                <a:gd name="T0" fmla="*/ 0 w 21702"/>
                <a:gd name="T1" fmla="*/ 0 h 21600"/>
                <a:gd name="T2" fmla="*/ 0 w 21702"/>
                <a:gd name="T3" fmla="*/ 0 h 21600"/>
                <a:gd name="T4" fmla="*/ 0 w 2170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02"/>
                <a:gd name="T10" fmla="*/ 0 h 21600"/>
                <a:gd name="T11" fmla="*/ 21702 w 21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2" h="21600" fill="none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</a:path>
                <a:path w="21702" h="21600" stroke="0" extrusionOk="0">
                  <a:moveTo>
                    <a:pt x="0" y="0"/>
                  </a:moveTo>
                  <a:cubicBezTo>
                    <a:pt x="34" y="0"/>
                    <a:pt x="68" y="-1"/>
                    <a:pt x="102" y="-1"/>
                  </a:cubicBezTo>
                  <a:cubicBezTo>
                    <a:pt x="12031" y="-1"/>
                    <a:pt x="21702" y="9670"/>
                    <a:pt x="21702" y="21600"/>
                  </a:cubicBezTo>
                  <a:lnTo>
                    <a:pt x="102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Freeform 129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Freeform 130"/>
            <p:cNvSpPr>
              <a:spLocks/>
            </p:cNvSpPr>
            <p:nvPr/>
          </p:nvSpPr>
          <p:spPr bwMode="auto">
            <a:xfrm>
              <a:off x="2987" y="3483"/>
              <a:ext cx="24" cy="27"/>
            </a:xfrm>
            <a:custGeom>
              <a:avLst/>
              <a:gdLst>
                <a:gd name="T0" fmla="*/ 12 w 24"/>
                <a:gd name="T1" fmla="*/ 0 h 27"/>
                <a:gd name="T2" fmla="*/ 24 w 24"/>
                <a:gd name="T3" fmla="*/ 13 h 27"/>
                <a:gd name="T4" fmla="*/ 0 w 24"/>
                <a:gd name="T5" fmla="*/ 27 h 27"/>
                <a:gd name="T6" fmla="*/ 12 w 24"/>
                <a:gd name="T7" fmla="*/ 0 h 27"/>
                <a:gd name="T8" fmla="*/ 12 w 24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0"/>
                  </a:moveTo>
                  <a:lnTo>
                    <a:pt x="24" y="13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3" name="Line 131"/>
            <p:cNvSpPr>
              <a:spLocks noChangeShapeType="1"/>
            </p:cNvSpPr>
            <p:nvPr/>
          </p:nvSpPr>
          <p:spPr bwMode="auto">
            <a:xfrm>
              <a:off x="3011" y="3483"/>
              <a:ext cx="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4" name="Arc 132"/>
            <p:cNvSpPr>
              <a:spLocks/>
            </p:cNvSpPr>
            <p:nvPr/>
          </p:nvSpPr>
          <p:spPr bwMode="auto">
            <a:xfrm>
              <a:off x="3970" y="676"/>
              <a:ext cx="943" cy="431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0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</a:path>
                <a:path w="21593" h="21600" stroke="0" extrusionOk="0">
                  <a:moveTo>
                    <a:pt x="0" y="-1"/>
                  </a:moveTo>
                  <a:cubicBezTo>
                    <a:pt x="11713" y="-1"/>
                    <a:pt x="21292" y="9336"/>
                    <a:pt x="21592" y="210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5" name="Arc 133"/>
            <p:cNvSpPr>
              <a:spLocks/>
            </p:cNvSpPr>
            <p:nvPr/>
          </p:nvSpPr>
          <p:spPr bwMode="auto">
            <a:xfrm>
              <a:off x="2952" y="666"/>
              <a:ext cx="1034" cy="450"/>
            </a:xfrm>
            <a:custGeom>
              <a:avLst/>
              <a:gdLst>
                <a:gd name="T0" fmla="*/ 0 w 21593"/>
                <a:gd name="T1" fmla="*/ 0 h 21600"/>
                <a:gd name="T2" fmla="*/ 2 w 21593"/>
                <a:gd name="T3" fmla="*/ 0 h 21600"/>
                <a:gd name="T4" fmla="*/ 2 w 21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3"/>
                <a:gd name="T10" fmla="*/ 0 h 21600"/>
                <a:gd name="T11" fmla="*/ 21593 w 21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3" h="21600" fill="none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</a:path>
                <a:path w="21593" h="21600" stroke="0" extrusionOk="0">
                  <a:moveTo>
                    <a:pt x="0" y="21047"/>
                  </a:moveTo>
                  <a:cubicBezTo>
                    <a:pt x="299" y="9343"/>
                    <a:pt x="9868" y="9"/>
                    <a:pt x="21576" y="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6" name="Rectangle 134"/>
            <p:cNvSpPr>
              <a:spLocks noChangeArrowheads="1"/>
            </p:cNvSpPr>
            <p:nvPr/>
          </p:nvSpPr>
          <p:spPr bwMode="auto">
            <a:xfrm>
              <a:off x="3870" y="550"/>
              <a:ext cx="32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election</a:t>
              </a:r>
              <a:endParaRPr lang="en-US"/>
            </a:p>
          </p:txBody>
        </p:sp>
        <p:sp>
          <p:nvSpPr>
            <p:cNvPr id="54407" name="Freeform 136"/>
            <p:cNvSpPr>
              <a:spLocks/>
            </p:cNvSpPr>
            <p:nvPr/>
          </p:nvSpPr>
          <p:spPr bwMode="auto">
            <a:xfrm>
              <a:off x="4914" y="1083"/>
              <a:ext cx="24" cy="27"/>
            </a:xfrm>
            <a:custGeom>
              <a:avLst/>
              <a:gdLst>
                <a:gd name="T0" fmla="*/ 12 w 24"/>
                <a:gd name="T1" fmla="*/ 14 h 27"/>
                <a:gd name="T2" fmla="*/ 24 w 24"/>
                <a:gd name="T3" fmla="*/ 0 h 27"/>
                <a:gd name="T4" fmla="*/ 24 w 24"/>
                <a:gd name="T5" fmla="*/ 27 h 27"/>
                <a:gd name="T6" fmla="*/ 0 w 24"/>
                <a:gd name="T7" fmla="*/ 14 h 27"/>
                <a:gd name="T8" fmla="*/ 12 w 24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7"/>
                <a:gd name="T17" fmla="*/ 24 w 2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7">
                  <a:moveTo>
                    <a:pt x="12" y="14"/>
                  </a:moveTo>
                  <a:lnTo>
                    <a:pt x="24" y="0"/>
                  </a:lnTo>
                  <a:lnTo>
                    <a:pt x="24" y="27"/>
                  </a:lnTo>
                  <a:lnTo>
                    <a:pt x="0" y="14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23501</TotalTime>
  <Pages>12</Pages>
  <Words>891</Words>
  <Application>Microsoft Macintosh PowerPoint</Application>
  <PresentationFormat>Letter Paper (8.5x11 in)</PresentationFormat>
  <Paragraphs>280</Paragraphs>
  <Slides>14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CS252-template</vt:lpstr>
      <vt:lpstr>Office Theme</vt:lpstr>
      <vt:lpstr>CSE 486/586 Distributed Systems Leader Election --- 2</vt:lpstr>
      <vt:lpstr>Algorithm 2: Modified Ring Election </vt:lpstr>
      <vt:lpstr>Example: Ring Election </vt:lpstr>
      <vt:lpstr>Modified Ring Election</vt:lpstr>
      <vt:lpstr>What about that Impossibility?</vt:lpstr>
      <vt:lpstr>Algorithm 3: Bully Algorithm </vt:lpstr>
      <vt:lpstr>Algorithm 3: Bully Algorithm </vt:lpstr>
      <vt:lpstr>Example: Bully Election </vt:lpstr>
      <vt:lpstr>The Bully Algorithm</vt:lpstr>
      <vt:lpstr>Analysis of The Bully Algorithm</vt:lpstr>
      <vt:lpstr>Analysis of The Bully Algorithm</vt:lpstr>
      <vt:lpstr>Turnaround time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893</cp:revision>
  <cp:lastPrinted>2012-02-24T19:04:09Z</cp:lastPrinted>
  <dcterms:created xsi:type="dcterms:W3CDTF">2012-02-27T15:40:34Z</dcterms:created>
  <dcterms:modified xsi:type="dcterms:W3CDTF">2012-02-27T15:43:32Z</dcterms:modified>
  <cp:category/>
</cp:coreProperties>
</file>