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s/slide22.xml" ContentType="application/vnd.openxmlformats-officedocument.presentationml.slide+xml"/>
  <Default Extension="jpeg" ContentType="image/jpeg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slideLayouts/slideLayout17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Layouts/slideLayout18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notesSlides/notesSlide8.xml" ContentType="application/vnd.openxmlformats-officedocument.presentationml.notesSlide+xml"/>
  <Default Extension="wmf" ContentType="image/x-wmf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32"/>
  </p:notesMasterIdLst>
  <p:handoutMasterIdLst>
    <p:handoutMasterId r:id="rId33"/>
  </p:handoutMasterIdLst>
  <p:sldIdLst>
    <p:sldId id="322" r:id="rId3"/>
    <p:sldId id="629" r:id="rId4"/>
    <p:sldId id="653" r:id="rId5"/>
    <p:sldId id="692" r:id="rId6"/>
    <p:sldId id="693" r:id="rId7"/>
    <p:sldId id="681" r:id="rId8"/>
    <p:sldId id="682" r:id="rId9"/>
    <p:sldId id="683" r:id="rId10"/>
    <p:sldId id="684" r:id="rId11"/>
    <p:sldId id="685" r:id="rId12"/>
    <p:sldId id="694" r:id="rId13"/>
    <p:sldId id="686" r:id="rId14"/>
    <p:sldId id="695" r:id="rId15"/>
    <p:sldId id="687" r:id="rId16"/>
    <p:sldId id="696" r:id="rId17"/>
    <p:sldId id="705" r:id="rId18"/>
    <p:sldId id="706" r:id="rId19"/>
    <p:sldId id="697" r:id="rId20"/>
    <p:sldId id="698" r:id="rId21"/>
    <p:sldId id="699" r:id="rId22"/>
    <p:sldId id="688" r:id="rId23"/>
    <p:sldId id="700" r:id="rId24"/>
    <p:sldId id="701" r:id="rId25"/>
    <p:sldId id="702" r:id="rId26"/>
    <p:sldId id="689" r:id="rId27"/>
    <p:sldId id="703" r:id="rId28"/>
    <p:sldId id="691" r:id="rId29"/>
    <p:sldId id="704" r:id="rId30"/>
    <p:sldId id="584" r:id="rId31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9" autoAdjust="0"/>
    <p:restoredTop sz="80102" autoAdjust="0"/>
  </p:normalViewPr>
  <p:slideViewPr>
    <p:cSldViewPr>
      <p:cViewPr varScale="1">
        <p:scale>
          <a:sx n="97" d="100"/>
          <a:sy n="97" d="100"/>
        </p:scale>
        <p:origin x="-9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96661" tIns="48331" rIns="96661" bIns="48331"/>
          <a:lstStyle/>
          <a:p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Failure Detectors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II. Heartbeating Protocol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1524000" y="1524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6324600" y="1524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endParaRPr lang="en-US" sz="2400" baseline="-250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3557" name="Oval 6"/>
          <p:cNvSpPr>
            <a:spLocks noChangeArrowheads="1"/>
          </p:cNvSpPr>
          <p:nvPr/>
        </p:nvSpPr>
        <p:spPr bwMode="auto">
          <a:xfrm>
            <a:off x="1066800" y="1219200"/>
            <a:ext cx="1828800" cy="167640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7"/>
          <p:cNvSpPr>
            <a:spLocks noChangeShapeType="1"/>
          </p:cNvSpPr>
          <p:nvPr/>
        </p:nvSpPr>
        <p:spPr bwMode="auto">
          <a:xfrm flipH="1">
            <a:off x="2438400" y="1981200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4800600" y="3200400"/>
            <a:ext cx="3810000" cy="2123658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 smtClean="0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maintains a sequence number</a:t>
            </a:r>
            <a:endParaRPr lang="en-US" sz="2400" dirty="0" smtClean="0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 smtClean="0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sends 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a heartbeat with 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incremented seq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. number after every T time units</a:t>
            </a:r>
          </a:p>
        </p:txBody>
      </p:sp>
      <p:sp>
        <p:nvSpPr>
          <p:cNvPr id="23560" name="Text Box 9"/>
          <p:cNvSpPr txBox="1">
            <a:spLocks noChangeArrowheads="1"/>
          </p:cNvSpPr>
          <p:nvPr/>
        </p:nvSpPr>
        <p:spPr bwMode="auto">
          <a:xfrm>
            <a:off x="113121" y="3200400"/>
            <a:ext cx="3733800" cy="1938992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 If 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has not received a new heartbeat for the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 past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, say 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3T 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time units, since it received the last heartbeat,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 then 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detects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as 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failed</a:t>
            </a:r>
            <a:endParaRPr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3561" name="Line 10"/>
          <p:cNvSpPr>
            <a:spLocks noChangeShapeType="1"/>
          </p:cNvSpPr>
          <p:nvPr/>
        </p:nvSpPr>
        <p:spPr bwMode="auto">
          <a:xfrm>
            <a:off x="1981200" y="2590800"/>
            <a:ext cx="0" cy="6096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11"/>
          <p:cNvSpPr>
            <a:spLocks noChangeShapeType="1"/>
          </p:cNvSpPr>
          <p:nvPr/>
        </p:nvSpPr>
        <p:spPr bwMode="auto">
          <a:xfrm>
            <a:off x="6781800" y="2590800"/>
            <a:ext cx="0" cy="6096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Text Box 12"/>
          <p:cNvSpPr txBox="1">
            <a:spLocks noChangeArrowheads="1"/>
          </p:cNvSpPr>
          <p:nvPr/>
        </p:nvSpPr>
        <p:spPr bwMode="auto">
          <a:xfrm>
            <a:off x="3794125" y="1489075"/>
            <a:ext cx="1298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heartbeat</a:t>
            </a:r>
          </a:p>
        </p:txBody>
      </p:sp>
      <p:sp>
        <p:nvSpPr>
          <p:cNvPr id="23564" name="Text Box 13"/>
          <p:cNvSpPr txBox="1">
            <a:spLocks noChangeArrowheads="1"/>
          </p:cNvSpPr>
          <p:nvPr/>
        </p:nvSpPr>
        <p:spPr bwMode="auto">
          <a:xfrm>
            <a:off x="230187" y="5539026"/>
            <a:ext cx="8397793" cy="86177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If T ≫</a:t>
            </a:r>
            <a:r>
              <a:rPr lang="en-US" sz="2000" i="1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round trip time of messages, then worst case detection time ~ </a:t>
            </a:r>
            <a:r>
              <a:rPr lang="en-US" sz="2000" i="1" dirty="0" smtClean="0">
                <a:solidFill>
                  <a:schemeClr val="tx1"/>
                </a:solidFill>
                <a:latin typeface="Times New Roman" charset="0"/>
              </a:rPr>
              <a:t>3T </a:t>
            </a: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(why?</a:t>
            </a:r>
            <a:r>
              <a:rPr lang="en-US" sz="2000" i="1" dirty="0" smtClean="0">
                <a:solidFill>
                  <a:schemeClr val="tx1"/>
                </a:solidFill>
                <a:latin typeface="Times New Roman" charset="0"/>
              </a:rPr>
              <a:t>)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The </a:t>
            </a:r>
            <a:r>
              <a:rPr lang="ja-JP" altLang="en-US" sz="2000" i="1" dirty="0">
                <a:solidFill>
                  <a:schemeClr val="tx1"/>
                </a:solidFill>
                <a:latin typeface="Times New Roman" charset="0"/>
              </a:rPr>
              <a:t>‘</a:t>
            </a:r>
            <a:r>
              <a:rPr lang="en-US" altLang="ja-JP" sz="2000" i="1" dirty="0">
                <a:solidFill>
                  <a:schemeClr val="tx1"/>
                </a:solidFill>
                <a:latin typeface="Times New Roman" charset="0"/>
              </a:rPr>
              <a:t>3</a:t>
            </a:r>
            <a:r>
              <a:rPr lang="ja-JP" altLang="en-US" sz="2000" i="1" dirty="0">
                <a:solidFill>
                  <a:schemeClr val="tx1"/>
                </a:solidFill>
                <a:latin typeface="Times New Roman" charset="0"/>
              </a:rPr>
              <a:t>’</a:t>
            </a:r>
            <a:r>
              <a:rPr lang="en-US" altLang="ja-JP" sz="2000" i="1" dirty="0">
                <a:solidFill>
                  <a:schemeClr val="tx1"/>
                </a:solidFill>
                <a:latin typeface="Times New Roman" charset="0"/>
              </a:rPr>
              <a:t> can be changed to any positive number since it is a parameter</a:t>
            </a:r>
            <a:endParaRPr lang="en-US" sz="20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/>
      <p:bldP spid="23560" grpId="0" animBg="1"/>
      <p:bldP spid="23561" grpId="0" animBg="1"/>
      <p:bldP spid="23562" grpId="0" animBg="1"/>
      <p:bldP spid="235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In a Synchronous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Ping-</a:t>
            </a:r>
            <a:r>
              <a:rPr lang="en-US" dirty="0" err="1" smtClean="0"/>
              <a:t>Ack</a:t>
            </a:r>
            <a:r>
              <a:rPr lang="en-US" dirty="0" smtClean="0"/>
              <a:t> and Heartbeat failure detectors are </a:t>
            </a:r>
            <a:r>
              <a:rPr lang="en-US" dirty="0" smtClean="0">
                <a:solidFill>
                  <a:srgbClr val="FF0000"/>
                </a:solidFill>
              </a:rPr>
              <a:t>always correct</a:t>
            </a:r>
          </a:p>
          <a:p>
            <a:pPr lvl="1"/>
            <a:r>
              <a:rPr lang="en-US" dirty="0" smtClean="0"/>
              <a:t>Ping-</a:t>
            </a:r>
            <a:r>
              <a:rPr lang="en-US" dirty="0" err="1" smtClean="0"/>
              <a:t>Ack</a:t>
            </a:r>
            <a:r>
              <a:rPr lang="en-US" dirty="0" smtClean="0"/>
              <a:t>: set waiting time ‘T’ to be &gt; round-trip time upper bound</a:t>
            </a:r>
          </a:p>
          <a:p>
            <a:pPr lvl="1"/>
            <a:r>
              <a:rPr lang="en-US" dirty="0" smtClean="0"/>
              <a:t>Heartbeat: set waiting time ‘3*T’ to be &gt; round-trip time upper bound</a:t>
            </a:r>
          </a:p>
          <a:p>
            <a:r>
              <a:rPr lang="en-US" dirty="0" smtClean="0"/>
              <a:t>The following property is guaranteed:</a:t>
            </a:r>
          </a:p>
          <a:p>
            <a:pPr lvl="1"/>
            <a:r>
              <a:rPr lang="en-US" dirty="0" smtClean="0"/>
              <a:t>If a process </a:t>
            </a:r>
            <a:r>
              <a:rPr lang="en-US" dirty="0" err="1" smtClean="0"/>
              <a:t>pj</a:t>
            </a:r>
            <a:r>
              <a:rPr lang="en-US" dirty="0" smtClean="0"/>
              <a:t> fails, then pi will detect its failure as long as pi itself is alive</a:t>
            </a:r>
          </a:p>
          <a:p>
            <a:pPr lvl="1"/>
            <a:r>
              <a:rPr lang="en-US" dirty="0" smtClean="0"/>
              <a:t>Its next </a:t>
            </a:r>
            <a:r>
              <a:rPr lang="en-US" dirty="0" err="1" smtClean="0"/>
              <a:t>ack</a:t>
            </a:r>
            <a:r>
              <a:rPr lang="en-US" dirty="0" smtClean="0"/>
              <a:t>/heartbeat will not be received (within the timeout), and thus pi will detect </a:t>
            </a:r>
            <a:r>
              <a:rPr lang="en-US" dirty="0" err="1" smtClean="0"/>
              <a:t>pj</a:t>
            </a:r>
            <a:r>
              <a:rPr lang="en-US" dirty="0" smtClean="0"/>
              <a:t> as having failed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Failure Detector Properties</a:t>
            </a:r>
            <a:endParaRPr lang="en-GB"/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What do you mean a failure detector is </a:t>
            </a:r>
            <a:r>
              <a:rPr lang="en-GB" dirty="0" smtClean="0">
                <a:solidFill>
                  <a:srgbClr val="0000FF"/>
                </a:solidFill>
              </a:rPr>
              <a:t>“correct”</a:t>
            </a:r>
            <a:r>
              <a:rPr lang="en-GB" dirty="0" smtClean="0">
                <a:solidFill>
                  <a:srgbClr val="000000"/>
                </a:solidFill>
              </a:rPr>
              <a:t>?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Completeness</a:t>
            </a:r>
            <a:r>
              <a:rPr lang="en-GB" dirty="0" smtClean="0"/>
              <a:t> = every process failure is eventually detected (</a:t>
            </a:r>
            <a:r>
              <a:rPr lang="en-GB" dirty="0" smtClean="0">
                <a:solidFill>
                  <a:srgbClr val="0000FF"/>
                </a:solidFill>
              </a:rPr>
              <a:t>no misses</a:t>
            </a:r>
            <a:r>
              <a:rPr lang="en-GB" dirty="0" smtClean="0"/>
              <a:t>)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Accuracy</a:t>
            </a:r>
            <a:r>
              <a:rPr lang="en-GB" dirty="0" smtClean="0"/>
              <a:t> = every detected failure corresponds to a crashed process (</a:t>
            </a:r>
            <a:r>
              <a:rPr lang="en-GB" dirty="0" smtClean="0">
                <a:solidFill>
                  <a:srgbClr val="0000FF"/>
                </a:solidFill>
              </a:rPr>
              <a:t>no mistakes</a:t>
            </a:r>
            <a:r>
              <a:rPr lang="en-GB" dirty="0" smtClean="0"/>
              <a:t>)</a:t>
            </a:r>
          </a:p>
          <a:p>
            <a:r>
              <a:rPr lang="en-US" dirty="0" smtClean="0"/>
              <a:t>What is a protocol that is 100% complete?</a:t>
            </a:r>
          </a:p>
          <a:p>
            <a:r>
              <a:rPr lang="en-US" dirty="0" smtClean="0"/>
              <a:t>What is a protocol that is 100% accurate?</a:t>
            </a:r>
            <a:endParaRPr lang="en-GB" dirty="0" smtClean="0"/>
          </a:p>
          <a:p>
            <a:r>
              <a:rPr lang="en-GB" dirty="0" smtClean="0"/>
              <a:t>Completeness and Accuracy </a:t>
            </a:r>
          </a:p>
          <a:p>
            <a:pPr lvl="1"/>
            <a:r>
              <a:rPr lang="en-GB" dirty="0" smtClean="0"/>
              <a:t>Can both be guaranteed 100% in a </a:t>
            </a:r>
            <a:r>
              <a:rPr lang="en-GB" dirty="0" smtClean="0">
                <a:solidFill>
                  <a:srgbClr val="0000FF"/>
                </a:solidFill>
              </a:rPr>
              <a:t>synchronous</a:t>
            </a:r>
            <a:r>
              <a:rPr lang="en-GB" dirty="0" smtClean="0"/>
              <a:t> distributed system (with reliable message delivery in bounded time)</a:t>
            </a:r>
          </a:p>
          <a:p>
            <a:pPr lvl="1"/>
            <a:r>
              <a:rPr lang="en-GB" dirty="0" smtClean="0"/>
              <a:t>Can </a:t>
            </a:r>
            <a:r>
              <a:rPr lang="en-GB" dirty="0" smtClean="0">
                <a:solidFill>
                  <a:srgbClr val="FF0000"/>
                </a:solidFill>
              </a:rPr>
              <a:t>never</a:t>
            </a:r>
            <a:r>
              <a:rPr lang="en-GB" dirty="0" smtClean="0"/>
              <a:t> be guaranteed simultaneously in an </a:t>
            </a:r>
            <a:r>
              <a:rPr lang="en-GB" dirty="0" smtClean="0">
                <a:solidFill>
                  <a:srgbClr val="0000FF"/>
                </a:solidFill>
              </a:rPr>
              <a:t>asynchronous</a:t>
            </a:r>
            <a:r>
              <a:rPr lang="en-GB" dirty="0" smtClean="0"/>
              <a:t> distributed system</a:t>
            </a:r>
          </a:p>
          <a:p>
            <a:pPr lvl="1"/>
            <a:r>
              <a:rPr lang="en-GB" dirty="0" smtClean="0"/>
              <a:t>Why?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24" y="5734627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Completeness and Accuracy in Asynchronous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Impossible because of </a:t>
            </a:r>
            <a:r>
              <a:rPr lang="en-US" dirty="0" smtClean="0">
                <a:solidFill>
                  <a:srgbClr val="FF0000"/>
                </a:solidFill>
              </a:rPr>
              <a:t>arbitrary message delays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message losses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If a heartbeat/</a:t>
            </a:r>
            <a:r>
              <a:rPr lang="en-US" dirty="0" err="1" smtClean="0"/>
              <a:t>ack</a:t>
            </a:r>
            <a:r>
              <a:rPr lang="en-US" dirty="0" smtClean="0"/>
              <a:t> is dropped (or several are dropped) from </a:t>
            </a:r>
            <a:r>
              <a:rPr lang="en-US" dirty="0" err="1" smtClean="0"/>
              <a:t>pj</a:t>
            </a:r>
            <a:r>
              <a:rPr lang="en-US" dirty="0" smtClean="0"/>
              <a:t>, then </a:t>
            </a:r>
            <a:r>
              <a:rPr lang="en-US" dirty="0" err="1" smtClean="0"/>
              <a:t>pj</a:t>
            </a:r>
            <a:r>
              <a:rPr lang="en-US" dirty="0" smtClean="0"/>
              <a:t> will be mistakenly detected as failed =&gt; inaccurate detection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How large would the T waiting period in ping-</a:t>
            </a:r>
            <a:r>
              <a:rPr lang="en-US" dirty="0" err="1" smtClean="0"/>
              <a:t>ack</a:t>
            </a:r>
            <a:r>
              <a:rPr lang="en-US" dirty="0" smtClean="0"/>
              <a:t> or 3*T waiting period  in </a:t>
            </a:r>
            <a:r>
              <a:rPr lang="en-US" dirty="0" err="1" smtClean="0"/>
              <a:t>heartbeating</a:t>
            </a:r>
            <a:r>
              <a:rPr lang="en-US" dirty="0" smtClean="0"/>
              <a:t>, need to be to obtain 100% accuracy?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In asynchronous systems,</a:t>
            </a:r>
            <a:r>
              <a:rPr lang="en-US" dirty="0" smtClean="0">
                <a:solidFill>
                  <a:srgbClr val="FF0000"/>
                </a:solidFill>
              </a:rPr>
              <a:t> delay/losses on a network link are impossible to distinguish from a faulty process</a:t>
            </a:r>
          </a:p>
          <a:p>
            <a:pPr>
              <a:lnSpc>
                <a:spcPct val="80000"/>
              </a:lnSpc>
            </a:pPr>
            <a:r>
              <a:rPr lang="en-US" dirty="0" err="1" smtClean="0"/>
              <a:t>Heartbeating</a:t>
            </a:r>
            <a:r>
              <a:rPr lang="en-US" dirty="0" smtClean="0"/>
              <a:t> – satisfies completeness but </a:t>
            </a:r>
            <a:r>
              <a:rPr lang="en-US" dirty="0" smtClean="0">
                <a:solidFill>
                  <a:srgbClr val="0000FF"/>
                </a:solidFill>
              </a:rPr>
              <a:t>not accuracy</a:t>
            </a:r>
            <a:r>
              <a:rPr lang="en-US" dirty="0" smtClean="0"/>
              <a:t> (why?)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Ping-</a:t>
            </a:r>
            <a:r>
              <a:rPr lang="en-US" dirty="0" err="1" smtClean="0"/>
              <a:t>Ack</a:t>
            </a:r>
            <a:r>
              <a:rPr lang="en-US" dirty="0" smtClean="0"/>
              <a:t> – satisfies completeness but </a:t>
            </a:r>
            <a:r>
              <a:rPr lang="en-US" dirty="0" smtClean="0">
                <a:solidFill>
                  <a:srgbClr val="0000FF"/>
                </a:solidFill>
              </a:rPr>
              <a:t>not accuracy </a:t>
            </a:r>
            <a:r>
              <a:rPr lang="en-US" dirty="0" smtClean="0"/>
              <a:t>(why?)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Completeness or Accuracy? </a:t>
            </a:r>
            <a:br>
              <a:rPr lang="en-US" dirty="0" smtClean="0"/>
            </a:br>
            <a:r>
              <a:rPr lang="en-US" dirty="0" smtClean="0"/>
              <a:t>(in Asynchronous System)</a:t>
            </a:r>
            <a:endParaRPr lang="en-US" dirty="0"/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Most failure detector implementations are willing to tolerate some inaccuracy, but </a:t>
            </a:r>
            <a:r>
              <a:rPr lang="en-GB" dirty="0" smtClean="0">
                <a:solidFill>
                  <a:srgbClr val="0000FF"/>
                </a:solidFill>
              </a:rPr>
              <a:t>require 100% completeness.</a:t>
            </a:r>
          </a:p>
          <a:p>
            <a:r>
              <a:rPr lang="en-US" dirty="0" smtClean="0"/>
              <a:t>Plenty of distributed apps designed assuming 100% completeness, e.g., p2p systems</a:t>
            </a:r>
          </a:p>
          <a:p>
            <a:pPr lvl="1"/>
            <a:r>
              <a:rPr lang="ja-JP" altLang="en-US" dirty="0" smtClean="0"/>
              <a:t>“</a:t>
            </a:r>
            <a:r>
              <a:rPr lang="en-US" altLang="ja-JP" dirty="0" smtClean="0"/>
              <a:t>Err on the side of caution</a:t>
            </a:r>
            <a:r>
              <a:rPr lang="ja-JP" altLang="en-US" dirty="0" smtClean="0"/>
              <a:t>”</a:t>
            </a:r>
            <a:r>
              <a:rPr lang="en-US" altLang="ja-JP" dirty="0" smtClean="0"/>
              <a:t>. </a:t>
            </a:r>
          </a:p>
          <a:p>
            <a:pPr lvl="1"/>
            <a:r>
              <a:rPr lang="en-US" dirty="0" smtClean="0"/>
              <a:t>Processes not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stuck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waiting for other processes</a:t>
            </a:r>
          </a:p>
          <a:p>
            <a:r>
              <a:rPr lang="en-US" dirty="0" smtClean="0"/>
              <a:t>But it’</a:t>
            </a:r>
            <a:r>
              <a:rPr lang="en-US" altLang="ja-JP" dirty="0" smtClean="0"/>
              <a:t>s ok to mistakenly detect once in a while since – </a:t>
            </a:r>
            <a:r>
              <a:rPr lang="en-US" altLang="ja-JP" sz="2000" dirty="0" smtClean="0"/>
              <a:t>the victim process need only </a:t>
            </a:r>
            <a:r>
              <a:rPr lang="en-US" altLang="ja-JP" sz="2000" dirty="0" smtClean="0">
                <a:solidFill>
                  <a:srgbClr val="FF0000"/>
                </a:solidFill>
              </a:rPr>
              <a:t>rejoin as a new process</a:t>
            </a:r>
          </a:p>
          <a:p>
            <a:r>
              <a:rPr lang="en-US" dirty="0" smtClean="0"/>
              <a:t>Both </a:t>
            </a:r>
            <a:r>
              <a:rPr lang="en-US" dirty="0" err="1" smtClean="0"/>
              <a:t>Hearbeating</a:t>
            </a:r>
            <a:r>
              <a:rPr lang="en-US" dirty="0" smtClean="0"/>
              <a:t> and Ping-</a:t>
            </a:r>
            <a:r>
              <a:rPr lang="en-US" dirty="0" err="1" smtClean="0"/>
              <a:t>Ack</a:t>
            </a:r>
            <a:r>
              <a:rPr lang="en-US" dirty="0" smtClean="0"/>
              <a:t> provide</a:t>
            </a:r>
          </a:p>
          <a:p>
            <a:pPr lvl="1"/>
            <a:r>
              <a:rPr lang="en-US" dirty="0" smtClean="0"/>
              <a:t>Probabilistic accuracy (for a process detected as failed, with some probability close to 1.0 (but not equal), it is true that it has actually crashed).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Failure Detection in a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That was for one process </a:t>
            </a:r>
            <a:r>
              <a:rPr lang="en-GB" dirty="0" err="1" smtClean="0"/>
              <a:t>pj</a:t>
            </a:r>
            <a:r>
              <a:rPr lang="en-GB" dirty="0" smtClean="0"/>
              <a:t> being detected and one process pi detecting failures</a:t>
            </a:r>
          </a:p>
          <a:p>
            <a:r>
              <a:rPr lang="en-GB" dirty="0" smtClean="0"/>
              <a:t>Let’s extend it to an entire distributed system</a:t>
            </a:r>
          </a:p>
          <a:p>
            <a:r>
              <a:rPr lang="en-GB" dirty="0" smtClean="0"/>
              <a:t>Difference from original failure detection is</a:t>
            </a:r>
          </a:p>
          <a:p>
            <a:pPr lvl="1"/>
            <a:r>
              <a:rPr lang="en-GB" dirty="0" smtClean="0"/>
              <a:t>We want failure detection of not merely one process (</a:t>
            </a:r>
            <a:r>
              <a:rPr lang="en-GB" i="1" dirty="0" err="1" smtClean="0"/>
              <a:t>pj</a:t>
            </a:r>
            <a:r>
              <a:rPr lang="en-GB" dirty="0" smtClean="0"/>
              <a:t>), but </a:t>
            </a:r>
            <a:r>
              <a:rPr lang="en-GB" i="1" dirty="0" smtClean="0"/>
              <a:t>all</a:t>
            </a:r>
            <a:r>
              <a:rPr lang="en-GB" dirty="0" smtClean="0"/>
              <a:t> processes in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Recitations will begin from next Monday.</a:t>
            </a:r>
          </a:p>
          <a:p>
            <a:pPr lvl="1"/>
            <a:r>
              <a:rPr lang="en-US" dirty="0" smtClean="0"/>
              <a:t>Will mainly cover project 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Please start doing project 0 now!</a:t>
            </a:r>
          </a:p>
          <a:p>
            <a:pPr lvl="1"/>
            <a:r>
              <a:rPr lang="en-US" dirty="0" smtClean="0"/>
              <a:t>The deadline is 2/6/12 (Monday).</a:t>
            </a:r>
          </a:p>
          <a:p>
            <a:r>
              <a:rPr lang="en-US" dirty="0" smtClean="0"/>
              <a:t>Please use Piazza; all announcements will go there.</a:t>
            </a:r>
          </a:p>
          <a:p>
            <a:pPr lvl="1"/>
            <a:r>
              <a:rPr lang="en-US" dirty="0" smtClean="0"/>
              <a:t>If you want an invite, let me know.</a:t>
            </a:r>
          </a:p>
          <a:p>
            <a:r>
              <a:rPr lang="en-US" dirty="0" smtClean="0"/>
              <a:t>Please come to my office during the office hours!</a:t>
            </a:r>
          </a:p>
          <a:p>
            <a:pPr lvl="1"/>
            <a:r>
              <a:rPr lang="en-US" dirty="0" smtClean="0"/>
              <a:t>Give feedback about the class, ask questions,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Failure Detection in a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That was for one process </a:t>
            </a:r>
            <a:r>
              <a:rPr lang="en-GB" dirty="0" err="1" smtClean="0"/>
              <a:t>pj</a:t>
            </a:r>
            <a:r>
              <a:rPr lang="en-GB" dirty="0" smtClean="0"/>
              <a:t> being detected and one process pi detecting failures</a:t>
            </a:r>
          </a:p>
          <a:p>
            <a:r>
              <a:rPr lang="en-GB" dirty="0" smtClean="0"/>
              <a:t>Let’s extend it to an entire distributed system</a:t>
            </a:r>
          </a:p>
          <a:p>
            <a:r>
              <a:rPr lang="en-GB" dirty="0" smtClean="0"/>
              <a:t>Difference from original failure detection is</a:t>
            </a:r>
          </a:p>
          <a:p>
            <a:pPr lvl="1"/>
            <a:r>
              <a:rPr lang="en-GB" dirty="0" smtClean="0"/>
              <a:t>We want failure detection of not merely one process (</a:t>
            </a:r>
            <a:r>
              <a:rPr lang="en-GB" i="1" dirty="0" err="1" smtClean="0"/>
              <a:t>pj</a:t>
            </a:r>
            <a:r>
              <a:rPr lang="en-GB" dirty="0" smtClean="0"/>
              <a:t>), but </a:t>
            </a:r>
            <a:r>
              <a:rPr lang="en-GB" i="1" dirty="0" smtClean="0"/>
              <a:t>all</a:t>
            </a:r>
            <a:r>
              <a:rPr lang="en-GB" dirty="0" smtClean="0"/>
              <a:t> processes in system</a:t>
            </a:r>
          </a:p>
          <a:p>
            <a:r>
              <a:rPr lang="en-GB" dirty="0" smtClean="0"/>
              <a:t>Any idea?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Centralized Heartbeat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627313" y="2133600"/>
            <a:ext cx="3960812" cy="2209800"/>
            <a:chOff x="1655" y="1344"/>
            <a:chExt cx="2495" cy="1392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3787" y="188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82" y="1797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655" y="256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969" y="2523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835" y="1344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427538" y="5734050"/>
            <a:ext cx="287337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916238" y="4292600"/>
            <a:ext cx="1511300" cy="144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203575" y="3068638"/>
            <a:ext cx="1296988" cy="2520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4572000" y="2492375"/>
            <a:ext cx="71438" cy="3097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 rot="1571036">
            <a:off x="5076825" y="4005263"/>
            <a:ext cx="641350" cy="641350"/>
          </a:xfrm>
          <a:prstGeom prst="rect">
            <a:avLst/>
          </a:prstGeom>
          <a:noFill/>
          <a:ln w="28575">
            <a:noFill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3600">
                <a:solidFill>
                  <a:schemeClr val="tx1"/>
                </a:solidFill>
                <a:latin typeface="Arial" pitchFamily="-1" charset="0"/>
              </a:rPr>
              <a:t>…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932363" y="4868863"/>
            <a:ext cx="3262312" cy="485775"/>
          </a:xfrm>
          <a:prstGeom prst="rect">
            <a:avLst/>
          </a:prstGeom>
          <a:solidFill>
            <a:srgbClr val="969696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pj</a:t>
            </a:r>
            <a:r>
              <a:rPr lang="en-GB" sz="2400">
                <a:solidFill>
                  <a:schemeClr val="tx1"/>
                </a:solidFill>
                <a:latin typeface="Arial" pitchFamily="-1" charset="0"/>
              </a:rPr>
              <a:t>, Heartbeat Seq. </a:t>
            </a: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l++ </a:t>
            </a:r>
            <a:endParaRPr lang="en-GB" sz="2400">
              <a:solidFill>
                <a:schemeClr val="tx1"/>
              </a:solidFill>
              <a:latin typeface="Arial" pitchFamily="-1" charset="0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 rot="5400000">
            <a:off x="4529931" y="4191794"/>
            <a:ext cx="201613" cy="549275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4356100" y="5661025"/>
            <a:ext cx="431800" cy="4064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779838" y="1989138"/>
            <a:ext cx="422275" cy="457200"/>
          </a:xfrm>
          <a:prstGeom prst="rect">
            <a:avLst/>
          </a:prstGeom>
          <a:noFill/>
          <a:ln w="28575">
            <a:noFill/>
            <a:prstDash val="dash"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pj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708400" y="5516563"/>
            <a:ext cx="422275" cy="457200"/>
          </a:xfrm>
          <a:prstGeom prst="rect">
            <a:avLst/>
          </a:prstGeom>
          <a:noFill/>
          <a:ln w="28575">
            <a:noFill/>
            <a:prstDash val="dash"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pi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85800" y="6137275"/>
            <a:ext cx="155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i="1" dirty="0">
                <a:solidFill>
                  <a:schemeClr val="tx1"/>
                </a:solidFill>
                <a:latin typeface="Times New Roman" pitchFamily="-1" charset="0"/>
              </a:rPr>
              <a:t>Downside?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198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Heartbeat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627313" y="2133600"/>
            <a:ext cx="3960812" cy="2209800"/>
            <a:chOff x="1655" y="1344"/>
            <a:chExt cx="2495" cy="1392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3787" y="188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82" y="1797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655" y="256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969" y="2523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835" y="1344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2770188" y="3141663"/>
            <a:ext cx="287337" cy="935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3276600" y="2349500"/>
            <a:ext cx="1223963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787900" y="2349500"/>
            <a:ext cx="1223963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4427538" y="5734050"/>
            <a:ext cx="287337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23850" y="2133600"/>
            <a:ext cx="3178175" cy="485775"/>
          </a:xfrm>
          <a:prstGeom prst="rect">
            <a:avLst/>
          </a:prstGeom>
          <a:solidFill>
            <a:srgbClr val="969696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pj</a:t>
            </a:r>
            <a:r>
              <a:rPr lang="en-GB" sz="2400">
                <a:solidFill>
                  <a:schemeClr val="tx1"/>
                </a:solidFill>
                <a:latin typeface="Arial" pitchFamily="-1" charset="0"/>
              </a:rPr>
              <a:t>, Heartbeat Seq. </a:t>
            </a: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l++</a:t>
            </a: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 rot="3732702">
            <a:off x="3634581" y="2566194"/>
            <a:ext cx="473075" cy="179388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771775" y="4365625"/>
            <a:ext cx="71438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6227763" y="3284538"/>
            <a:ext cx="21590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6372225" y="4292600"/>
            <a:ext cx="71438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779838" y="1844675"/>
            <a:ext cx="422275" cy="457200"/>
          </a:xfrm>
          <a:prstGeom prst="rect">
            <a:avLst/>
          </a:prstGeom>
          <a:noFill/>
          <a:ln w="28575">
            <a:noFill/>
            <a:prstDash val="dash"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pj</a:t>
            </a: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2916238" y="2781300"/>
            <a:ext cx="431800" cy="4064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 rot="6579069">
            <a:off x="6011863" y="5013325"/>
            <a:ext cx="641350" cy="641350"/>
          </a:xfrm>
          <a:prstGeom prst="rect">
            <a:avLst/>
          </a:prstGeom>
          <a:noFill/>
          <a:ln w="28575">
            <a:noFill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3600">
                <a:solidFill>
                  <a:schemeClr val="tx1"/>
                </a:solidFill>
                <a:latin typeface="Arial" pitchFamily="-1" charset="0"/>
              </a:rPr>
              <a:t>…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 rot="4351812">
            <a:off x="2771775" y="5013325"/>
            <a:ext cx="641350" cy="641350"/>
          </a:xfrm>
          <a:prstGeom prst="rect">
            <a:avLst/>
          </a:prstGeom>
          <a:noFill/>
          <a:ln w="28575">
            <a:noFill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3600">
                <a:solidFill>
                  <a:schemeClr val="tx1"/>
                </a:solidFill>
                <a:latin typeface="Arial" pitchFamily="-1" charset="0"/>
              </a:rPr>
              <a:t>…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2209800" y="2971800"/>
            <a:ext cx="422275" cy="457200"/>
          </a:xfrm>
          <a:prstGeom prst="rect">
            <a:avLst/>
          </a:prstGeom>
          <a:noFill/>
          <a:ln w="28575">
            <a:noFill/>
            <a:prstDash val="dash"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pi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85800" y="6137275"/>
            <a:ext cx="155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i="1" dirty="0">
                <a:solidFill>
                  <a:schemeClr val="tx1"/>
                </a:solidFill>
                <a:latin typeface="Times New Roman" pitchFamily="-1" charset="0"/>
              </a:rPr>
              <a:t>Downside?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198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Socket programming</a:t>
            </a:r>
          </a:p>
          <a:p>
            <a:pPr lvl="1"/>
            <a:r>
              <a:rPr lang="en-US" dirty="0" smtClean="0"/>
              <a:t>socket(), bind(), listen(), accept(), connect(), read(), write()…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Android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Activities, Services, Broadcast receivers, Content providers, Intents, </a:t>
            </a:r>
            <a:r>
              <a:rPr lang="en-US" dirty="0" err="1" smtClean="0">
                <a:solidFill>
                  <a:srgbClr val="000000"/>
                </a:solidFill>
              </a:rPr>
              <a:t>AndroidManifest.xml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Overview of the projects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Project 0: simple messenger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Project 1 ~ project 3: distributed key-value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 dirty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All-to-All Heartbeat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627313" y="2133600"/>
            <a:ext cx="3960812" cy="2209800"/>
            <a:chOff x="1655" y="1344"/>
            <a:chExt cx="2495" cy="1392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3787" y="188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82" y="1797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655" y="256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969" y="2523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835" y="1344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427538" y="5734050"/>
            <a:ext cx="287337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2916238" y="2420938"/>
            <a:ext cx="1655762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3348038" y="2349500"/>
            <a:ext cx="1152525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787900" y="2349500"/>
            <a:ext cx="1223963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 rot="2308510">
            <a:off x="3635375" y="3068638"/>
            <a:ext cx="473075" cy="1793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95288" y="2133600"/>
            <a:ext cx="3178175" cy="485775"/>
          </a:xfrm>
          <a:prstGeom prst="rect">
            <a:avLst/>
          </a:prstGeom>
          <a:solidFill>
            <a:srgbClr val="969696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pj</a:t>
            </a:r>
            <a:r>
              <a:rPr lang="en-GB" sz="2400">
                <a:solidFill>
                  <a:schemeClr val="tx1"/>
                </a:solidFill>
                <a:latin typeface="Arial" pitchFamily="-1" charset="0"/>
              </a:rPr>
              <a:t>, Heartbeat Seq. </a:t>
            </a: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l++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427538" y="2924175"/>
            <a:ext cx="641350" cy="641350"/>
          </a:xfrm>
          <a:prstGeom prst="rect">
            <a:avLst/>
          </a:prstGeom>
          <a:noFill/>
          <a:ln w="28575">
            <a:noFill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3600">
                <a:solidFill>
                  <a:schemeClr val="tx1"/>
                </a:solidFill>
                <a:latin typeface="Arial" pitchFamily="-1" charset="0"/>
              </a:rPr>
              <a:t>…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779838" y="1989138"/>
            <a:ext cx="422275" cy="457200"/>
          </a:xfrm>
          <a:prstGeom prst="rect">
            <a:avLst/>
          </a:prstGeom>
          <a:noFill/>
          <a:ln w="28575">
            <a:noFill/>
            <a:prstDash val="dash"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pj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051050" y="4221163"/>
            <a:ext cx="422275" cy="457200"/>
          </a:xfrm>
          <a:prstGeom prst="rect">
            <a:avLst/>
          </a:prstGeom>
          <a:noFill/>
          <a:ln w="28575">
            <a:noFill/>
            <a:prstDash val="dash"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pi</a:t>
            </a: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2555875" y="4005263"/>
            <a:ext cx="431800" cy="4064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85800" y="5867400"/>
            <a:ext cx="68278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i="1" dirty="0">
                <a:solidFill>
                  <a:schemeClr val="tx1"/>
                </a:solidFill>
                <a:latin typeface="Times New Roman" pitchFamily="-1" charset="0"/>
              </a:rPr>
              <a:t>Advantage: Everyone is able to keep track of everyone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i="1" dirty="0">
                <a:solidFill>
                  <a:schemeClr val="tx1"/>
                </a:solidFill>
                <a:latin typeface="Times New Roman" pitchFamily="-1" charset="0"/>
              </a:rPr>
              <a:t>Downside?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268027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Efficiency of Failure Detector: Metrics</a:t>
            </a:r>
            <a:endParaRPr lang="en-US" dirty="0"/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Bandwidth</a:t>
            </a:r>
            <a:r>
              <a:rPr lang="en-US" dirty="0" smtClean="0"/>
              <a:t>: the number of messages sent in the system during steady state (no failures)</a:t>
            </a:r>
          </a:p>
          <a:p>
            <a:pPr lvl="1"/>
            <a:r>
              <a:rPr lang="en-US" dirty="0" smtClean="0"/>
              <a:t>Small is good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Detection Time</a:t>
            </a:r>
          </a:p>
          <a:p>
            <a:pPr lvl="1"/>
            <a:r>
              <a:rPr lang="en-US" dirty="0" smtClean="0"/>
              <a:t>Time between a process crash and its detection</a:t>
            </a:r>
          </a:p>
          <a:p>
            <a:pPr lvl="1"/>
            <a:r>
              <a:rPr lang="en-US" dirty="0" smtClean="0"/>
              <a:t>Small is good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Scalability</a:t>
            </a:r>
            <a:r>
              <a:rPr lang="en-US" dirty="0" smtClean="0"/>
              <a:t>: Given the bandwidth and the detection properties, can you scale to a 1000 or million nodes?</a:t>
            </a:r>
          </a:p>
          <a:p>
            <a:pPr lvl="1"/>
            <a:r>
              <a:rPr lang="en-US" dirty="0" smtClean="0"/>
              <a:t>Large is good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Accuracy</a:t>
            </a:r>
          </a:p>
          <a:p>
            <a:pPr lvl="1"/>
            <a:r>
              <a:rPr lang="en-US" dirty="0" smtClean="0"/>
              <a:t>Large is good (lower inaccuracy is good)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Accuracy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False Detection Rate</a:t>
            </a:r>
            <a:r>
              <a:rPr lang="en-US" dirty="0" smtClean="0"/>
              <a:t>: Average number of failures detected per second, when there are in fact no failures</a:t>
            </a:r>
          </a:p>
          <a:p>
            <a:endParaRPr lang="en-US" dirty="0" smtClean="0"/>
          </a:p>
          <a:p>
            <a:r>
              <a:rPr lang="en-US" dirty="0" smtClean="0"/>
              <a:t>Fraction of failure detections that are false</a:t>
            </a:r>
          </a:p>
          <a:p>
            <a:endParaRPr lang="en-US" dirty="0" smtClean="0"/>
          </a:p>
          <a:p>
            <a:r>
              <a:rPr lang="en-US" dirty="0" smtClean="0"/>
              <a:t>Tradeoffs: If you increase the T waiting period in ping-</a:t>
            </a:r>
            <a:r>
              <a:rPr lang="en-US" dirty="0" err="1" smtClean="0"/>
              <a:t>ack</a:t>
            </a:r>
            <a:r>
              <a:rPr lang="en-US" dirty="0" smtClean="0"/>
              <a:t> or 3*T waiting period in </a:t>
            </a:r>
            <a:r>
              <a:rPr lang="en-US" dirty="0" err="1" smtClean="0"/>
              <a:t>heartbeating</a:t>
            </a:r>
            <a:r>
              <a:rPr lang="en-US" dirty="0" smtClean="0"/>
              <a:t> what happens to:</a:t>
            </a:r>
          </a:p>
          <a:p>
            <a:pPr lvl="1"/>
            <a:r>
              <a:rPr lang="en-US" dirty="0" smtClean="0"/>
              <a:t>Detection Time?</a:t>
            </a:r>
          </a:p>
          <a:p>
            <a:pPr lvl="1"/>
            <a:r>
              <a:rPr lang="en-US" dirty="0" smtClean="0"/>
              <a:t>False positive rate?</a:t>
            </a:r>
          </a:p>
          <a:p>
            <a:pPr lvl="1"/>
            <a:r>
              <a:rPr lang="en-US" dirty="0" smtClean="0"/>
              <a:t>Where would you set these waiting periods?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Other Types of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discuss the other types of failures</a:t>
            </a:r>
          </a:p>
          <a:p>
            <a:r>
              <a:rPr lang="en-US" dirty="0" smtClean="0"/>
              <a:t>Failure detectors exist for them too (but we won’t discuss those)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Processes and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r="-8372"/>
          <a:stretch>
            <a:fillRect/>
          </a:stretch>
        </p:blipFill>
        <p:spPr bwMode="auto">
          <a:xfrm>
            <a:off x="381000" y="2457450"/>
            <a:ext cx="8542338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Failure Types</a:t>
            </a:r>
            <a:endParaRPr lang="en-US" dirty="0"/>
          </a:p>
        </p:txBody>
      </p:sp>
      <p:sp>
        <p:nvSpPr>
          <p:cNvPr id="50177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Communication omission failures</a:t>
            </a:r>
          </a:p>
          <a:p>
            <a:pPr lvl="1"/>
            <a:r>
              <a:rPr lang="en-US" dirty="0" smtClean="0"/>
              <a:t> Send-omission: loss of messages between the sending process and the outgoing message buffer (both inclusive)</a:t>
            </a:r>
          </a:p>
          <a:p>
            <a:pPr lvl="2"/>
            <a:r>
              <a:rPr lang="en-US" dirty="0" smtClean="0"/>
              <a:t>What might cause this?</a:t>
            </a:r>
          </a:p>
          <a:p>
            <a:pPr lvl="1"/>
            <a:r>
              <a:rPr lang="en-US" dirty="0" smtClean="0"/>
              <a:t> Channel omission: loss of message in the communication channel</a:t>
            </a:r>
          </a:p>
          <a:p>
            <a:pPr lvl="2"/>
            <a:r>
              <a:rPr lang="en-US" dirty="0" smtClean="0"/>
              <a:t>What might cause this?</a:t>
            </a:r>
          </a:p>
          <a:p>
            <a:pPr lvl="1"/>
            <a:r>
              <a:rPr lang="en-US" dirty="0" smtClean="0"/>
              <a:t> Receive-omission: loss of messages between the incoming message buffer and the receiving process (both inclusive)</a:t>
            </a:r>
          </a:p>
          <a:p>
            <a:pPr lvl="2"/>
            <a:r>
              <a:rPr lang="en-US" dirty="0" smtClean="0"/>
              <a:t>What might cause this?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Failure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Arbitrary failures</a:t>
            </a:r>
          </a:p>
          <a:p>
            <a:pPr lvl="1"/>
            <a:r>
              <a:rPr lang="en-US" dirty="0" smtClean="0"/>
              <a:t>Arbitrary process failure: arbitrarily omits intended processing steps or takes unintended processing steps.</a:t>
            </a:r>
          </a:p>
          <a:p>
            <a:pPr lvl="1"/>
            <a:r>
              <a:rPr lang="en-US" dirty="0" smtClean="0"/>
              <a:t>Arbitrary channel failures: messages may be corrupted, duplicated, delivered out of order, incur extremely large delays; or non-existent messages may be delivered.</a:t>
            </a:r>
          </a:p>
          <a:p>
            <a:r>
              <a:rPr lang="en-US" dirty="0" smtClean="0"/>
              <a:t>Above two are </a:t>
            </a:r>
            <a:r>
              <a:rPr lang="en-US" dirty="0" smtClean="0">
                <a:solidFill>
                  <a:srgbClr val="FF0000"/>
                </a:solidFill>
              </a:rPr>
              <a:t>Byzantine failures</a:t>
            </a:r>
            <a:r>
              <a:rPr lang="en-US" dirty="0" smtClean="0"/>
              <a:t>, e.g., due to hackers, man-in-the-middle attacks, viruses, worms, etc.</a:t>
            </a:r>
          </a:p>
          <a:p>
            <a:r>
              <a:rPr lang="en-US" dirty="0" smtClean="0"/>
              <a:t>A variety of Byzantine fault-tolerant protocols have been designed in literature!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Omission and Arbitrary Failures</a:t>
            </a:r>
            <a:endParaRPr lang="en-GB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39725" y="1403350"/>
            <a:ext cx="8575675" cy="4768850"/>
            <a:chOff x="388" y="1028"/>
            <a:chExt cx="5505" cy="2668"/>
          </a:xfrm>
        </p:grpSpPr>
        <p:sp>
          <p:nvSpPr>
            <p:cNvPr id="54276" name="Rectangle 4"/>
            <p:cNvSpPr>
              <a:spLocks noChangeArrowheads="1"/>
            </p:cNvSpPr>
            <p:nvPr/>
          </p:nvSpPr>
          <p:spPr bwMode="auto">
            <a:xfrm>
              <a:off x="411" y="1051"/>
              <a:ext cx="9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Class of failure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77" name="Rectangle 5"/>
            <p:cNvSpPr>
              <a:spLocks noChangeArrowheads="1"/>
            </p:cNvSpPr>
            <p:nvPr/>
          </p:nvSpPr>
          <p:spPr bwMode="auto">
            <a:xfrm>
              <a:off x="1637" y="1051"/>
              <a:ext cx="4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Affects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2282" y="1051"/>
              <a:ext cx="7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Description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79" name="Line 7"/>
            <p:cNvSpPr>
              <a:spLocks noChangeShapeType="1"/>
            </p:cNvSpPr>
            <p:nvPr/>
          </p:nvSpPr>
          <p:spPr bwMode="auto">
            <a:xfrm>
              <a:off x="388" y="1028"/>
              <a:ext cx="122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0" name="Line 8"/>
            <p:cNvSpPr>
              <a:spLocks noChangeShapeType="1"/>
            </p:cNvSpPr>
            <p:nvPr/>
          </p:nvSpPr>
          <p:spPr bwMode="auto">
            <a:xfrm>
              <a:off x="1630" y="1028"/>
              <a:ext cx="62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1" name="Line 9"/>
            <p:cNvSpPr>
              <a:spLocks noChangeShapeType="1"/>
            </p:cNvSpPr>
            <p:nvPr/>
          </p:nvSpPr>
          <p:spPr bwMode="auto">
            <a:xfrm>
              <a:off x="2275" y="1028"/>
              <a:ext cx="3555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2" name="Rectangle 10"/>
            <p:cNvSpPr>
              <a:spLocks noChangeArrowheads="1"/>
            </p:cNvSpPr>
            <p:nvPr/>
          </p:nvSpPr>
          <p:spPr bwMode="auto">
            <a:xfrm>
              <a:off x="394" y="1255"/>
              <a:ext cx="62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dirty="0">
                  <a:solidFill>
                    <a:srgbClr val="000000"/>
                  </a:solidFill>
                  <a:latin typeface="Times" charset="0"/>
                </a:rPr>
                <a:t>Fail-stop</a:t>
              </a: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1565" y="1255"/>
              <a:ext cx="4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dirty="0">
                  <a:solidFill>
                    <a:srgbClr val="000000"/>
                  </a:solidFill>
                  <a:latin typeface="Times" charset="0"/>
                </a:rPr>
                <a:t>Process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84" name="Rectangle 12"/>
            <p:cNvSpPr>
              <a:spLocks noChangeArrowheads="1"/>
            </p:cNvSpPr>
            <p:nvPr/>
          </p:nvSpPr>
          <p:spPr bwMode="auto">
            <a:xfrm>
              <a:off x="2282" y="1255"/>
              <a:ext cx="34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dirty="0">
                  <a:solidFill>
                    <a:srgbClr val="000000"/>
                  </a:solidFill>
                  <a:latin typeface="Times" charset="0"/>
                </a:rPr>
                <a:t>Process halts and remains halted. Other processes may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85" name="Rectangle 13"/>
            <p:cNvSpPr>
              <a:spLocks noChangeArrowheads="1"/>
            </p:cNvSpPr>
            <p:nvPr/>
          </p:nvSpPr>
          <p:spPr bwMode="auto">
            <a:xfrm>
              <a:off x="2282" y="1428"/>
              <a:ext cx="10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dirty="0">
                  <a:solidFill>
                    <a:srgbClr val="000000"/>
                  </a:solidFill>
                  <a:latin typeface="Times" charset="0"/>
                </a:rPr>
                <a:t>detect this state.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388" y="1249"/>
              <a:ext cx="5442" cy="1"/>
              <a:chOff x="388" y="1249"/>
              <a:chExt cx="5442" cy="1"/>
            </a:xfrm>
          </p:grpSpPr>
          <p:sp>
            <p:nvSpPr>
              <p:cNvPr id="54316" name="Line 15"/>
              <p:cNvSpPr>
                <a:spLocks noChangeShapeType="1"/>
              </p:cNvSpPr>
              <p:nvPr/>
            </p:nvSpPr>
            <p:spPr bwMode="auto">
              <a:xfrm>
                <a:off x="388" y="1249"/>
                <a:ext cx="1227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7" name="Line 16"/>
              <p:cNvSpPr>
                <a:spLocks noChangeShapeType="1"/>
              </p:cNvSpPr>
              <p:nvPr/>
            </p:nvSpPr>
            <p:spPr bwMode="auto">
              <a:xfrm>
                <a:off x="1630" y="1249"/>
                <a:ext cx="629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8" name="Line 17"/>
              <p:cNvSpPr>
                <a:spLocks noChangeShapeType="1"/>
              </p:cNvSpPr>
              <p:nvPr/>
            </p:nvSpPr>
            <p:spPr bwMode="auto">
              <a:xfrm>
                <a:off x="2275" y="1249"/>
                <a:ext cx="3555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287" name="Rectangle 18"/>
            <p:cNvSpPr>
              <a:spLocks noChangeArrowheads="1"/>
            </p:cNvSpPr>
            <p:nvPr/>
          </p:nvSpPr>
          <p:spPr bwMode="auto">
            <a:xfrm>
              <a:off x="394" y="1601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88" name="Rectangle 19"/>
            <p:cNvSpPr>
              <a:spLocks noChangeArrowheads="1"/>
            </p:cNvSpPr>
            <p:nvPr/>
          </p:nvSpPr>
          <p:spPr bwMode="auto">
            <a:xfrm>
              <a:off x="1565" y="1601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89" name="Rectangle 20"/>
            <p:cNvSpPr>
              <a:spLocks noChangeArrowheads="1"/>
            </p:cNvSpPr>
            <p:nvPr/>
          </p:nvSpPr>
          <p:spPr bwMode="auto">
            <a:xfrm>
              <a:off x="2281" y="1601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0" name="Rectangle 21"/>
            <p:cNvSpPr>
              <a:spLocks noChangeArrowheads="1"/>
            </p:cNvSpPr>
            <p:nvPr/>
          </p:nvSpPr>
          <p:spPr bwMode="auto">
            <a:xfrm>
              <a:off x="2281" y="1774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1" name="Rectangle 22"/>
            <p:cNvSpPr>
              <a:spLocks noChangeArrowheads="1"/>
            </p:cNvSpPr>
            <p:nvPr/>
          </p:nvSpPr>
          <p:spPr bwMode="auto">
            <a:xfrm>
              <a:off x="395" y="1947"/>
              <a:ext cx="6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Omission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2" name="Rectangle 23"/>
            <p:cNvSpPr>
              <a:spLocks noChangeArrowheads="1"/>
            </p:cNvSpPr>
            <p:nvPr/>
          </p:nvSpPr>
          <p:spPr bwMode="auto">
            <a:xfrm>
              <a:off x="1565" y="1947"/>
              <a:ext cx="5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Channel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3" name="Rectangle 24"/>
            <p:cNvSpPr>
              <a:spLocks noChangeArrowheads="1"/>
            </p:cNvSpPr>
            <p:nvPr/>
          </p:nvSpPr>
          <p:spPr bwMode="auto">
            <a:xfrm>
              <a:off x="2282" y="1947"/>
              <a:ext cx="36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A message inserted in an outgoing message buffer never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4" name="Rectangle 25"/>
            <p:cNvSpPr>
              <a:spLocks noChangeArrowheads="1"/>
            </p:cNvSpPr>
            <p:nvPr/>
          </p:nvSpPr>
          <p:spPr bwMode="auto">
            <a:xfrm>
              <a:off x="2282" y="2120"/>
              <a:ext cx="3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dirty="0">
                  <a:solidFill>
                    <a:srgbClr val="000000"/>
                  </a:solidFill>
                  <a:latin typeface="Times" charset="0"/>
                </a:rPr>
                <a:t>arrives at the other end’s incoming message buffer.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5" name="Rectangle 26"/>
            <p:cNvSpPr>
              <a:spLocks noChangeArrowheads="1"/>
            </p:cNvSpPr>
            <p:nvPr/>
          </p:nvSpPr>
          <p:spPr bwMode="auto">
            <a:xfrm>
              <a:off x="395" y="2293"/>
              <a:ext cx="9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dirty="0">
                  <a:solidFill>
                    <a:srgbClr val="000000"/>
                  </a:solidFill>
                  <a:latin typeface="Times" charset="0"/>
                </a:rPr>
                <a:t>Send-omission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6" name="Rectangle 27"/>
            <p:cNvSpPr>
              <a:spLocks noChangeArrowheads="1"/>
            </p:cNvSpPr>
            <p:nvPr/>
          </p:nvSpPr>
          <p:spPr bwMode="auto">
            <a:xfrm>
              <a:off x="1565" y="2293"/>
              <a:ext cx="4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Process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7" name="Rectangle 28"/>
            <p:cNvSpPr>
              <a:spLocks noChangeArrowheads="1"/>
            </p:cNvSpPr>
            <p:nvPr/>
          </p:nvSpPr>
          <p:spPr bwMode="auto">
            <a:xfrm>
              <a:off x="2282" y="2293"/>
              <a:ext cx="14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A process completes a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8" name="Rectangle 29"/>
            <p:cNvSpPr>
              <a:spLocks noChangeArrowheads="1"/>
            </p:cNvSpPr>
            <p:nvPr/>
          </p:nvSpPr>
          <p:spPr bwMode="auto">
            <a:xfrm>
              <a:off x="3729" y="2293"/>
              <a:ext cx="3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send,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9" name="Rectangle 30"/>
            <p:cNvSpPr>
              <a:spLocks noChangeArrowheads="1"/>
            </p:cNvSpPr>
            <p:nvPr/>
          </p:nvSpPr>
          <p:spPr bwMode="auto">
            <a:xfrm>
              <a:off x="4044" y="2293"/>
              <a:ext cx="16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 but the message is not put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0" name="Rectangle 31"/>
            <p:cNvSpPr>
              <a:spLocks noChangeArrowheads="1"/>
            </p:cNvSpPr>
            <p:nvPr/>
          </p:nvSpPr>
          <p:spPr bwMode="auto">
            <a:xfrm>
              <a:off x="2282" y="2466"/>
              <a:ext cx="19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in its outgoing message buffer.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1" name="Rectangle 32"/>
            <p:cNvSpPr>
              <a:spLocks noChangeArrowheads="1"/>
            </p:cNvSpPr>
            <p:nvPr/>
          </p:nvSpPr>
          <p:spPr bwMode="auto">
            <a:xfrm>
              <a:off x="395" y="2639"/>
              <a:ext cx="1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Receive-omission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2" name="Rectangle 33"/>
            <p:cNvSpPr>
              <a:spLocks noChangeArrowheads="1"/>
            </p:cNvSpPr>
            <p:nvPr/>
          </p:nvSpPr>
          <p:spPr bwMode="auto">
            <a:xfrm>
              <a:off x="1565" y="2639"/>
              <a:ext cx="4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Process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3" name="Rectangle 34"/>
            <p:cNvSpPr>
              <a:spLocks noChangeArrowheads="1"/>
            </p:cNvSpPr>
            <p:nvPr/>
          </p:nvSpPr>
          <p:spPr bwMode="auto">
            <a:xfrm>
              <a:off x="2282" y="2639"/>
              <a:ext cx="32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A message is put in a process’s incoming message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4" name="Rectangle 35"/>
            <p:cNvSpPr>
              <a:spLocks noChangeArrowheads="1"/>
            </p:cNvSpPr>
            <p:nvPr/>
          </p:nvSpPr>
          <p:spPr bwMode="auto">
            <a:xfrm>
              <a:off x="2282" y="2812"/>
              <a:ext cx="27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buffer, but that process does not receive it.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5" name="Rectangle 36"/>
            <p:cNvSpPr>
              <a:spLocks noChangeArrowheads="1"/>
            </p:cNvSpPr>
            <p:nvPr/>
          </p:nvSpPr>
          <p:spPr bwMode="auto">
            <a:xfrm>
              <a:off x="395" y="2985"/>
              <a:ext cx="5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Arbitrary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6" name="Rectangle 37"/>
            <p:cNvSpPr>
              <a:spLocks noChangeArrowheads="1"/>
            </p:cNvSpPr>
            <p:nvPr/>
          </p:nvSpPr>
          <p:spPr bwMode="auto">
            <a:xfrm>
              <a:off x="395" y="3158"/>
              <a:ext cx="7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dirty="0">
                  <a:solidFill>
                    <a:srgbClr val="000000"/>
                  </a:solidFill>
                  <a:latin typeface="Times" charset="0"/>
                </a:rPr>
                <a:t>(Byzantine)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7" name="Rectangle 38"/>
            <p:cNvSpPr>
              <a:spLocks noChangeArrowheads="1"/>
            </p:cNvSpPr>
            <p:nvPr/>
          </p:nvSpPr>
          <p:spPr bwMode="auto">
            <a:xfrm>
              <a:off x="1565" y="2985"/>
              <a:ext cx="6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Process or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8" name="Rectangle 39"/>
            <p:cNvSpPr>
              <a:spLocks noChangeArrowheads="1"/>
            </p:cNvSpPr>
            <p:nvPr/>
          </p:nvSpPr>
          <p:spPr bwMode="auto">
            <a:xfrm>
              <a:off x="1565" y="3158"/>
              <a:ext cx="4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channel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9" name="Rectangle 40"/>
            <p:cNvSpPr>
              <a:spLocks noChangeArrowheads="1"/>
            </p:cNvSpPr>
            <p:nvPr/>
          </p:nvSpPr>
          <p:spPr bwMode="auto">
            <a:xfrm>
              <a:off x="2282" y="2985"/>
              <a:ext cx="332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Process/channel exhibits arbitrary behaviour: it may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10" name="Rectangle 41"/>
            <p:cNvSpPr>
              <a:spLocks noChangeArrowheads="1"/>
            </p:cNvSpPr>
            <p:nvPr/>
          </p:nvSpPr>
          <p:spPr bwMode="auto">
            <a:xfrm>
              <a:off x="2282" y="3158"/>
              <a:ext cx="32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send/transmit arbitrary messages at arbitrary times,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11" name="Rectangle 42"/>
            <p:cNvSpPr>
              <a:spLocks noChangeArrowheads="1"/>
            </p:cNvSpPr>
            <p:nvPr/>
          </p:nvSpPr>
          <p:spPr bwMode="auto">
            <a:xfrm>
              <a:off x="2282" y="3331"/>
              <a:ext cx="31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commit omissions; a process may stop or take an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12" name="Rectangle 43"/>
            <p:cNvSpPr>
              <a:spLocks noChangeArrowheads="1"/>
            </p:cNvSpPr>
            <p:nvPr/>
          </p:nvSpPr>
          <p:spPr bwMode="auto">
            <a:xfrm>
              <a:off x="2282" y="3504"/>
              <a:ext cx="9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incorrect step.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13" name="Line 44"/>
            <p:cNvSpPr>
              <a:spLocks noChangeShapeType="1"/>
            </p:cNvSpPr>
            <p:nvPr/>
          </p:nvSpPr>
          <p:spPr bwMode="auto">
            <a:xfrm>
              <a:off x="388" y="3694"/>
              <a:ext cx="122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4" name="Line 45"/>
            <p:cNvSpPr>
              <a:spLocks noChangeShapeType="1"/>
            </p:cNvSpPr>
            <p:nvPr/>
          </p:nvSpPr>
          <p:spPr bwMode="auto">
            <a:xfrm>
              <a:off x="1630" y="3694"/>
              <a:ext cx="62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5" name="Line 46"/>
            <p:cNvSpPr>
              <a:spLocks noChangeShapeType="1"/>
            </p:cNvSpPr>
            <p:nvPr/>
          </p:nvSpPr>
          <p:spPr bwMode="auto">
            <a:xfrm>
              <a:off x="2275" y="3694"/>
              <a:ext cx="3555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Failure detectors are required in distributed systems to keep system running in spite of process crashes</a:t>
            </a:r>
          </a:p>
          <a:p>
            <a:r>
              <a:rPr lang="en-US" dirty="0" smtClean="0"/>
              <a:t>Properties – </a:t>
            </a:r>
            <a:r>
              <a:rPr lang="en-US" dirty="0" smtClean="0">
                <a:solidFill>
                  <a:srgbClr val="FF0000"/>
                </a:solidFill>
              </a:rPr>
              <a:t>completeness &amp; accuracy</a:t>
            </a:r>
            <a:r>
              <a:rPr lang="en-US" dirty="0" smtClean="0"/>
              <a:t>, together unachievable in asynchronous systems but achievable in synchronous systems</a:t>
            </a:r>
          </a:p>
          <a:p>
            <a:pPr lvl="1"/>
            <a:r>
              <a:rPr lang="en-US" dirty="0" smtClean="0"/>
              <a:t>Most apps require 100% completeness, but can tolerate inaccuracy</a:t>
            </a:r>
          </a:p>
          <a:p>
            <a:r>
              <a:rPr lang="en-US" dirty="0" smtClean="0"/>
              <a:t>2 failure detector algorithms -</a:t>
            </a:r>
            <a:r>
              <a:rPr lang="en-US" dirty="0" smtClean="0"/>
              <a:t> </a:t>
            </a:r>
            <a:r>
              <a:rPr lang="en-US" dirty="0" err="1" smtClean="0"/>
              <a:t>h</a:t>
            </a:r>
            <a:r>
              <a:rPr lang="en-US" dirty="0" err="1" smtClean="0"/>
              <a:t>eartbeating</a:t>
            </a:r>
            <a:r>
              <a:rPr lang="en-US" dirty="0" smtClean="0"/>
              <a:t> </a:t>
            </a:r>
            <a:r>
              <a:rPr lang="en-US" smtClean="0"/>
              <a:t>and</a:t>
            </a:r>
            <a:r>
              <a:rPr lang="en-US" smtClean="0"/>
              <a:t> ping</a:t>
            </a:r>
            <a:endParaRPr lang="en-US" dirty="0" smtClean="0"/>
          </a:p>
          <a:p>
            <a:r>
              <a:rPr lang="en-US" dirty="0" smtClean="0"/>
              <a:t>Distributed FD through </a:t>
            </a:r>
            <a:r>
              <a:rPr lang="en-US" dirty="0" err="1" smtClean="0"/>
              <a:t>heartbeating</a:t>
            </a:r>
            <a:r>
              <a:rPr lang="en-US" dirty="0" smtClean="0"/>
              <a:t>:</a:t>
            </a:r>
            <a:r>
              <a:rPr lang="en-US" dirty="0" smtClean="0"/>
              <a:t> centralized</a:t>
            </a:r>
            <a:r>
              <a:rPr lang="en-US" dirty="0" smtClean="0"/>
              <a:t>,</a:t>
            </a:r>
            <a:r>
              <a:rPr lang="en-US" dirty="0" smtClean="0"/>
              <a:t> ring</a:t>
            </a:r>
            <a:r>
              <a:rPr lang="en-US" dirty="0" smtClean="0"/>
              <a:t>,</a:t>
            </a:r>
            <a:r>
              <a:rPr lang="en-US" dirty="0" smtClean="0"/>
              <a:t> all</a:t>
            </a:r>
            <a:r>
              <a:rPr lang="en-US" dirty="0" smtClean="0"/>
              <a:t>-to-all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Metrics</a:t>
            </a:r>
            <a:r>
              <a:rPr lang="en-US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andwidth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 detection 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ime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 scale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 accuracy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Other</a:t>
            </a:r>
            <a:r>
              <a:rPr lang="en-US" dirty="0" smtClean="0"/>
              <a:t> types </a:t>
            </a:r>
            <a:r>
              <a:rPr lang="en-US" dirty="0" smtClean="0"/>
              <a:t>of</a:t>
            </a:r>
            <a:r>
              <a:rPr lang="en-US" dirty="0" smtClean="0"/>
              <a:t> failures</a:t>
            </a:r>
            <a:endParaRPr lang="en-US" dirty="0" smtClean="0"/>
          </a:p>
          <a:p>
            <a:r>
              <a:rPr lang="en-US" dirty="0" smtClean="0"/>
              <a:t>Next: </a:t>
            </a:r>
            <a:r>
              <a:rPr lang="en-US" dirty="0" smtClean="0">
                <a:solidFill>
                  <a:srgbClr val="0000FF"/>
                </a:solidFill>
              </a:rPr>
              <a:t>the notion of time </a:t>
            </a:r>
            <a:r>
              <a:rPr lang="en-US" dirty="0" smtClean="0"/>
              <a:t>in distributed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at UIUC.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You’ll learn new terminologies, definitions,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60500"/>
            <a:ext cx="4442680" cy="45593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 bwMode="auto">
          <a:xfrm>
            <a:off x="2667000" y="3822700"/>
            <a:ext cx="1676400" cy="6858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zzz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…</a:t>
            </a:r>
          </a:p>
        </p:txBody>
      </p:sp>
      <p:sp>
        <p:nvSpPr>
          <p:cNvPr id="7" name="Oval Callout 6"/>
          <p:cNvSpPr/>
          <p:nvPr/>
        </p:nvSpPr>
        <p:spPr bwMode="auto">
          <a:xfrm>
            <a:off x="2286000" y="990600"/>
            <a:ext cx="3505200" cy="13716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 have a feeling that something went wrong…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Two Different System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00FF"/>
                </a:solidFill>
              </a:rPr>
              <a:t>Synchronous Distributed System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Each message is received within bounded time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Each step in a process takes lb &lt; time &lt; </a:t>
            </a:r>
            <a:r>
              <a:rPr lang="en-US" dirty="0" err="1" smtClean="0"/>
              <a:t>ub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(Each local clock’s drift has a known bound)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Examples: Multiprocessor systems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Asynchronous Distributed System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No bounds on message transmission delays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No bounds on process execution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(The drift of a clock is arbitrary)</a:t>
            </a:r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Examples: Internet, wireless networks, datacenters, most real systems</a:t>
            </a:r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These are used to </a:t>
            </a:r>
            <a:r>
              <a:rPr lang="en-US" dirty="0" smtClean="0">
                <a:solidFill>
                  <a:srgbClr val="FF0000"/>
                </a:solidFill>
              </a:rPr>
              <a:t>reason about how protocols would behave</a:t>
            </a:r>
            <a:r>
              <a:rPr lang="en-US" dirty="0" smtClean="0"/>
              <a:t>, e.g., in formal proofs.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Failure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What is a failure?</a:t>
            </a:r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We’ll consider: </a:t>
            </a:r>
            <a:r>
              <a:rPr lang="en-US" dirty="0" smtClean="0">
                <a:solidFill>
                  <a:srgbClr val="0000FF"/>
                </a:solidFill>
              </a:rPr>
              <a:t>process omission failure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A process disappears.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Permanently: </a:t>
            </a:r>
            <a:r>
              <a:rPr lang="en-US" dirty="0" smtClean="0">
                <a:solidFill>
                  <a:srgbClr val="FF0000"/>
                </a:solidFill>
              </a:rPr>
              <a:t>crash-stop (fail-stop) </a:t>
            </a:r>
            <a:r>
              <a:rPr lang="en-US" dirty="0" smtClean="0"/>
              <a:t>– a process halts and does not execute any further operations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Temporarily: </a:t>
            </a:r>
            <a:r>
              <a:rPr lang="en-US" dirty="0" smtClean="0">
                <a:solidFill>
                  <a:srgbClr val="FF0000"/>
                </a:solidFill>
              </a:rPr>
              <a:t>crash-recovery </a:t>
            </a:r>
            <a:r>
              <a:rPr lang="en-US" dirty="0" smtClean="0"/>
              <a:t>– a process halts, but then recovers (reboots) after a while</a:t>
            </a:r>
            <a:endParaRPr lang="en-US" sz="2400" dirty="0" smtClean="0"/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We will focus on </a:t>
            </a:r>
            <a:r>
              <a:rPr lang="en-US" i="1" dirty="0" smtClean="0">
                <a:solidFill>
                  <a:srgbClr val="0000FF"/>
                </a:solidFill>
              </a:rPr>
              <a:t>crash-stop </a:t>
            </a:r>
            <a:r>
              <a:rPr lang="en-US" dirty="0" smtClean="0">
                <a:solidFill>
                  <a:srgbClr val="0000FF"/>
                </a:solidFill>
              </a:rPr>
              <a:t>failures 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They are easy to detect in synchronous systems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Not so easy in asynchronous systems</a:t>
            </a:r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The first step to handle failures?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5626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Failure Detector?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0" y="3048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6324600" y="3048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endParaRPr lang="en-US" sz="2400" baseline="-250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Failure Detector?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1524000" y="3048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6324600" y="3048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endParaRPr lang="en-US" sz="2400" baseline="-250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5638800" y="1905000"/>
            <a:ext cx="28741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Crash-stop failure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rgbClr val="FF0000"/>
                </a:solidFill>
                <a:latin typeface="Times New Roman" charset="0"/>
              </a:rPr>
              <a:t>j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 is a </a:t>
            </a:r>
            <a:r>
              <a:rPr lang="en-US" sz="2400" i="1" dirty="0">
                <a:solidFill>
                  <a:srgbClr val="FF0000"/>
                </a:solidFill>
                <a:latin typeface="Times New Roman" charset="0"/>
              </a:rPr>
              <a:t>failed 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process)</a:t>
            </a:r>
          </a:p>
        </p:txBody>
      </p:sp>
      <p:sp>
        <p:nvSpPr>
          <p:cNvPr id="2" name="Multiply 1"/>
          <p:cNvSpPr/>
          <p:nvPr/>
        </p:nvSpPr>
        <p:spPr bwMode="auto">
          <a:xfrm>
            <a:off x="6096000" y="2667000"/>
            <a:ext cx="1447800" cy="1676400"/>
          </a:xfrm>
          <a:prstGeom prst="mathMultiply">
            <a:avLst>
              <a:gd name="adj1" fmla="val 11866"/>
            </a:avLst>
          </a:prstGeom>
          <a:solidFill>
            <a:schemeClr val="accent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Helvetica" pitchFamily="-107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Failure Detector?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1524000" y="3048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120196" y="1219200"/>
            <a:ext cx="4164922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needs to know about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ja-JP" altLang="en-US" sz="2400" dirty="0">
                <a:solidFill>
                  <a:schemeClr val="tx1"/>
                </a:solidFill>
                <a:latin typeface="Times New Roman" charset="0"/>
              </a:rPr>
              <a:t>’</a:t>
            </a:r>
            <a:r>
              <a:rPr lang="en-US" altLang="ja-JP" sz="2400" dirty="0">
                <a:solidFill>
                  <a:schemeClr val="tx1"/>
                </a:solidFill>
                <a:latin typeface="Times New Roman" charset="0"/>
              </a:rPr>
              <a:t>s failure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(p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is a </a:t>
            </a:r>
            <a:r>
              <a:rPr lang="en-US" sz="2400" i="1" dirty="0">
                <a:solidFill>
                  <a:schemeClr val="tx1"/>
                </a:solidFill>
                <a:latin typeface="Times New Roman" charset="0"/>
              </a:rPr>
              <a:t>non-faulty 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process 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or </a:t>
            </a:r>
            <a:r>
              <a:rPr lang="en-US" sz="2400" i="1" dirty="0">
                <a:solidFill>
                  <a:schemeClr val="tx1"/>
                </a:solidFill>
                <a:latin typeface="Times New Roman" charset="0"/>
              </a:rPr>
              <a:t>alive 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process)</a:t>
            </a:r>
          </a:p>
        </p:txBody>
      </p:sp>
      <p:sp>
        <p:nvSpPr>
          <p:cNvPr id="19462" name="Oval 8"/>
          <p:cNvSpPr>
            <a:spLocks noChangeArrowheads="1"/>
          </p:cNvSpPr>
          <p:nvPr/>
        </p:nvSpPr>
        <p:spPr bwMode="auto">
          <a:xfrm>
            <a:off x="1066800" y="2743200"/>
            <a:ext cx="1828800" cy="167640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5638800" y="1905000"/>
            <a:ext cx="28741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Crash-stop failure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rgbClr val="FF0000"/>
                </a:solidFill>
                <a:latin typeface="Times New Roman" charset="0"/>
              </a:rPr>
              <a:t>j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 is a </a:t>
            </a:r>
            <a:r>
              <a:rPr lang="en-US" sz="2400" i="1" dirty="0">
                <a:solidFill>
                  <a:srgbClr val="FF0000"/>
                </a:solidFill>
                <a:latin typeface="Times New Roman" charset="0"/>
              </a:rPr>
              <a:t>failed 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process)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324600" y="3048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endParaRPr lang="en-US" sz="2400" baseline="-250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6096000" y="2667000"/>
            <a:ext cx="1447800" cy="1676400"/>
          </a:xfrm>
          <a:prstGeom prst="mathMultiply">
            <a:avLst>
              <a:gd name="adj1" fmla="val 11866"/>
            </a:avLst>
          </a:prstGeom>
          <a:solidFill>
            <a:srgbClr val="FA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Helvetica" pitchFamily="-107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4800600"/>
            <a:ext cx="6477000" cy="523220"/>
          </a:xfrm>
          <a:prstGeom prst="rect">
            <a:avLst/>
          </a:prstGeom>
          <a:solidFill>
            <a:srgbClr val="F905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There are two styles of failure detectors</a:t>
            </a:r>
            <a:endParaRPr lang="en-US" sz="28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Text Box 9"/>
          <p:cNvSpPr txBox="1">
            <a:spLocks noChangeArrowheads="1"/>
          </p:cNvSpPr>
          <p:nvPr/>
        </p:nvSpPr>
        <p:spPr bwMode="auto">
          <a:xfrm>
            <a:off x="152401" y="3352800"/>
            <a:ext cx="3657599" cy="249299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 p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queries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once every T time 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units</a:t>
            </a:r>
          </a:p>
          <a:p>
            <a:pPr eaLnBrk="1" hangingPunct="1"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 If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does not respond within another T time units of being sent the ping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, p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 detects/declares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as failed</a:t>
            </a: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I. Ping-Ack Protocol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1524000" y="1524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6324600" y="1524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endParaRPr lang="en-US" sz="2400" baseline="-250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1509" name="Oval 6"/>
          <p:cNvSpPr>
            <a:spLocks noChangeArrowheads="1"/>
          </p:cNvSpPr>
          <p:nvPr/>
        </p:nvSpPr>
        <p:spPr bwMode="auto">
          <a:xfrm>
            <a:off x="1066800" y="1219200"/>
            <a:ext cx="1828800" cy="167640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7"/>
          <p:cNvSpPr>
            <a:spLocks noChangeShapeType="1"/>
          </p:cNvSpPr>
          <p:nvPr/>
        </p:nvSpPr>
        <p:spPr bwMode="auto">
          <a:xfrm flipV="1">
            <a:off x="2438400" y="1981200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6049020" y="3276600"/>
            <a:ext cx="1454244" cy="461665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 smtClean="0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replies</a:t>
            </a:r>
          </a:p>
        </p:txBody>
      </p:sp>
      <p:sp>
        <p:nvSpPr>
          <p:cNvPr id="21513" name="Line 10"/>
          <p:cNvSpPr>
            <a:spLocks noChangeShapeType="1"/>
          </p:cNvSpPr>
          <p:nvPr/>
        </p:nvSpPr>
        <p:spPr bwMode="auto">
          <a:xfrm>
            <a:off x="1981200" y="2590800"/>
            <a:ext cx="0" cy="7620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auto">
          <a:xfrm flipH="1">
            <a:off x="6781800" y="2590800"/>
            <a:ext cx="0" cy="6858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Text Box 12"/>
          <p:cNvSpPr txBox="1">
            <a:spLocks noChangeArrowheads="1"/>
          </p:cNvSpPr>
          <p:nvPr/>
        </p:nvSpPr>
        <p:spPr bwMode="auto">
          <a:xfrm>
            <a:off x="3717925" y="1489075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ping</a:t>
            </a: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auto">
          <a:xfrm flipH="1">
            <a:off x="3429000" y="2362200"/>
            <a:ext cx="289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Text Box 14"/>
          <p:cNvSpPr txBox="1">
            <a:spLocks noChangeArrowheads="1"/>
          </p:cNvSpPr>
          <p:nvPr/>
        </p:nvSpPr>
        <p:spPr bwMode="auto">
          <a:xfrm>
            <a:off x="4572000" y="2438400"/>
            <a:ext cx="60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ack</a:t>
            </a:r>
            <a:endParaRPr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1518" name="Text Box 15"/>
          <p:cNvSpPr txBox="1">
            <a:spLocks noChangeArrowheads="1"/>
          </p:cNvSpPr>
          <p:nvPr/>
        </p:nvSpPr>
        <p:spPr bwMode="auto">
          <a:xfrm>
            <a:off x="3962400" y="4191000"/>
            <a:ext cx="4876800" cy="224676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If </a:t>
            </a:r>
            <a:r>
              <a:rPr lang="en-US" sz="2000" i="1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000" i="1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 fails, then within T time units, p</a:t>
            </a:r>
            <a:r>
              <a:rPr lang="en-US" sz="2000" i="1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 will send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it a ping message. p</a:t>
            </a:r>
            <a:r>
              <a:rPr lang="en-US" sz="2000" i="1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 will time out within 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another T time units. 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Worst case Detection time = 2T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The waiting time </a:t>
            </a:r>
            <a:r>
              <a:rPr lang="ja-JP" altLang="en-US" sz="2000" i="1" dirty="0">
                <a:solidFill>
                  <a:schemeClr val="tx1"/>
                </a:solidFill>
                <a:latin typeface="Times New Roman" charset="0"/>
              </a:rPr>
              <a:t>‘</a:t>
            </a:r>
            <a:r>
              <a:rPr lang="en-US" altLang="ja-JP" sz="2000" i="1" dirty="0">
                <a:solidFill>
                  <a:schemeClr val="tx1"/>
                </a:solidFill>
                <a:latin typeface="Times New Roman" charset="0"/>
              </a:rPr>
              <a:t>T</a:t>
            </a:r>
            <a:r>
              <a:rPr lang="ja-JP" altLang="en-US" sz="2000" i="1" dirty="0">
                <a:solidFill>
                  <a:schemeClr val="tx1"/>
                </a:solidFill>
                <a:latin typeface="Times New Roman" charset="0"/>
              </a:rPr>
              <a:t>’</a:t>
            </a:r>
            <a:r>
              <a:rPr lang="en-US" altLang="ja-JP" sz="2000" i="1" dirty="0">
                <a:solidFill>
                  <a:schemeClr val="tx1"/>
                </a:solidFill>
                <a:latin typeface="Times New Roman" charset="0"/>
              </a:rPr>
              <a:t> can be parameterized.</a:t>
            </a:r>
            <a:endParaRPr lang="en-US" sz="2000" i="1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animBg="1"/>
      <p:bldP spid="21511" grpId="0" animBg="1"/>
      <p:bldP spid="21513" grpId="0" animBg="1"/>
      <p:bldP spid="21514" grpId="0" animBg="1"/>
      <p:bldP spid="21518" grpId="0" animBg="1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11560</TotalTime>
  <Pages>12</Pages>
  <Words>1813</Words>
  <Application>Microsoft Macintosh PowerPoint</Application>
  <PresentationFormat>Letter Paper (8.5x11 in)</PresentationFormat>
  <Paragraphs>267</Paragraphs>
  <Slides>29</Slides>
  <Notes>12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CS252-template</vt:lpstr>
      <vt:lpstr>Office Theme</vt:lpstr>
      <vt:lpstr>CSE 486/586 Distributed Systems Failure Detectors</vt:lpstr>
      <vt:lpstr>Last Time</vt:lpstr>
      <vt:lpstr>Today’s Question</vt:lpstr>
      <vt:lpstr>Two Different System Models</vt:lpstr>
      <vt:lpstr>Failure Model</vt:lpstr>
      <vt:lpstr>What is a Failure Detector?</vt:lpstr>
      <vt:lpstr>What is a Failure Detector?</vt:lpstr>
      <vt:lpstr>What is a Failure Detector?</vt:lpstr>
      <vt:lpstr>I. Ping-Ack Protocol</vt:lpstr>
      <vt:lpstr>II. Heartbeating Protocol</vt:lpstr>
      <vt:lpstr>In a Synchronous System</vt:lpstr>
      <vt:lpstr>Failure Detector Properties</vt:lpstr>
      <vt:lpstr>Completeness and Accuracy in Asynchronous Systems</vt:lpstr>
      <vt:lpstr>Completeness or Accuracy?  (in Asynchronous System)</vt:lpstr>
      <vt:lpstr>Failure Detection in a Distributed System</vt:lpstr>
      <vt:lpstr>CSE 486/586 Administrivia</vt:lpstr>
      <vt:lpstr>Failure Detection in a Distributed System</vt:lpstr>
      <vt:lpstr>Centralized Heartbeat</vt:lpstr>
      <vt:lpstr>Ring Heartbeat</vt:lpstr>
      <vt:lpstr>All-to-All Heartbeat</vt:lpstr>
      <vt:lpstr>Efficiency of Failure Detector: Metrics</vt:lpstr>
      <vt:lpstr>Accuracy Metrics</vt:lpstr>
      <vt:lpstr>Other Types of Failures</vt:lpstr>
      <vt:lpstr>Processes and Channels</vt:lpstr>
      <vt:lpstr>Other Failure Types</vt:lpstr>
      <vt:lpstr>Other Failure Types</vt:lpstr>
      <vt:lpstr>Omission and Arbitrary Failures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Steven Ko</cp:lastModifiedBy>
  <cp:revision>482</cp:revision>
  <cp:lastPrinted>2012-01-27T19:02:40Z</cp:lastPrinted>
  <dcterms:created xsi:type="dcterms:W3CDTF">2012-01-30T03:21:27Z</dcterms:created>
  <dcterms:modified xsi:type="dcterms:W3CDTF">2012-01-30T03:22:49Z</dcterms:modified>
  <cp:category/>
</cp:coreProperties>
</file>