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5"/>
  </p:notesMasterIdLst>
  <p:handoutMasterIdLst>
    <p:handoutMasterId r:id="rId26"/>
  </p:handoutMasterIdLst>
  <p:sldIdLst>
    <p:sldId id="322" r:id="rId3"/>
    <p:sldId id="707" r:id="rId4"/>
    <p:sldId id="743" r:id="rId5"/>
    <p:sldId id="744" r:id="rId6"/>
    <p:sldId id="745" r:id="rId7"/>
    <p:sldId id="746" r:id="rId8"/>
    <p:sldId id="747" r:id="rId9"/>
    <p:sldId id="758" r:id="rId10"/>
    <p:sldId id="756" r:id="rId11"/>
    <p:sldId id="748" r:id="rId12"/>
    <p:sldId id="750" r:id="rId13"/>
    <p:sldId id="749" r:id="rId14"/>
    <p:sldId id="752" r:id="rId15"/>
    <p:sldId id="754" r:id="rId16"/>
    <p:sldId id="751" r:id="rId17"/>
    <p:sldId id="753" r:id="rId18"/>
    <p:sldId id="759" r:id="rId19"/>
    <p:sldId id="760" r:id="rId20"/>
    <p:sldId id="757" r:id="rId21"/>
    <p:sldId id="761" r:id="rId22"/>
    <p:sldId id="704" r:id="rId23"/>
    <p:sldId id="584" r:id="rId24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80102" autoAdjust="0"/>
  </p:normalViewPr>
  <p:slideViewPr>
    <p:cSldViewPr>
      <p:cViewPr varScale="1">
        <p:scale>
          <a:sx n="94" d="100"/>
          <a:sy n="94" d="100"/>
        </p:scale>
        <p:origin x="-10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Snapshots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“Snapshot”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Basic </a:t>
            </a:r>
            <a:r>
              <a:rPr lang="en-US" dirty="0" smtClean="0">
                <a:latin typeface="Arial" pitchFamily="-1" charset="0"/>
              </a:rPr>
              <a:t>idea:</a:t>
            </a:r>
            <a:r>
              <a:rPr lang="en-US" dirty="0" smtClean="0">
                <a:latin typeface="Arial" pitchFamily="-1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marker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broadcast &amp; recording</a:t>
            </a:r>
            <a:endParaRPr lang="en-US" dirty="0" smtClean="0">
              <a:solidFill>
                <a:srgbClr val="0000FF"/>
              </a:solidFill>
              <a:latin typeface="Arial" pitchFamily="-1" charset="0"/>
            </a:endParaRPr>
          </a:p>
          <a:p>
            <a:pPr lvl="1"/>
            <a:r>
              <a:rPr lang="en-US" dirty="0" smtClean="0"/>
              <a:t>The initiator </a:t>
            </a:r>
            <a:r>
              <a:rPr lang="en-US" dirty="0" smtClean="0">
                <a:solidFill>
                  <a:srgbClr val="FF0000"/>
                </a:solidFill>
              </a:rPr>
              <a:t>broadcasts a “marker” message</a:t>
            </a:r>
            <a:r>
              <a:rPr lang="en-US" dirty="0" smtClean="0"/>
              <a:t> to everyone else (</a:t>
            </a:r>
            <a:r>
              <a:rPr lang="en-US" dirty="0" smtClean="0">
                <a:solidFill>
                  <a:srgbClr val="0000FF"/>
                </a:solidFill>
              </a:rPr>
              <a:t>“hey, take a local snapshot now”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a process receives a marker </a:t>
            </a:r>
            <a:r>
              <a:rPr lang="en-US" dirty="0" smtClean="0">
                <a:solidFill>
                  <a:srgbClr val="FF0000"/>
                </a:solidFill>
              </a:rPr>
              <a:t>for the first time</a:t>
            </a:r>
            <a:r>
              <a:rPr lang="en-US" dirty="0" smtClean="0"/>
              <a:t>, it</a:t>
            </a:r>
            <a:r>
              <a:rPr lang="en-US" dirty="0" smtClean="0"/>
              <a:t> takes a local </a:t>
            </a:r>
            <a:r>
              <a:rPr lang="en-US" smtClean="0"/>
              <a:t>snapshot, starts </a:t>
            </a:r>
            <a:r>
              <a:rPr lang="en-US" dirty="0" smtClean="0">
                <a:solidFill>
                  <a:srgbClr val="FF0000"/>
                </a:solidFill>
              </a:rPr>
              <a:t>recording all incoming messages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broadcasts a marker again</a:t>
            </a:r>
            <a:r>
              <a:rPr lang="en-US" dirty="0" smtClean="0"/>
              <a:t> to everyone else. (</a:t>
            </a:r>
            <a:r>
              <a:rPr lang="en-US" dirty="0" smtClean="0">
                <a:solidFill>
                  <a:srgbClr val="0000FF"/>
                </a:solidFill>
              </a:rPr>
              <a:t>“hey, I’ve sent all my messages before my local snapshot to </a:t>
            </a:r>
            <a:r>
              <a:rPr lang="en-US" dirty="0" smtClean="0">
                <a:solidFill>
                  <a:srgbClr val="0000FF"/>
                </a:solidFill>
              </a:rPr>
              <a:t>you, so stop recording my messages.”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process stops </a:t>
            </a:r>
            <a:r>
              <a:rPr lang="en-US" dirty="0" smtClean="0"/>
              <a:t>recording for each channel, </a:t>
            </a:r>
            <a:r>
              <a:rPr lang="en-US" dirty="0" smtClean="0"/>
              <a:t>when it receives a marker </a:t>
            </a:r>
            <a:r>
              <a:rPr lang="en-US" dirty="0" smtClean="0"/>
              <a:t>for that </a:t>
            </a:r>
            <a:r>
              <a:rPr lang="en-US" dirty="0" smtClean="0"/>
              <a:t>channel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2465387" y="46228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436687" y="44450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436687" y="5219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2452687" y="54229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2655887" y="4559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3240087" y="5372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V="1">
            <a:off x="2528887" y="61595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487487" y="5981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36" name="Oval 12"/>
          <p:cNvSpPr>
            <a:spLocks noChangeArrowheads="1"/>
          </p:cNvSpPr>
          <p:nvPr/>
        </p:nvSpPr>
        <p:spPr bwMode="auto">
          <a:xfrm>
            <a:off x="3595687" y="6096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5106987" y="5384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 flipV="1">
            <a:off x="3290887" y="4610100"/>
            <a:ext cx="749300" cy="800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V="1">
            <a:off x="3646487" y="5410200"/>
            <a:ext cx="1524000" cy="7747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6553200" y="6083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1"/>
          <p:cNvSpPr>
            <a:spLocks noChangeArrowheads="1"/>
          </p:cNvSpPr>
          <p:nvPr/>
        </p:nvSpPr>
        <p:spPr bwMode="auto">
          <a:xfrm>
            <a:off x="4040187" y="5410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3963987" y="45466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3125787" y="50165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4116387" y="57785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b</a:t>
            </a:r>
          </a:p>
        </p:txBody>
      </p:sp>
      <p:sp>
        <p:nvSpPr>
          <p:cNvPr id="50" name="Freeform 49"/>
          <p:cNvSpPr/>
          <p:nvPr/>
        </p:nvSpPr>
        <p:spPr bwMode="auto">
          <a:xfrm>
            <a:off x="3055938" y="4425950"/>
            <a:ext cx="2049462" cy="2203450"/>
          </a:xfrm>
          <a:custGeom>
            <a:avLst/>
            <a:gdLst>
              <a:gd name="connsiteX0" fmla="*/ 0 w 2736251"/>
              <a:gd name="connsiteY0" fmla="*/ 0 h 2432621"/>
              <a:gd name="connsiteX1" fmla="*/ 198907 w 2736251"/>
              <a:gd name="connsiteY1" fmla="*/ 428386 h 2432621"/>
              <a:gd name="connsiteX2" fmla="*/ 780328 w 2736251"/>
              <a:gd name="connsiteY2" fmla="*/ 1254559 h 2432621"/>
              <a:gd name="connsiteX3" fmla="*/ 2417489 w 2736251"/>
              <a:gd name="connsiteY3" fmla="*/ 1943037 h 2432621"/>
              <a:gd name="connsiteX4" fmla="*/ 2692899 w 2736251"/>
              <a:gd name="connsiteY4" fmla="*/ 2432621 h 243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51" h="2432621">
                <a:moveTo>
                  <a:pt x="0" y="0"/>
                </a:moveTo>
                <a:cubicBezTo>
                  <a:pt x="34426" y="109646"/>
                  <a:pt x="68852" y="219293"/>
                  <a:pt x="198907" y="428386"/>
                </a:cubicBezTo>
                <a:cubicBezTo>
                  <a:pt x="328962" y="637479"/>
                  <a:pt x="410564" y="1002117"/>
                  <a:pt x="780328" y="1254559"/>
                </a:cubicBezTo>
                <a:cubicBezTo>
                  <a:pt x="1150092" y="1507001"/>
                  <a:pt x="2098727" y="1746693"/>
                  <a:pt x="2417489" y="1943037"/>
                </a:cubicBezTo>
                <a:cubicBezTo>
                  <a:pt x="2736251" y="2139381"/>
                  <a:pt x="2692899" y="2432621"/>
                  <a:pt x="2692899" y="2432621"/>
                </a:cubicBezTo>
              </a:path>
            </a:pathLst>
          </a:cu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1" name="Line 32"/>
          <p:cNvSpPr>
            <a:spLocks noChangeShapeType="1"/>
          </p:cNvSpPr>
          <p:nvPr/>
        </p:nvSpPr>
        <p:spPr bwMode="auto">
          <a:xfrm>
            <a:off x="3162300" y="4654550"/>
            <a:ext cx="571500" cy="812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2971800" y="473075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3124200" y="45783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3657600" y="53784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40"/>
          <p:cNvSpPr>
            <a:spLocks noChangeShapeType="1"/>
          </p:cNvSpPr>
          <p:nvPr/>
        </p:nvSpPr>
        <p:spPr bwMode="auto">
          <a:xfrm flipV="1">
            <a:off x="4114800" y="4654550"/>
            <a:ext cx="304800" cy="75565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4191000" y="487045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4343400" y="45783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3365500" y="457835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hlink"/>
                </a:solidFill>
              </a:rPr>
              <a:t>M</a:t>
            </a:r>
            <a:endParaRPr lang="en-US" sz="1600" b="1" dirty="0">
              <a:solidFill>
                <a:schemeClr val="hlink"/>
              </a:solidFill>
            </a:endParaRPr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>
            <a:off x="3200400" y="4667250"/>
            <a:ext cx="1981200" cy="15113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20"/>
          <p:cNvSpPr>
            <a:spLocks noChangeArrowheads="1"/>
          </p:cNvSpPr>
          <p:nvPr/>
        </p:nvSpPr>
        <p:spPr bwMode="auto">
          <a:xfrm>
            <a:off x="5105400" y="610235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41"/>
          <p:cNvSpPr>
            <a:spLocks noChangeShapeType="1"/>
          </p:cNvSpPr>
          <p:nvPr/>
        </p:nvSpPr>
        <p:spPr bwMode="auto">
          <a:xfrm>
            <a:off x="4114800" y="5486400"/>
            <a:ext cx="2514600" cy="609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5257800" y="5554662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66" name="Line 53"/>
          <p:cNvSpPr>
            <a:spLocks noChangeShapeType="1"/>
          </p:cNvSpPr>
          <p:nvPr/>
        </p:nvSpPr>
        <p:spPr bwMode="auto">
          <a:xfrm flipV="1">
            <a:off x="5943600" y="5422900"/>
            <a:ext cx="2159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54"/>
          <p:cNvSpPr>
            <a:spLocks noChangeShapeType="1"/>
          </p:cNvSpPr>
          <p:nvPr/>
        </p:nvSpPr>
        <p:spPr bwMode="auto">
          <a:xfrm flipV="1">
            <a:off x="5930900" y="4648200"/>
            <a:ext cx="927100" cy="1524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Text Box 55"/>
          <p:cNvSpPr txBox="1">
            <a:spLocks noChangeArrowheads="1"/>
          </p:cNvSpPr>
          <p:nvPr/>
        </p:nvSpPr>
        <p:spPr bwMode="auto">
          <a:xfrm>
            <a:off x="6565900" y="4945062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69" name="Text Box 56"/>
          <p:cNvSpPr txBox="1">
            <a:spLocks noChangeArrowheads="1"/>
          </p:cNvSpPr>
          <p:nvPr/>
        </p:nvSpPr>
        <p:spPr bwMode="auto">
          <a:xfrm>
            <a:off x="5803900" y="54102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M</a:t>
            </a:r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5816600" y="6096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20"/>
          <p:cNvSpPr>
            <a:spLocks noChangeArrowheads="1"/>
          </p:cNvSpPr>
          <p:nvPr/>
        </p:nvSpPr>
        <p:spPr bwMode="auto">
          <a:xfrm>
            <a:off x="6096000" y="5372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6781800" y="4572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1" grpId="0" animBg="1"/>
      <p:bldP spid="62" grpId="0" animBg="1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“Snapshot”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smtClean="0">
                <a:latin typeface="Arial" pitchFamily="-1" charset="0"/>
              </a:rPr>
              <a:t>Assumptions: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There is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a communication channel</a:t>
            </a:r>
            <a:r>
              <a:rPr lang="en-US" dirty="0" smtClean="0">
                <a:latin typeface="Arial" pitchFamily="-1" charset="0"/>
              </a:rPr>
              <a:t> between each pair of processes (@each process: N-1 in and N-1 out)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Communication channels are unidirectional and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FIFO-ordered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No failure, all messages arrive intact, exactly once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Any process may initiate the snapshot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Snapshot does not interfere with normal execution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Each process is able to record its state and the state of its incoming channels (no central collection)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“Snapshot”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itchFamily="-1" charset="2"/>
              <a:buNone/>
            </a:pPr>
            <a:r>
              <a:rPr lang="en-US" dirty="0" smtClean="0">
                <a:latin typeface="Arial" pitchFamily="-1" charset="0"/>
                <a:sym typeface="Symbol" pitchFamily="-1" charset="2"/>
              </a:rPr>
              <a:t>1.</a:t>
            </a:r>
            <a:r>
              <a:rPr lang="en-US" dirty="0" smtClean="0">
                <a:latin typeface="Arial" pitchFamily="-1" charset="0"/>
              </a:rPr>
              <a:t> Marker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sending rule</a:t>
            </a:r>
            <a:r>
              <a:rPr lang="en-US" dirty="0" smtClean="0">
                <a:latin typeface="Arial" pitchFamily="-1" charset="0"/>
              </a:rPr>
              <a:t> for initiator process P</a:t>
            </a:r>
            <a:r>
              <a:rPr lang="en-US" baseline="-25000" dirty="0" smtClean="0">
                <a:latin typeface="Arial" pitchFamily="-1" charset="0"/>
              </a:rPr>
              <a:t>0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After </a:t>
            </a:r>
            <a:r>
              <a:rPr lang="en-US" i="1" dirty="0" smtClean="0">
                <a:latin typeface="Arial" pitchFamily="-1" charset="0"/>
              </a:rPr>
              <a:t>P</a:t>
            </a:r>
            <a:r>
              <a:rPr lang="en-US" i="1" baseline="-25000" dirty="0" smtClean="0">
                <a:latin typeface="Arial" pitchFamily="-1" charset="0"/>
              </a:rPr>
              <a:t>0</a:t>
            </a:r>
            <a:r>
              <a:rPr lang="en-US" dirty="0" smtClean="0">
                <a:latin typeface="Arial" pitchFamily="-1" charset="0"/>
              </a:rPr>
              <a:t> has recorded its own state</a:t>
            </a:r>
          </a:p>
          <a:p>
            <a:pPr lvl="2">
              <a:lnSpc>
                <a:spcPct val="100000"/>
              </a:lnSpc>
              <a:buClr>
                <a:schemeClr val="hlink"/>
              </a:buClr>
              <a:buFontTx/>
              <a:buChar char="•"/>
            </a:pPr>
            <a:r>
              <a:rPr lang="en-US" sz="2000" dirty="0" smtClean="0">
                <a:latin typeface="Arial" pitchFamily="-1" charset="0"/>
              </a:rPr>
              <a:t>for each outgoing channel C, send a </a:t>
            </a:r>
            <a:r>
              <a:rPr lang="en-US" sz="2000" u="sng" dirty="0" smtClean="0">
                <a:latin typeface="Arial" pitchFamily="-1" charset="0"/>
              </a:rPr>
              <a:t>marker message</a:t>
            </a:r>
            <a:r>
              <a:rPr lang="en-US" sz="2000" dirty="0" smtClean="0">
                <a:latin typeface="Arial" pitchFamily="-1" charset="0"/>
              </a:rPr>
              <a:t> on C </a:t>
            </a: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-1" charset="2"/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2. Marker 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receiving rule </a:t>
            </a:r>
            <a:r>
              <a:rPr lang="en-US" dirty="0" smtClean="0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for a process </a:t>
            </a:r>
            <a:r>
              <a:rPr lang="en-US" dirty="0" err="1" smtClean="0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P</a:t>
            </a:r>
            <a:r>
              <a:rPr lang="en-US" baseline="-25000" dirty="0" err="1" smtClean="0">
                <a:solidFill>
                  <a:srgbClr val="000000"/>
                </a:solidFill>
                <a:latin typeface="Arial" pitchFamily="-1" charset="0"/>
                <a:sym typeface="Symbol" pitchFamily="-1" charset="2"/>
              </a:rPr>
              <a:t>k</a:t>
            </a:r>
            <a:endParaRPr lang="en-US" baseline="-25000" dirty="0" smtClean="0">
              <a:solidFill>
                <a:srgbClr val="000000"/>
              </a:solidFill>
              <a:latin typeface="Arial" pitchFamily="-1" charset="0"/>
              <a:sym typeface="Symbol" pitchFamily="-1" charset="2"/>
            </a:endParaRPr>
          </a:p>
          <a:p>
            <a:pPr>
              <a:lnSpc>
                <a:spcPct val="80000"/>
              </a:lnSpc>
              <a:buClr>
                <a:schemeClr val="tx1"/>
              </a:buClr>
              <a:buFont typeface="Wingdings" pitchFamily="-1" charset="2"/>
              <a:buNone/>
            </a:pPr>
            <a:r>
              <a:rPr lang="en-US" baseline="-25000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 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on receipt of a marker over channel C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if</a:t>
            </a:r>
            <a:r>
              <a:rPr lang="en-US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P</a:t>
            </a:r>
            <a:r>
              <a:rPr lang="en-US" baseline="-25000" dirty="0" err="1" smtClean="0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k</a:t>
            </a:r>
            <a:r>
              <a:rPr lang="en-US" dirty="0" smtClean="0">
                <a:solidFill>
                  <a:schemeClr val="bg2"/>
                </a:solidFill>
                <a:latin typeface="Arial" pitchFamily="-1" charset="0"/>
                <a:sym typeface="Symbol" pitchFamily="-1" charset="2"/>
              </a:rPr>
              <a:t> has not yet recorded its own state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record </a:t>
            </a:r>
            <a:r>
              <a:rPr lang="en-US" dirty="0" err="1" smtClean="0">
                <a:latin typeface="Arial" pitchFamily="-1" charset="0"/>
              </a:rPr>
              <a:t>P</a:t>
            </a:r>
            <a:r>
              <a:rPr lang="en-US" baseline="-25000" dirty="0" err="1" smtClean="0">
                <a:latin typeface="Arial" pitchFamily="-1" charset="0"/>
              </a:rPr>
              <a:t>k</a:t>
            </a:r>
            <a:r>
              <a:rPr lang="en-US" dirty="0" err="1" smtClean="0">
                <a:latin typeface="Arial" pitchFamily="-1" charset="0"/>
              </a:rPr>
              <a:t>’s</a:t>
            </a:r>
            <a:r>
              <a:rPr lang="en-US" dirty="0" smtClean="0">
                <a:latin typeface="Arial" pitchFamily="-1" charset="0"/>
              </a:rPr>
              <a:t> own state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record the state of C as “empty”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for each outgoing channel C, send a marker on C 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turn on recording of messages over other incoming channels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bg2"/>
                </a:solidFill>
                <a:latin typeface="Arial" pitchFamily="-1" charset="0"/>
              </a:rPr>
              <a:t>else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record the state of C as all the messages received over C since </a:t>
            </a:r>
            <a:r>
              <a:rPr lang="en-US" dirty="0" err="1" smtClean="0">
                <a:latin typeface="Arial" pitchFamily="-1" charset="0"/>
              </a:rPr>
              <a:t>P</a:t>
            </a:r>
            <a:r>
              <a:rPr lang="en-US" baseline="-25000" dirty="0" err="1" smtClean="0">
                <a:latin typeface="Arial" pitchFamily="-1" charset="0"/>
              </a:rPr>
              <a:t>k</a:t>
            </a:r>
            <a:r>
              <a:rPr lang="en-US" dirty="0" smtClean="0">
                <a:latin typeface="Arial" pitchFamily="-1" charset="0"/>
              </a:rPr>
              <a:t> saved its own state; stop recording state of 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Chandy</a:t>
            </a:r>
            <a:r>
              <a:rPr lang="en-US" dirty="0" smtClean="0"/>
              <a:t> and </a:t>
            </a:r>
            <a:r>
              <a:rPr lang="en-US" dirty="0" err="1" smtClean="0"/>
              <a:t>Lamport’s</a:t>
            </a:r>
            <a:r>
              <a:rPr lang="en-US" dirty="0" smtClean="0"/>
              <a:t> Snapshot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5750" y="1436688"/>
            <a:ext cx="861150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Marker receiving rule for process 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baseline="-25000" dirty="0">
                <a:solidFill>
                  <a:schemeClr val="tx1"/>
                </a:solidFill>
                <a:latin typeface="Times" pitchFamily="-1" charset="0"/>
              </a:rPr>
              <a:t> </a:t>
            </a:r>
            <a:endParaRPr lang="en-GB" sz="2000" dirty="0">
              <a:solidFill>
                <a:schemeClr val="tx1"/>
              </a:solidFill>
              <a:latin typeface="Times" pitchFamily="-1" charset="0"/>
            </a:endParaRP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On 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’s receipt of a 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marker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message over channel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:</a:t>
            </a: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if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(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has not yet recorded its state) it</a:t>
            </a:r>
          </a:p>
          <a:p>
            <a:pPr lvl="2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records its process state now;</a:t>
            </a:r>
          </a:p>
          <a:p>
            <a:pPr lvl="2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records the state of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as the empty set;</a:t>
            </a:r>
          </a:p>
          <a:p>
            <a:pPr lvl="2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turns on recording of messages arriving over other incoming channels;</a:t>
            </a: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else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</a:t>
            </a:r>
          </a:p>
          <a:p>
            <a:pPr lvl="2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 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records the state of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as the set of messages it has received over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</a:t>
            </a:r>
          </a:p>
          <a:p>
            <a:pPr lvl="2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since it saved its state.</a:t>
            </a: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end if</a:t>
            </a:r>
          </a:p>
          <a:p>
            <a:pPr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Marker sending rule for process 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endParaRPr lang="en-GB" sz="2000" i="1" dirty="0">
              <a:solidFill>
                <a:schemeClr val="tx1"/>
              </a:solidFill>
              <a:latin typeface="Times" pitchFamily="-1" charset="0"/>
            </a:endParaRP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After 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has recorded its state, for each outgoing channel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:</a:t>
            </a: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 </a:t>
            </a:r>
            <a:r>
              <a:rPr lang="en-GB" sz="2000" i="1" dirty="0">
                <a:solidFill>
                  <a:schemeClr val="tx1"/>
                </a:solidFill>
                <a:latin typeface="Times" pitchFamily="-1" charset="0"/>
              </a:rPr>
              <a:t>p</a:t>
            </a:r>
            <a:r>
              <a:rPr lang="en-GB" sz="2000" i="1" baseline="-25000" dirty="0">
                <a:solidFill>
                  <a:schemeClr val="tx1"/>
                </a:solidFill>
                <a:latin typeface="Times" pitchFamily="-1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sends one marker message over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  </a:t>
            </a:r>
          </a:p>
          <a:p>
            <a:pPr lvl="1" defTabSz="955675">
              <a:spcBef>
                <a:spcPts val="0"/>
              </a:spcBef>
              <a:tabLst>
                <a:tab pos="377825" algn="l"/>
                <a:tab pos="766763" algn="l"/>
                <a:tab pos="1144588" algn="l"/>
                <a:tab pos="1520825" algn="l"/>
              </a:tabLst>
            </a:pP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	(before it sends any other message over </a:t>
            </a:r>
            <a:r>
              <a:rPr lang="en-GB" sz="2000" i="1" dirty="0" err="1">
                <a:solidFill>
                  <a:schemeClr val="tx1"/>
                </a:solidFill>
                <a:latin typeface="Times" pitchFamily="-1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latin typeface="Times" pitchFamily="-1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2019300" y="1612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90600" y="1435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90600" y="2209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006600" y="24130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209800" y="1549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794000" y="2362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082800" y="3149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041400" y="2971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P3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149600" y="3086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660900" y="2374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993900" y="1219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603500" y="2425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521200" y="20320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3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882900" y="3187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2844800" y="1600200"/>
            <a:ext cx="749300" cy="800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3200400" y="2400300"/>
            <a:ext cx="1524000" cy="7747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5232400" y="3073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3594100" y="2400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3517900" y="1536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3263900" y="12319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679700" y="20066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670300" y="2768600"/>
            <a:ext cx="368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b</a:t>
            </a:r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1092200" y="1219200"/>
            <a:ext cx="6870700" cy="2819400"/>
            <a:chOff x="688" y="608"/>
            <a:chExt cx="4328" cy="1776"/>
          </a:xfrm>
        </p:grpSpPr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408" y="1168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688" y="608"/>
              <a:ext cx="4328" cy="1776"/>
              <a:chOff x="688" y="608"/>
              <a:chExt cx="4328" cy="1776"/>
            </a:xfrm>
          </p:grpSpPr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1784" y="816"/>
                <a:ext cx="80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auto">
              <a:xfrm>
                <a:off x="1840" y="816"/>
                <a:ext cx="80" cy="7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1616" y="608"/>
                <a:ext cx="400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e</a:t>
                </a:r>
                <a:r>
                  <a:rPr lang="en-US" sz="1800" baseline="-25000"/>
                  <a:t>1</a:t>
                </a:r>
                <a:r>
                  <a:rPr lang="en-US" sz="1800" baseline="30000"/>
                  <a:t>1,2</a:t>
                </a: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1832" y="864"/>
                <a:ext cx="360" cy="512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248" cy="952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1792" y="968"/>
                <a:ext cx="232" cy="19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hlink"/>
                    </a:solidFill>
                  </a:rPr>
                  <a:t>M</a:t>
                </a:r>
              </a:p>
            </p:txBody>
          </p:sp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688" y="2048"/>
                <a:ext cx="4328" cy="33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med" len="lg"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chemeClr val="tx1"/>
                    </a:solidFill>
                  </a:rPr>
                  <a:t>1- P1 initiates snapshot: records its state (S1); sends Markers to P2 &amp; P3; turns on recording for channels C21 and C31</a:t>
                </a:r>
              </a:p>
            </p:txBody>
          </p:sp>
        </p:grpSp>
      </p:grpSp>
      <p:grpSp>
        <p:nvGrpSpPr>
          <p:cNvPr id="39" name="Group 36"/>
          <p:cNvGrpSpPr>
            <a:grpSpLocks/>
          </p:cNvGrpSpPr>
          <p:nvPr/>
        </p:nvGrpSpPr>
        <p:grpSpPr bwMode="auto">
          <a:xfrm>
            <a:off x="1117600" y="1600200"/>
            <a:ext cx="6997700" cy="2984500"/>
            <a:chOff x="704" y="848"/>
            <a:chExt cx="4408" cy="1880"/>
          </a:xfrm>
        </p:grpSpPr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2136" y="1352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1976" y="1408"/>
              <a:ext cx="47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2</a:t>
              </a:r>
              <a:r>
                <a:rPr lang="en-US" sz="1800" baseline="30000"/>
                <a:t>1,2,3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2208" y="1344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V="1">
              <a:off x="2248" y="848"/>
              <a:ext cx="232" cy="488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2320" y="1400"/>
              <a:ext cx="1384" cy="408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2312" y="992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000" y="1512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704" y="2392"/>
              <a:ext cx="4408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2- P2 receives Marker over C12, records its state (S2), sets state(C12) = {} sends Marker to P1 &amp; P3; turns on recording for channel C32</a:t>
              </a:r>
            </a:p>
          </p:txBody>
        </p:sp>
      </p:grpSp>
      <p:grpSp>
        <p:nvGrpSpPr>
          <p:cNvPr id="48" name="Group 45"/>
          <p:cNvGrpSpPr>
            <a:grpSpLocks/>
          </p:cNvGrpSpPr>
          <p:nvPr/>
        </p:nvGrpSpPr>
        <p:grpSpPr bwMode="auto">
          <a:xfrm>
            <a:off x="1117600" y="1219200"/>
            <a:ext cx="6997700" cy="3690938"/>
            <a:chOff x="704" y="608"/>
            <a:chExt cx="4408" cy="2325"/>
          </a:xfrm>
        </p:grpSpPr>
        <p:sp>
          <p:nvSpPr>
            <p:cNvPr id="49" name="Oval 46"/>
            <p:cNvSpPr>
              <a:spLocks noChangeArrowheads="1"/>
            </p:cNvSpPr>
            <p:nvPr/>
          </p:nvSpPr>
          <p:spPr bwMode="auto">
            <a:xfrm>
              <a:off x="2424" y="808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384" y="608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1</a:t>
              </a:r>
              <a:r>
                <a:rPr lang="en-US" sz="1800" baseline="30000"/>
                <a:t>4</a:t>
              </a: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704" y="2736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chemeClr val="tx1"/>
                  </a:solidFill>
                </a:rPr>
                <a:t>3- P1 receives Marker over C21, sets state(C21) = {a}</a:t>
              </a:r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1130300" y="1625600"/>
            <a:ext cx="6997700" cy="3822700"/>
            <a:chOff x="712" y="864"/>
            <a:chExt cx="4408" cy="2408"/>
          </a:xfrm>
        </p:grpSpPr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3136" y="1776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3216" y="1776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2976" y="1880"/>
              <a:ext cx="504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3</a:t>
              </a:r>
              <a:r>
                <a:rPr lang="en-US" sz="1800" baseline="30000"/>
                <a:t>2,3,4</a:t>
              </a: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 flipV="1">
              <a:off x="3264" y="1352"/>
              <a:ext cx="136" cy="432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V="1">
              <a:off x="3344" y="864"/>
              <a:ext cx="584" cy="960"/>
            </a:xfrm>
            <a:prstGeom prst="line">
              <a:avLst/>
            </a:prstGeom>
            <a:noFill/>
            <a:ln w="38100" cmpd="dbl">
              <a:solidFill>
                <a:srgbClr val="000000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Text Box 55"/>
            <p:cNvSpPr txBox="1">
              <a:spLocks noChangeArrowheads="1"/>
            </p:cNvSpPr>
            <p:nvPr/>
          </p:nvSpPr>
          <p:spPr bwMode="auto">
            <a:xfrm>
              <a:off x="3656" y="1120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59" name="Text Box 56"/>
            <p:cNvSpPr txBox="1">
              <a:spLocks noChangeArrowheads="1"/>
            </p:cNvSpPr>
            <p:nvPr/>
          </p:nvSpPr>
          <p:spPr bwMode="auto">
            <a:xfrm>
              <a:off x="3224" y="1488"/>
              <a:ext cx="232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712" y="2936"/>
              <a:ext cx="4408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4- P3 receives Marker over C13, records its state (S3), sets state(C13) = {} sends Marker to P1 &amp; P2; turns on recording for channel C23</a:t>
              </a:r>
            </a:p>
          </p:txBody>
        </p:sp>
      </p:grpSp>
      <p:grpSp>
        <p:nvGrpSpPr>
          <p:cNvPr id="61" name="Group 58"/>
          <p:cNvGrpSpPr>
            <a:grpSpLocks/>
          </p:cNvGrpSpPr>
          <p:nvPr/>
        </p:nvGrpSpPr>
        <p:grpSpPr bwMode="auto">
          <a:xfrm>
            <a:off x="1130300" y="2032000"/>
            <a:ext cx="6997700" cy="3690938"/>
            <a:chOff x="712" y="1120"/>
            <a:chExt cx="4408" cy="2325"/>
          </a:xfrm>
        </p:grpSpPr>
        <p:sp>
          <p:nvSpPr>
            <p:cNvPr id="62" name="Oval 59"/>
            <p:cNvSpPr>
              <a:spLocks noChangeArrowheads="1"/>
            </p:cNvSpPr>
            <p:nvPr/>
          </p:nvSpPr>
          <p:spPr bwMode="auto">
            <a:xfrm>
              <a:off x="3352" y="1320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Text Box 60"/>
            <p:cNvSpPr txBox="1">
              <a:spLocks noChangeArrowheads="1"/>
            </p:cNvSpPr>
            <p:nvPr/>
          </p:nvSpPr>
          <p:spPr bwMode="auto">
            <a:xfrm>
              <a:off x="3160" y="1120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2</a:t>
              </a:r>
              <a:r>
                <a:rPr lang="en-US" sz="1800" baseline="30000"/>
                <a:t>4</a:t>
              </a: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712" y="32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5- P2 receives Marker over C32, sets state(C32) = {b}</a:t>
              </a:r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1130300" y="3111500"/>
            <a:ext cx="6997700" cy="2928938"/>
            <a:chOff x="712" y="1800"/>
            <a:chExt cx="4408" cy="1845"/>
          </a:xfrm>
        </p:grpSpPr>
        <p:sp>
          <p:nvSpPr>
            <p:cNvPr id="66" name="Oval 63"/>
            <p:cNvSpPr>
              <a:spLocks noChangeArrowheads="1"/>
            </p:cNvSpPr>
            <p:nvPr/>
          </p:nvSpPr>
          <p:spPr bwMode="auto">
            <a:xfrm>
              <a:off x="3688" y="1800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616" y="1864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3</a:t>
              </a:r>
              <a:r>
                <a:rPr lang="en-US" sz="1800" baseline="30000"/>
                <a:t>1</a:t>
              </a:r>
            </a:p>
          </p:txBody>
        </p: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712" y="34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6- P3 receives Marker over C23, sets state(C23) = {}</a:t>
              </a:r>
            </a:p>
          </p:txBody>
        </p:sp>
      </p:grpSp>
      <p:grpSp>
        <p:nvGrpSpPr>
          <p:cNvPr id="69" name="Group 66"/>
          <p:cNvGrpSpPr>
            <a:grpSpLocks/>
          </p:cNvGrpSpPr>
          <p:nvPr/>
        </p:nvGrpSpPr>
        <p:grpSpPr bwMode="auto">
          <a:xfrm>
            <a:off x="1155700" y="1231900"/>
            <a:ext cx="6997700" cy="5126038"/>
            <a:chOff x="728" y="616"/>
            <a:chExt cx="4408" cy="3229"/>
          </a:xfrm>
        </p:grpSpPr>
        <p:sp>
          <p:nvSpPr>
            <p:cNvPr id="70" name="Oval 67"/>
            <p:cNvSpPr>
              <a:spLocks noChangeArrowheads="1"/>
            </p:cNvSpPr>
            <p:nvPr/>
          </p:nvSpPr>
          <p:spPr bwMode="auto">
            <a:xfrm>
              <a:off x="3920" y="824"/>
              <a:ext cx="80" cy="7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Text Box 68"/>
            <p:cNvSpPr txBox="1">
              <a:spLocks noChangeArrowheads="1"/>
            </p:cNvSpPr>
            <p:nvPr/>
          </p:nvSpPr>
          <p:spPr bwMode="auto">
            <a:xfrm>
              <a:off x="3816" y="616"/>
              <a:ext cx="352" cy="21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r>
                <a:rPr lang="en-US" sz="1800" baseline="-25000"/>
                <a:t>1</a:t>
              </a:r>
              <a:r>
                <a:rPr lang="en-US" sz="1800" baseline="30000"/>
                <a:t>3</a:t>
              </a:r>
            </a:p>
          </p:txBody>
        </p:sp>
        <p:sp>
          <p:nvSpPr>
            <p:cNvPr id="72" name="Text Box 69"/>
            <p:cNvSpPr txBox="1">
              <a:spLocks noChangeArrowheads="1"/>
            </p:cNvSpPr>
            <p:nvPr/>
          </p:nvSpPr>
          <p:spPr bwMode="auto">
            <a:xfrm>
              <a:off x="728" y="3648"/>
              <a:ext cx="4408" cy="19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chemeClr val="tx1"/>
                  </a:solidFill>
                </a:rPr>
                <a:t>7- P1 receives Marker over C31, sets state(C31) = {}</a:t>
              </a:r>
            </a:p>
          </p:txBody>
        </p:sp>
      </p:grpSp>
      <p:sp>
        <p:nvSpPr>
          <p:cNvPr id="73" name="Freeform 72"/>
          <p:cNvSpPr/>
          <p:nvPr/>
        </p:nvSpPr>
        <p:spPr bwMode="auto">
          <a:xfrm>
            <a:off x="2754313" y="1187450"/>
            <a:ext cx="2735262" cy="2432050"/>
          </a:xfrm>
          <a:custGeom>
            <a:avLst/>
            <a:gdLst>
              <a:gd name="connsiteX0" fmla="*/ 0 w 2736251"/>
              <a:gd name="connsiteY0" fmla="*/ 0 h 2432621"/>
              <a:gd name="connsiteX1" fmla="*/ 198907 w 2736251"/>
              <a:gd name="connsiteY1" fmla="*/ 428386 h 2432621"/>
              <a:gd name="connsiteX2" fmla="*/ 780328 w 2736251"/>
              <a:gd name="connsiteY2" fmla="*/ 1254559 h 2432621"/>
              <a:gd name="connsiteX3" fmla="*/ 2417489 w 2736251"/>
              <a:gd name="connsiteY3" fmla="*/ 1943037 h 2432621"/>
              <a:gd name="connsiteX4" fmla="*/ 2692899 w 2736251"/>
              <a:gd name="connsiteY4" fmla="*/ 2432621 h 243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51" h="2432621">
                <a:moveTo>
                  <a:pt x="0" y="0"/>
                </a:moveTo>
                <a:cubicBezTo>
                  <a:pt x="34426" y="109646"/>
                  <a:pt x="68852" y="219293"/>
                  <a:pt x="198907" y="428386"/>
                </a:cubicBezTo>
                <a:cubicBezTo>
                  <a:pt x="328962" y="637479"/>
                  <a:pt x="410564" y="1002117"/>
                  <a:pt x="780328" y="1254559"/>
                </a:cubicBezTo>
                <a:cubicBezTo>
                  <a:pt x="1150092" y="1507001"/>
                  <a:pt x="2098727" y="1746693"/>
                  <a:pt x="2417489" y="1943037"/>
                </a:cubicBezTo>
                <a:cubicBezTo>
                  <a:pt x="2736251" y="2139381"/>
                  <a:pt x="2692899" y="2432621"/>
                  <a:pt x="2692899" y="2432621"/>
                </a:cubicBezTo>
              </a:path>
            </a:pathLst>
          </a:cu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0 deadline is 2/6/12 (Monday)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design document,</a:t>
            </a:r>
          </a:p>
          <a:p>
            <a:pPr lvl="1"/>
            <a:r>
              <a:rPr lang="en-US" dirty="0" smtClean="0"/>
              <a:t>Please include how the TAs can test your app. (What port numbers to use &amp; what redirections to set up)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 smtClean="0"/>
              <a:t>1 will be out next week (probably Wednesday).</a:t>
            </a:r>
          </a:p>
          <a:p>
            <a:pPr lvl="1"/>
            <a:r>
              <a:rPr lang="en-US" dirty="0" smtClean="0"/>
              <a:t>Please form a project group of 5 people by next Wednesday.</a:t>
            </a:r>
          </a:p>
          <a:p>
            <a:pPr lvl="1"/>
            <a:r>
              <a:rPr lang="en-US" dirty="0" smtClean="0"/>
              <a:t>By Sunday, if you cannot form a group of 5 people, post a public </a:t>
            </a:r>
            <a:r>
              <a:rPr lang="en-US" dirty="0" err="1" smtClean="0"/>
              <a:t>msg</a:t>
            </a:r>
            <a:r>
              <a:rPr lang="en-US" dirty="0" smtClean="0"/>
              <a:t> on Piazza, so that others can see and reply back to you.</a:t>
            </a:r>
          </a:p>
          <a:p>
            <a:pPr lvl="1"/>
            <a:r>
              <a:rPr lang="en-US" dirty="0" smtClean="0"/>
              <a:t>By Wednesday, if you still cannot, then post a private </a:t>
            </a:r>
            <a:r>
              <a:rPr lang="en-US" dirty="0" err="1" smtClean="0"/>
              <a:t>msg</a:t>
            </a:r>
            <a:r>
              <a:rPr lang="en-US" dirty="0" smtClean="0"/>
              <a:t> on Piazza; the teaching staff will be match-makers.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Provable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#1: The snapshot algorithm gives </a:t>
            </a:r>
            <a:r>
              <a:rPr lang="en-US" dirty="0" smtClean="0">
                <a:solidFill>
                  <a:srgbClr val="0000FF"/>
                </a:solidFill>
              </a:rPr>
              <a:t>a consistent cut</a:t>
            </a:r>
          </a:p>
          <a:p>
            <a:pPr marL="457200" indent="-457200"/>
            <a:r>
              <a:rPr lang="en-US" dirty="0" smtClean="0"/>
              <a:t>Meaning,</a:t>
            </a:r>
          </a:p>
          <a:p>
            <a:pPr marL="857250" lvl="1" indent="-457200"/>
            <a:r>
              <a:rPr lang="en-US" dirty="0" smtClean="0"/>
              <a:t>Suppose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is an event in P</a:t>
            </a:r>
            <a:r>
              <a:rPr lang="en-US" baseline="-25000" dirty="0" smtClean="0"/>
              <a:t>i</a:t>
            </a:r>
            <a:r>
              <a:rPr lang="en-US" dirty="0" smtClean="0"/>
              <a:t>, and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j</a:t>
            </a:r>
            <a:r>
              <a:rPr lang="en-US" dirty="0" smtClean="0"/>
              <a:t> is an event in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marL="857250" lvl="1" indent="-457200"/>
            <a:r>
              <a:rPr lang="en-US" dirty="0" smtClean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, and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is in the cut, then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is also in the cut. </a:t>
            </a:r>
          </a:p>
          <a:p>
            <a:pPr marL="457200" indent="-457200"/>
            <a:r>
              <a:rPr lang="en-US" dirty="0" smtClean="0">
                <a:sym typeface="Wingdings"/>
              </a:rPr>
              <a:t>Proof sketch: proof by contradiction</a:t>
            </a:r>
          </a:p>
          <a:p>
            <a:pPr marL="857250" lvl="1" indent="-457200"/>
            <a:r>
              <a:rPr lang="en-US" dirty="0" smtClean="0">
                <a:sym typeface="Wingdings"/>
              </a:rPr>
              <a:t>Suppose </a:t>
            </a:r>
            <a:r>
              <a:rPr lang="en-US" dirty="0" err="1" smtClean="0">
                <a:solidFill>
                  <a:srgbClr val="0000FF"/>
                </a:solidFill>
                <a:sym typeface="Wingdings"/>
              </a:rPr>
              <a:t>e</a:t>
            </a:r>
            <a:r>
              <a:rPr lang="en-US" baseline="-25000" dirty="0" err="1" smtClean="0">
                <a:solidFill>
                  <a:srgbClr val="0000FF"/>
                </a:solidFill>
                <a:sym typeface="Wingdings"/>
              </a:rPr>
              <a:t>j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is in the cut</a:t>
            </a:r>
            <a:r>
              <a:rPr lang="en-US" dirty="0" smtClean="0">
                <a:sym typeface="Wingdings"/>
              </a:rPr>
              <a:t>, but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e</a:t>
            </a:r>
            <a:r>
              <a:rPr lang="en-US" baseline="-25000" dirty="0" err="1" smtClean="0">
                <a:solidFill>
                  <a:srgbClr val="FF0000"/>
                </a:solidFill>
                <a:sym typeface="Wingdings"/>
              </a:rPr>
              <a:t>i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is not</a:t>
            </a:r>
            <a:r>
              <a:rPr lang="en-US" dirty="0" smtClean="0">
                <a:sym typeface="Wingdings"/>
              </a:rPr>
              <a:t>.</a:t>
            </a:r>
          </a:p>
          <a:p>
            <a:pPr marL="857250" lvl="1" indent="-457200"/>
            <a:r>
              <a:rPr lang="en-US" dirty="0" smtClean="0">
                <a:sym typeface="Wingdings"/>
              </a:rPr>
              <a:t>Since</a:t>
            </a:r>
            <a:r>
              <a:rPr lang="en-US" dirty="0" smtClean="0"/>
              <a:t>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baseline="-25000" dirty="0" smtClean="0">
                <a:sym typeface="Wingdings"/>
              </a:rPr>
              <a:t>,</a:t>
            </a:r>
            <a:r>
              <a:rPr lang="en-US" dirty="0" smtClean="0">
                <a:sym typeface="Wingdings"/>
              </a:rPr>
              <a:t> there must be a sequence M of messages that leads to the relation.</a:t>
            </a:r>
          </a:p>
          <a:p>
            <a:pPr marL="857250" lvl="1" indent="-457200"/>
            <a:r>
              <a:rPr lang="en-US" dirty="0" smtClean="0">
                <a:sym typeface="Wingdings"/>
              </a:rPr>
              <a:t>Since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is not in the cut (our assumption), a marker should’ve been sent before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, and also before all of M.</a:t>
            </a:r>
          </a:p>
          <a:p>
            <a:pPr marL="857250" lvl="1" indent="-457200"/>
            <a:r>
              <a:rPr lang="en-US" dirty="0" smtClean="0">
                <a:sym typeface="Wingdings"/>
              </a:rPr>
              <a:t>Then </a:t>
            </a:r>
            <a:r>
              <a:rPr lang="en-US" dirty="0" err="1" smtClean="0">
                <a:sym typeface="Wingdings"/>
              </a:rPr>
              <a:t>P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must’ve recorded a state before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, meaning, </a:t>
            </a:r>
            <a:r>
              <a:rPr lang="en-US" dirty="0" err="1" smtClean="0">
                <a:sym typeface="Wingdings"/>
              </a:rPr>
              <a:t>e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is not in the cut. (Contradiction)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More on Total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219200"/>
            <a:ext cx="7683500" cy="4927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Run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total ordering of events in a global history that </a:t>
            </a:r>
            <a:r>
              <a:rPr lang="en-US" dirty="0" smtClean="0">
                <a:solidFill>
                  <a:srgbClr val="FF0000"/>
                </a:solidFill>
              </a:rPr>
              <a:t>preserves each local history’s ordering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Linearization (consistent run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run that also </a:t>
            </a:r>
            <a:r>
              <a:rPr lang="en-US" dirty="0" smtClean="0">
                <a:solidFill>
                  <a:srgbClr val="FF0000"/>
                </a:solidFill>
              </a:rPr>
              <a:t>preserves happened-</a:t>
            </a:r>
            <a:r>
              <a:rPr lang="en-US" dirty="0" smtClean="0">
                <a:solidFill>
                  <a:srgbClr val="FF0000"/>
                </a:solidFill>
              </a:rPr>
              <a:t>before relations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 , e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, e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, e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0</a:t>
            </a:r>
            <a:r>
              <a:rPr lang="en-US" dirty="0" smtClean="0"/>
              <a:t> , e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1</a:t>
            </a:r>
            <a:r>
              <a:rPr lang="en-US" dirty="0" smtClean="0"/>
              <a:t> (just a run? Or a linearization?)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 smtClean="0"/>
              <a:t>e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baseline="30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e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 smtClean="0"/>
              <a:t>e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1 </a:t>
            </a:r>
            <a:r>
              <a:rPr lang="en-US" dirty="0" smtClean="0">
                <a:solidFill>
                  <a:srgbClr val="0000FF"/>
                </a:solidFill>
              </a:rPr>
              <a:t>, e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(just a run? Or a linearization?)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362200" y="3349625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33500" y="3171825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3500" y="3946525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349500" y="4149725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552700" y="3286125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111500" y="3286125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483100" y="4098925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581400" y="4111625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425700" y="4886325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384300" y="4708525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492500" y="4822825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628900" y="3387725"/>
            <a:ext cx="965200" cy="1485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175000" y="3362325"/>
            <a:ext cx="4572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229100" y="4835525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318000" y="4187825"/>
            <a:ext cx="2286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3429000" y="4200525"/>
            <a:ext cx="5588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e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baseline="300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254500" y="3756025"/>
            <a:ext cx="5588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e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baseline="30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3225800" y="4924425"/>
            <a:ext cx="5588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sz="1800" baseline="-25000" dirty="0">
                <a:solidFill>
                  <a:schemeClr val="tx1"/>
                </a:solidFill>
              </a:rPr>
              <a:t>3</a:t>
            </a:r>
            <a:r>
              <a:rPr lang="en-US" sz="1800" baseline="30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114800" y="4899025"/>
            <a:ext cx="5588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</a:rPr>
              <a:t>e</a:t>
            </a:r>
            <a:r>
              <a:rPr lang="en-US" sz="1800" baseline="-25000" dirty="0">
                <a:solidFill>
                  <a:srgbClr val="000000"/>
                </a:solidFill>
              </a:rPr>
              <a:t>3</a:t>
            </a:r>
            <a:r>
              <a:rPr lang="en-US" sz="1800" baseline="30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2362200" y="29718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e</a:t>
            </a:r>
            <a:r>
              <a:rPr lang="en-US" sz="1800" baseline="-25000" dirty="0"/>
              <a:t>1</a:t>
            </a:r>
            <a:r>
              <a:rPr lang="en-US" sz="1800" baseline="30000" dirty="0"/>
              <a:t>0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2933700" y="29718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e</a:t>
            </a:r>
            <a:r>
              <a:rPr lang="en-US" sz="1800" baseline="-25000" dirty="0"/>
              <a:t>1</a:t>
            </a:r>
            <a:r>
              <a:rPr lang="en-US" sz="1800" baseline="300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Detour: More on Total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linearization </a:t>
            </a:r>
            <a:r>
              <a:rPr lang="en-US" dirty="0" smtClean="0">
                <a:solidFill>
                  <a:srgbClr val="FF0000"/>
                </a:solidFill>
              </a:rPr>
              <a:t>may or may not </a:t>
            </a:r>
            <a:r>
              <a:rPr lang="en-US" dirty="0" smtClean="0"/>
              <a:t>correspond to </a:t>
            </a:r>
            <a:r>
              <a:rPr lang="en-US" dirty="0" smtClean="0">
                <a:solidFill>
                  <a:srgbClr val="0000FF"/>
                </a:solidFill>
              </a:rPr>
              <a:t>the total ordering of the actual execution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</a:t>
            </a:r>
            <a:r>
              <a:rPr lang="en-US" i="1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 linearization will result in </a:t>
            </a:r>
            <a:r>
              <a:rPr lang="en-US" dirty="0" smtClean="0">
                <a:solidFill>
                  <a:srgbClr val="0000FF"/>
                </a:solidFill>
              </a:rPr>
              <a:t>the same final state</a:t>
            </a:r>
            <a:r>
              <a:rPr lang="en-US" dirty="0" smtClean="0"/>
              <a:t> (from the same initial state).</a:t>
            </a:r>
          </a:p>
          <a:p>
            <a:pPr lvl="1"/>
            <a:r>
              <a:rPr lang="en-US" dirty="0" smtClean="0"/>
              <a:t>A linearization preserves </a:t>
            </a:r>
            <a:r>
              <a:rPr lang="en-US" i="1" dirty="0" smtClean="0">
                <a:solidFill>
                  <a:srgbClr val="0000FF"/>
                </a:solidFill>
              </a:rPr>
              <a:t>causal correctness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 in other words, a linearization is what </a:t>
            </a:r>
            <a:r>
              <a:rPr lang="en-US" i="1" dirty="0" smtClean="0">
                <a:solidFill>
                  <a:srgbClr val="FF0000"/>
                </a:solidFill>
              </a:rPr>
              <a:t>could have happened</a:t>
            </a:r>
            <a:r>
              <a:rPr lang="en-US" dirty="0" smtClean="0"/>
              <a:t> if not actually happened.</a:t>
            </a:r>
          </a:p>
          <a:p>
            <a:r>
              <a:rPr lang="en-US" dirty="0" smtClean="0"/>
              <a:t>A state S’ is </a:t>
            </a:r>
            <a:r>
              <a:rPr lang="en-US" dirty="0" smtClean="0">
                <a:solidFill>
                  <a:srgbClr val="FF0000"/>
                </a:solidFill>
              </a:rPr>
              <a:t>reachable</a:t>
            </a:r>
            <a:r>
              <a:rPr lang="en-US" dirty="0" smtClean="0"/>
              <a:t> from a state S if there is a linearization that passes through S and then S’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Provable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#2: A </a:t>
            </a:r>
            <a:r>
              <a:rPr lang="en-US" dirty="0" smtClean="0">
                <a:solidFill>
                  <a:srgbClr val="0000FF"/>
                </a:solidFill>
              </a:rPr>
              <a:t>stable predicate</a:t>
            </a:r>
            <a:r>
              <a:rPr lang="en-US" dirty="0" smtClean="0"/>
              <a:t> that is </a:t>
            </a:r>
            <a:r>
              <a:rPr lang="en-US" dirty="0" smtClean="0">
                <a:solidFill>
                  <a:srgbClr val="FF0000"/>
                </a:solidFill>
              </a:rPr>
              <a:t>true in S-snap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must also be true in S-final</a:t>
            </a:r>
          </a:p>
          <a:p>
            <a:pPr marL="857250" lvl="1" indent="-457200"/>
            <a:r>
              <a:rPr lang="en-US" dirty="0" smtClean="0">
                <a:solidFill>
                  <a:srgbClr val="0000FF"/>
                </a:solidFill>
              </a:rPr>
              <a:t>S-snap</a:t>
            </a:r>
            <a:r>
              <a:rPr lang="en-US" dirty="0" smtClean="0"/>
              <a:t>: the recorded global state </a:t>
            </a:r>
          </a:p>
          <a:p>
            <a:pPr marL="857250" lvl="1" indent="-457200"/>
            <a:r>
              <a:rPr lang="en-US" dirty="0" smtClean="0">
                <a:solidFill>
                  <a:srgbClr val="0000FF"/>
                </a:solidFill>
              </a:rPr>
              <a:t>S-final</a:t>
            </a:r>
            <a:r>
              <a:rPr lang="en-US" dirty="0" smtClean="0"/>
              <a:t>: the global state immediately after the final state-recording action.</a:t>
            </a:r>
          </a:p>
          <a:p>
            <a:pPr marL="457200" indent="-457200"/>
            <a:r>
              <a:rPr lang="en-US" dirty="0" smtClean="0"/>
              <a:t>Proof sketch</a:t>
            </a:r>
          </a:p>
          <a:p>
            <a:pPr marL="857250" lvl="1" indent="-457200"/>
            <a:r>
              <a:rPr lang="en-US" dirty="0" smtClean="0"/>
              <a:t>The necessity for </a:t>
            </a:r>
            <a:r>
              <a:rPr lang="en-US" dirty="0" smtClean="0"/>
              <a:t>a</a:t>
            </a:r>
            <a:r>
              <a:rPr lang="en-US" dirty="0" smtClean="0"/>
              <a:t> proof: S-snap is a snapshot that </a:t>
            </a:r>
            <a:r>
              <a:rPr lang="en-US" dirty="0" smtClean="0">
                <a:solidFill>
                  <a:srgbClr val="0000FF"/>
                </a:solidFill>
              </a:rPr>
              <a:t>may or may not</a:t>
            </a:r>
            <a:r>
              <a:rPr lang="en-US" dirty="0" smtClean="0"/>
              <a:t> correspond to a snapshot from the real execution.</a:t>
            </a:r>
          </a:p>
          <a:p>
            <a:pPr marL="857250" lvl="1" indent="-457200"/>
            <a:r>
              <a:rPr lang="en-US" dirty="0" smtClean="0"/>
              <a:t>Strategy: prove that it’s part of what </a:t>
            </a:r>
            <a:r>
              <a:rPr lang="en-US" dirty="0" smtClean="0">
                <a:solidFill>
                  <a:srgbClr val="0000FF"/>
                </a:solidFill>
              </a:rPr>
              <a:t>could have happened</a:t>
            </a:r>
            <a:r>
              <a:rPr lang="en-US" dirty="0" smtClean="0"/>
              <a:t>.</a:t>
            </a:r>
          </a:p>
          <a:p>
            <a:pPr marL="857250" lvl="1" indent="-457200"/>
            <a:r>
              <a:rPr lang="en-US" dirty="0" smtClean="0"/>
              <a:t>Take the actual execution as a linearization</a:t>
            </a:r>
          </a:p>
          <a:p>
            <a:pPr marL="857250" lvl="1" indent="-457200"/>
            <a:r>
              <a:rPr lang="en-US" dirty="0" smtClean="0">
                <a:solidFill>
                  <a:srgbClr val="FF0000"/>
                </a:solidFill>
              </a:rPr>
              <a:t>Re-order </a:t>
            </a:r>
            <a:r>
              <a:rPr lang="en-US" dirty="0" smtClean="0"/>
              <a:t>the events to get another linearization that passes through S-snap.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Ordering of events</a:t>
            </a:r>
          </a:p>
          <a:p>
            <a:pPr lvl="1"/>
            <a:r>
              <a:rPr lang="en-US" dirty="0" smtClean="0"/>
              <a:t>Many applications need it, e.g., collaborative editing, distributed storage, etc.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Logical time</a:t>
            </a:r>
          </a:p>
          <a:p>
            <a:pPr lvl="1"/>
            <a:r>
              <a:rPr lang="en-US" dirty="0" err="1" smtClean="0"/>
              <a:t>Lamport</a:t>
            </a:r>
            <a:r>
              <a:rPr lang="en-US" dirty="0" smtClean="0"/>
              <a:t> clock: single counter</a:t>
            </a:r>
          </a:p>
          <a:p>
            <a:pPr lvl="1"/>
            <a:r>
              <a:rPr lang="en-US" dirty="0" smtClean="0"/>
              <a:t>Vector clock: one counter per process</a:t>
            </a:r>
          </a:p>
          <a:p>
            <a:pPr lvl="1"/>
            <a:r>
              <a:rPr lang="en-US" dirty="0" smtClean="0"/>
              <a:t>Happens-before relation shows causality of events (causal ordering)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itchFamily="-1" charset="0"/>
              </a:rPr>
              <a:t>Liveness</a:t>
            </a:r>
            <a:r>
              <a:rPr lang="en-US" dirty="0" smtClean="0">
                <a:latin typeface="Arial" pitchFamily="-1" charset="0"/>
              </a:rPr>
              <a:t> (of a predicate): guarantee </a:t>
            </a:r>
            <a:r>
              <a:rPr lang="en-US" dirty="0" smtClean="0">
                <a:latin typeface="Arial" pitchFamily="-1" charset="0"/>
              </a:rPr>
              <a:t>that something good will happen </a:t>
            </a:r>
            <a:r>
              <a:rPr lang="en-US" dirty="0" smtClean="0">
                <a:latin typeface="Arial" pitchFamily="-1" charset="0"/>
              </a:rPr>
              <a:t>eventually</a:t>
            </a:r>
          </a:p>
          <a:p>
            <a:pPr lvl="1"/>
            <a:r>
              <a:rPr lang="en-US" dirty="0" smtClean="0">
                <a:latin typeface="Arial" pitchFamily="-1" charset="0"/>
              </a:rPr>
              <a:t>For any linearization starting from the initial state, there is a reachable state where the predicate becomes true.</a:t>
            </a:r>
          </a:p>
          <a:p>
            <a:pPr lvl="1"/>
            <a:r>
              <a:rPr lang="en-US" dirty="0" smtClean="0">
                <a:latin typeface="Arial" pitchFamily="-1" charset="0"/>
              </a:rPr>
              <a:t>“Guarantee of termination” is a </a:t>
            </a:r>
            <a:r>
              <a:rPr lang="en-US" dirty="0" err="1" smtClean="0">
                <a:latin typeface="Arial" pitchFamily="-1" charset="0"/>
              </a:rPr>
              <a:t>liveness</a:t>
            </a:r>
            <a:r>
              <a:rPr lang="en-US" dirty="0" smtClean="0">
                <a:latin typeface="Arial" pitchFamily="-1" charset="0"/>
              </a:rPr>
              <a:t> property</a:t>
            </a:r>
            <a:endParaRPr lang="en-US" sz="2400" dirty="0" smtClean="0">
              <a:latin typeface="Arial" pitchFamily="-1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Safety</a:t>
            </a:r>
            <a:r>
              <a:rPr lang="en-US" dirty="0" smtClean="0">
                <a:latin typeface="Arial" pitchFamily="-1" charset="0"/>
              </a:rPr>
              <a:t> (of a predicate): guarantee </a:t>
            </a:r>
            <a:r>
              <a:rPr lang="en-US" dirty="0" smtClean="0">
                <a:latin typeface="Arial" pitchFamily="-1" charset="0"/>
              </a:rPr>
              <a:t>that something bad will never </a:t>
            </a:r>
            <a:r>
              <a:rPr lang="en-US" dirty="0" smtClean="0">
                <a:latin typeface="Arial" pitchFamily="-1" charset="0"/>
              </a:rPr>
              <a:t>happen</a:t>
            </a:r>
          </a:p>
          <a:p>
            <a:pPr lvl="1"/>
            <a:r>
              <a:rPr lang="en-US" dirty="0" smtClean="0">
                <a:latin typeface="Arial" pitchFamily="-1" charset="0"/>
              </a:rPr>
              <a:t>For any state reachable from the initial state, the predicate is false.</a:t>
            </a:r>
          </a:p>
          <a:p>
            <a:pPr lvl="1"/>
            <a:r>
              <a:rPr lang="en-US" dirty="0" smtClean="0">
                <a:latin typeface="Arial" pitchFamily="-1" charset="0"/>
              </a:rPr>
              <a:t>Deadlock avoidance algorithms provide </a:t>
            </a:r>
            <a:r>
              <a:rPr lang="en-US" dirty="0" smtClean="0">
                <a:latin typeface="Arial" pitchFamily="-1" charset="0"/>
              </a:rPr>
              <a:t>safety</a:t>
            </a:r>
          </a:p>
          <a:p>
            <a:r>
              <a:rPr lang="en-US" dirty="0" err="1" smtClean="0">
                <a:latin typeface="Arial" pitchFamily="-1" charset="0"/>
              </a:rPr>
              <a:t>Liveness</a:t>
            </a:r>
            <a:r>
              <a:rPr lang="en-US" dirty="0" smtClean="0">
                <a:latin typeface="Arial" pitchFamily="-1" charset="0"/>
              </a:rPr>
              <a:t> and safety are used in many other CS contexts.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Global </a:t>
            </a:r>
            <a:r>
              <a:rPr lang="en-US" dirty="0" smtClean="0">
                <a:latin typeface="Arial" pitchFamily="-1" charset="0"/>
              </a:rPr>
              <a:t>states</a:t>
            </a:r>
            <a:endParaRPr lang="en-US" dirty="0" smtClean="0">
              <a:latin typeface="Arial" pitchFamily="-1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A union of all process states</a:t>
            </a:r>
            <a:endParaRPr lang="en-US" dirty="0" smtClean="0">
              <a:solidFill>
                <a:srgbClr val="0000FF"/>
              </a:solidFill>
              <a:latin typeface="Arial" pitchFamily="-1" charset="0"/>
            </a:endParaRPr>
          </a:p>
          <a:p>
            <a:pPr lvl="1"/>
            <a:r>
              <a:rPr lang="en-US" dirty="0" smtClean="0"/>
              <a:t>Consistent global state vs. inconsistent global state</a:t>
            </a:r>
          </a:p>
          <a:p>
            <a:r>
              <a:rPr lang="en-US" dirty="0" smtClean="0"/>
              <a:t>Total ordering</a:t>
            </a:r>
          </a:p>
          <a:p>
            <a:pPr lvl="1"/>
            <a:r>
              <a:rPr lang="en-US" dirty="0" smtClean="0"/>
              <a:t>Interleaving of events to </a:t>
            </a:r>
            <a:r>
              <a:rPr lang="en-US" dirty="0" smtClean="0"/>
              <a:t>get a single sequence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Run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linearization</a:t>
            </a:r>
            <a:r>
              <a:rPr lang="en-US" dirty="0" smtClean="0"/>
              <a:t> (consistent run)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 smtClean="0">
                <a:solidFill>
                  <a:srgbClr val="0000FF"/>
                </a:solidFill>
              </a:rPr>
              <a:t>“snapshot” </a:t>
            </a:r>
            <a:r>
              <a:rPr lang="en-US" dirty="0" smtClean="0">
                <a:solidFill>
                  <a:srgbClr val="0000FF"/>
                </a:solidFill>
              </a:rPr>
              <a:t>algorithm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Take a snapshot of the local state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Broadcast a “marker” </a:t>
            </a:r>
            <a:r>
              <a:rPr lang="en-US" dirty="0" err="1" smtClean="0">
                <a:latin typeface="Arial" pitchFamily="-1" charset="0"/>
              </a:rPr>
              <a:t>msg</a:t>
            </a:r>
            <a:r>
              <a:rPr lang="en-US" dirty="0" smtClean="0">
                <a:latin typeface="Arial" pitchFamily="-1" charset="0"/>
              </a:rPr>
              <a:t> to tell other processes to record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Start recording all </a:t>
            </a:r>
            <a:r>
              <a:rPr lang="en-US" dirty="0" err="1" smtClean="0">
                <a:latin typeface="Arial" pitchFamily="-1" charset="0"/>
              </a:rPr>
              <a:t>msgs</a:t>
            </a:r>
            <a:r>
              <a:rPr lang="en-US" dirty="0" smtClean="0">
                <a:latin typeface="Arial" pitchFamily="-1" charset="0"/>
              </a:rPr>
              <a:t> coming in for each channel until receiving a “marker</a:t>
            </a:r>
            <a:r>
              <a:rPr lang="en-US" dirty="0" smtClean="0">
                <a:latin typeface="Arial" pitchFamily="-1" charset="0"/>
              </a:rPr>
              <a:t>”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Outcome: a consistent global state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Why the snapshot algorithm is meaningful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Next</a:t>
            </a:r>
            <a:r>
              <a:rPr lang="en-US" dirty="0" smtClean="0"/>
              <a:t>: DHT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at UIUC.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debugging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How do you debug this?</a:t>
            </a:r>
          </a:p>
          <a:p>
            <a:pPr lvl="1"/>
            <a:r>
              <a:rPr lang="en-US" dirty="0" smtClean="0"/>
              <a:t>Log in to one machine and see what happens</a:t>
            </a:r>
          </a:p>
          <a:p>
            <a:pPr lvl="1"/>
            <a:r>
              <a:rPr lang="en-US" dirty="0" smtClean="0"/>
              <a:t>Collect logs and see what happens</a:t>
            </a:r>
            <a:endParaRPr lang="en-US" dirty="0" smtClean="0"/>
          </a:p>
          <a:p>
            <a:pPr lvl="1"/>
            <a:r>
              <a:rPr lang="en-US" dirty="0" smtClean="0"/>
              <a:t>Taking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global snapshot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47800" y="2057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0</a:t>
            </a:r>
          </a:p>
        </p:txBody>
      </p:sp>
      <p:cxnSp>
        <p:nvCxnSpPr>
          <p:cNvPr id="6" name="Straight Arrow Connector 5"/>
          <p:cNvCxnSpPr>
            <a:stCxn id="5" idx="6"/>
            <a:endCxn id="9" idx="2"/>
          </p:cNvCxnSpPr>
          <p:nvPr/>
        </p:nvCxnSpPr>
        <p:spPr bwMode="auto">
          <a:xfrm>
            <a:off x="2209800" y="2438400"/>
            <a:ext cx="19812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4191000" y="2057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58000" y="20574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9" idx="7"/>
            <a:endCxn id="11" idx="1"/>
          </p:cNvCxnSpPr>
          <p:nvPr/>
        </p:nvCxnSpPr>
        <p:spPr bwMode="auto">
          <a:xfrm rot="5400000" flipH="1" flipV="1">
            <a:off x="5905500" y="1104900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27" name="Straight Arrow Connector 26"/>
          <p:cNvCxnSpPr>
            <a:stCxn id="11" idx="3"/>
            <a:endCxn id="9" idx="5"/>
          </p:cNvCxnSpPr>
          <p:nvPr/>
        </p:nvCxnSpPr>
        <p:spPr bwMode="auto">
          <a:xfrm rot="5400000">
            <a:off x="5905500" y="1643716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724400" y="2895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0000FF"/>
                </a:solidFill>
              </a:rPr>
              <a:t>Deadlock!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1307" y="223598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0000FF"/>
                </a:solidFill>
              </a:rPr>
              <a:t>Both waiting…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whole </a:t>
            </a:r>
            <a:r>
              <a:rPr lang="en-US" dirty="0" smtClean="0"/>
              <a:t>system’s </a:t>
            </a:r>
            <a:r>
              <a:rPr lang="en-US" dirty="0" smtClean="0">
                <a:solidFill>
                  <a:srgbClr val="FF0000"/>
                </a:solidFill>
              </a:rPr>
              <a:t>global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at this point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Global state: a collection of local process states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we evaluate a </a:t>
            </a:r>
            <a:r>
              <a:rPr lang="en-US" dirty="0" smtClean="0">
                <a:solidFill>
                  <a:srgbClr val="FF0000"/>
                </a:solidFill>
              </a:rPr>
              <a:t>stable predicate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Predicate</a:t>
            </a:r>
            <a:r>
              <a:rPr lang="en-US" dirty="0" smtClean="0"/>
              <a:t>: a function: </a:t>
            </a:r>
            <a:r>
              <a:rPr lang="en-US" dirty="0" smtClean="0"/>
              <a:t>(a global state)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{true, false}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sym typeface="Wingdings"/>
              </a:rPr>
              <a:t>Stable predicate</a:t>
            </a:r>
            <a:r>
              <a:rPr lang="en-US" dirty="0" smtClean="0">
                <a:sym typeface="Wingdings"/>
              </a:rPr>
              <a:t>: once it’s </a:t>
            </a:r>
            <a:r>
              <a:rPr lang="en-US" dirty="0" smtClean="0">
                <a:sym typeface="Wingdings"/>
              </a:rPr>
              <a:t>true, it stays true the rest of the execution, e.g., a deadlock.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133600" y="2520096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04900" y="2342296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4900" y="3116996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120900" y="3320196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24100" y="2456596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882900" y="2456596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254500" y="3269396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352800" y="3282096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197100" y="4056796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55700" y="3878996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63900" y="3993296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00300" y="2558196"/>
            <a:ext cx="965200" cy="1485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46400" y="2532796"/>
            <a:ext cx="4572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4005996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89400" y="3358296"/>
            <a:ext cx="2286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978400" y="2481996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867400" y="3231296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337300" y="2469296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30900" y="2596296"/>
            <a:ext cx="4445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880100" y="3980596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080000" y="2583596"/>
            <a:ext cx="838200" cy="1422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108200" y="2126396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79700" y="2126396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86300" y="2113696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172200" y="2139096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200400" y="3370996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025900" y="2926496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880100" y="3307496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2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97200" y="4094896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3886200" y="4069496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99100" y="4120296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2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 rot="5400000">
            <a:off x="4229894" y="3294796"/>
            <a:ext cx="2514600" cy="158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Obvious First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Synchronize clocks of all processes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Ask all processes to record their states at known time </a:t>
            </a:r>
            <a:r>
              <a:rPr lang="en-US" i="1" dirty="0" err="1" smtClean="0">
                <a:solidFill>
                  <a:srgbClr val="FF0000"/>
                </a:solidFill>
                <a:latin typeface="Arial" pitchFamily="-1" charset="0"/>
              </a:rPr>
              <a:t>t</a:t>
            </a:r>
            <a:endParaRPr lang="en-US" dirty="0" smtClean="0">
              <a:solidFill>
                <a:schemeClr val="hlink"/>
              </a:solidFill>
              <a:latin typeface="Arial" pitchFamily="-1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Problems?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Time synchronization possible only approximately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Another issue?</a:t>
            </a:r>
          </a:p>
          <a:p>
            <a:pPr lvl="1">
              <a:lnSpc>
                <a:spcPct val="80000"/>
              </a:lnSpc>
            </a:pPr>
            <a:endParaRPr lang="en-US" dirty="0" smtClean="0">
              <a:latin typeface="Arial" pitchFamily="-1" charset="0"/>
            </a:endParaRPr>
          </a:p>
          <a:p>
            <a:pPr lvl="1">
              <a:lnSpc>
                <a:spcPct val="80000"/>
              </a:lnSpc>
            </a:pPr>
            <a:endParaRPr lang="en-US" dirty="0" smtClean="0">
              <a:latin typeface="Arial" pitchFamily="-1" charset="0"/>
            </a:endParaRPr>
          </a:p>
          <a:p>
            <a:pPr lvl="1">
              <a:lnSpc>
                <a:spcPct val="80000"/>
              </a:lnSpc>
            </a:pPr>
            <a:endParaRPr lang="en-US" dirty="0" smtClean="0">
              <a:latin typeface="Arial" pitchFamily="-1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dirty="0" smtClean="0">
              <a:latin typeface="Arial" pitchFamily="-1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Does not record the state of messages in the channels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Again: synchronization not required – </a:t>
            </a:r>
            <a:r>
              <a:rPr lang="en-US" dirty="0" smtClean="0">
                <a:solidFill>
                  <a:srgbClr val="FF0000"/>
                </a:solidFill>
                <a:latin typeface="Arial" pitchFamily="-1" charset="0"/>
              </a:rPr>
              <a:t>causality is enough!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Arial" pitchFamily="-1" charset="0"/>
              </a:rPr>
              <a:t>What we need:</a:t>
            </a:r>
            <a:r>
              <a:rPr lang="en-US" dirty="0" smtClean="0">
                <a:solidFill>
                  <a:srgbClr val="0000FF"/>
                </a:solidFill>
                <a:latin typeface="Arial" pitchFamily="-1" charset="0"/>
              </a:rPr>
              <a:t> logical global snapshot</a:t>
            </a:r>
          </a:p>
          <a:p>
            <a:pPr lvl="1"/>
            <a:r>
              <a:rPr lang="en-US" dirty="0" smtClean="0"/>
              <a:t>The state of each process</a:t>
            </a:r>
          </a:p>
          <a:p>
            <a:pPr lvl="1"/>
            <a:r>
              <a:rPr lang="en-US" dirty="0" smtClean="0"/>
              <a:t>Messages in transit in all communication channels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FF0000"/>
              </a:solidFill>
              <a:latin typeface="Arial" pitchFamily="-1" charset="0"/>
            </a:endParaRPr>
          </a:p>
          <a:p>
            <a:pPr>
              <a:lnSpc>
                <a:spcPct val="80000"/>
              </a:lnSpc>
            </a:pPr>
            <a:endParaRPr lang="en-US" dirty="0" smtClean="0">
              <a:latin typeface="Arial" pitchFamily="-1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47800" y="31242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0</a:t>
            </a:r>
          </a:p>
        </p:txBody>
      </p:sp>
      <p:cxnSp>
        <p:nvCxnSpPr>
          <p:cNvPr id="6" name="Straight Arrow Connector 5"/>
          <p:cNvCxnSpPr>
            <a:stCxn id="5" idx="6"/>
            <a:endCxn id="7" idx="2"/>
          </p:cNvCxnSpPr>
          <p:nvPr/>
        </p:nvCxnSpPr>
        <p:spPr bwMode="auto">
          <a:xfrm>
            <a:off x="2209800" y="3505200"/>
            <a:ext cx="19812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Oval 6"/>
          <p:cNvSpPr/>
          <p:nvPr/>
        </p:nvSpPr>
        <p:spPr bwMode="auto">
          <a:xfrm>
            <a:off x="4191000" y="31242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858000" y="3124200"/>
            <a:ext cx="762000" cy="7620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tx2"/>
                </a:solidFill>
              </a:rPr>
              <a:t>P2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7" idx="7"/>
            <a:endCxn id="8" idx="1"/>
          </p:cNvCxnSpPr>
          <p:nvPr/>
        </p:nvCxnSpPr>
        <p:spPr bwMode="auto">
          <a:xfrm rot="5400000" flipH="1" flipV="1">
            <a:off x="5905500" y="2171700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8" idx="3"/>
            <a:endCxn id="7" idx="5"/>
          </p:cNvCxnSpPr>
          <p:nvPr/>
        </p:nvCxnSpPr>
        <p:spPr bwMode="auto">
          <a:xfrm rot="5400000">
            <a:off x="5905500" y="2710516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334000" y="3886200"/>
            <a:ext cx="1143000" cy="381000"/>
          </a:xfrm>
          <a:prstGeom prst="rect">
            <a:avLst/>
          </a:prstGeom>
          <a:solidFill>
            <a:schemeClr val="accent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2"/>
                </a:solidFill>
              </a:rPr>
              <a:t>msg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>
            <a:off x="5904978" y="2718094"/>
            <a:ext cx="1588" cy="212818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It?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3200400"/>
            <a:ext cx="7683500" cy="2921000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000" dirty="0" smtClean="0">
                <a:latin typeface="Arial" pitchFamily="-1" charset="0"/>
              </a:rPr>
              <a:t>For a process </a:t>
            </a:r>
            <a:r>
              <a:rPr lang="en-US" sz="2000" i="1" dirty="0" smtClean="0">
                <a:solidFill>
                  <a:schemeClr val="hlink"/>
                </a:solidFill>
                <a:latin typeface="Arial" pitchFamily="-1" charset="0"/>
              </a:rPr>
              <a:t>P</a:t>
            </a:r>
            <a:r>
              <a:rPr lang="en-US" sz="2000" i="1" baseline="-25000" dirty="0" smtClean="0">
                <a:solidFill>
                  <a:schemeClr val="hlink"/>
                </a:solidFill>
                <a:latin typeface="Arial" pitchFamily="-1" charset="0"/>
              </a:rPr>
              <a:t>i</a:t>
            </a:r>
            <a:r>
              <a:rPr lang="en-US" sz="2000" i="1" baseline="-25000" dirty="0" smtClean="0"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, where events </a:t>
            </a:r>
            <a:r>
              <a:rPr lang="en-US" sz="2000" i="1" dirty="0" smtClean="0">
                <a:latin typeface="Arial" pitchFamily="-1" charset="0"/>
              </a:rPr>
              <a:t>e</a:t>
            </a:r>
            <a:r>
              <a:rPr lang="en-US" sz="2000" i="1" baseline="-25000" dirty="0" smtClean="0">
                <a:latin typeface="Arial" pitchFamily="-1" charset="0"/>
              </a:rPr>
              <a:t>i</a:t>
            </a:r>
            <a:r>
              <a:rPr lang="en-US" sz="2000" i="1" baseline="26000" dirty="0" smtClean="0">
                <a:latin typeface="Arial" pitchFamily="-1" charset="0"/>
              </a:rPr>
              <a:t>0</a:t>
            </a:r>
            <a:r>
              <a:rPr lang="en-US" sz="2000" i="1" dirty="0" smtClean="0">
                <a:latin typeface="Arial" pitchFamily="-1" charset="0"/>
              </a:rPr>
              <a:t>, e</a:t>
            </a:r>
            <a:r>
              <a:rPr lang="en-US" sz="2000" i="1" baseline="-25000" dirty="0" smtClean="0">
                <a:latin typeface="Arial" pitchFamily="-1" charset="0"/>
              </a:rPr>
              <a:t>i</a:t>
            </a:r>
            <a:r>
              <a:rPr lang="en-US" sz="2000" i="1" baseline="26000" dirty="0" smtClean="0">
                <a:latin typeface="Arial" pitchFamily="-1" charset="0"/>
              </a:rPr>
              <a:t>1</a:t>
            </a:r>
            <a:r>
              <a:rPr lang="en-US" sz="2000" i="1" dirty="0" smtClean="0">
                <a:latin typeface="Arial" pitchFamily="-1" charset="0"/>
              </a:rPr>
              <a:t>, … occur,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i="1" dirty="0" err="1" smtClean="0">
                <a:solidFill>
                  <a:srgbClr val="0000FF"/>
                </a:solidFill>
                <a:latin typeface="Arial" pitchFamily="-1" charset="0"/>
              </a:rPr>
              <a:t>history(P</a:t>
            </a:r>
            <a:r>
              <a:rPr lang="en-US" sz="1800" i="1" baseline="-25000" dirty="0" err="1" smtClean="0">
                <a:solidFill>
                  <a:srgbClr val="0000FF"/>
                </a:solidFill>
                <a:latin typeface="Arial" pitchFamily="-1" charset="0"/>
              </a:rPr>
              <a:t>i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)</a:t>
            </a:r>
            <a:r>
              <a:rPr lang="en-US" sz="1800" i="1" dirty="0" smtClean="0">
                <a:latin typeface="Arial" pitchFamily="-1" charset="0"/>
              </a:rPr>
              <a:t> =  h</a:t>
            </a:r>
            <a:r>
              <a:rPr lang="en-US" sz="1800" i="1" baseline="-25000" dirty="0" smtClean="0">
                <a:latin typeface="Arial" pitchFamily="-1" charset="0"/>
              </a:rPr>
              <a:t>i</a:t>
            </a:r>
            <a:r>
              <a:rPr lang="en-US" sz="1800" i="1" dirty="0" smtClean="0">
                <a:latin typeface="Arial" pitchFamily="-1" charset="0"/>
              </a:rPr>
              <a:t> = &lt;e</a:t>
            </a:r>
            <a:r>
              <a:rPr lang="en-US" sz="1800" i="1" baseline="-25000" dirty="0" smtClean="0">
                <a:latin typeface="Arial" pitchFamily="-1" charset="0"/>
              </a:rPr>
              <a:t>i</a:t>
            </a:r>
            <a:r>
              <a:rPr lang="en-US" sz="1800" i="1" baseline="26000" dirty="0" smtClean="0">
                <a:latin typeface="Arial" pitchFamily="-1" charset="0"/>
              </a:rPr>
              <a:t>0</a:t>
            </a:r>
            <a:r>
              <a:rPr lang="en-US" sz="1800" i="1" dirty="0" smtClean="0">
                <a:latin typeface="Arial" pitchFamily="-1" charset="0"/>
              </a:rPr>
              <a:t>, e</a:t>
            </a:r>
            <a:r>
              <a:rPr lang="en-US" sz="1800" i="1" baseline="-25000" dirty="0" smtClean="0">
                <a:latin typeface="Arial" pitchFamily="-1" charset="0"/>
              </a:rPr>
              <a:t>i</a:t>
            </a:r>
            <a:r>
              <a:rPr lang="en-US" sz="1800" i="1" baseline="26000" dirty="0" smtClean="0">
                <a:latin typeface="Arial" pitchFamily="-1" charset="0"/>
              </a:rPr>
              <a:t>1</a:t>
            </a:r>
            <a:r>
              <a:rPr lang="en-US" sz="1800" i="1" dirty="0" smtClean="0">
                <a:latin typeface="Arial" pitchFamily="-1" charset="0"/>
              </a:rPr>
              <a:t>, … 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prefix </a:t>
            </a:r>
            <a:r>
              <a:rPr lang="en-US" sz="1800" i="1" dirty="0" err="1" smtClean="0">
                <a:solidFill>
                  <a:srgbClr val="0000FF"/>
                </a:solidFill>
                <a:latin typeface="Arial" pitchFamily="-1" charset="0"/>
              </a:rPr>
              <a:t>history(P</a:t>
            </a:r>
            <a:r>
              <a:rPr lang="en-US" sz="1800" i="1" baseline="-25000" dirty="0" err="1" smtClean="0">
                <a:solidFill>
                  <a:srgbClr val="0000FF"/>
                </a:solidFill>
                <a:latin typeface="Arial" pitchFamily="-1" charset="0"/>
              </a:rPr>
              <a:t>i</a:t>
            </a:r>
            <a:r>
              <a:rPr lang="en-US" sz="1800" i="1" baseline="28000" dirty="0" err="1" smtClean="0">
                <a:solidFill>
                  <a:srgbClr val="0000FF"/>
                </a:solidFill>
                <a:latin typeface="Arial" pitchFamily="-1" charset="0"/>
              </a:rPr>
              <a:t>k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)</a:t>
            </a:r>
            <a:r>
              <a:rPr lang="en-US" sz="1800" i="1" dirty="0" smtClean="0">
                <a:latin typeface="Arial" pitchFamily="-1" charset="0"/>
              </a:rPr>
              <a:t> =  </a:t>
            </a:r>
            <a:r>
              <a:rPr lang="en-US" sz="1800" i="1" dirty="0" err="1" smtClean="0">
                <a:latin typeface="Arial" pitchFamily="-1" charset="0"/>
              </a:rPr>
              <a:t>h</a:t>
            </a:r>
            <a:r>
              <a:rPr lang="en-US" sz="1800" i="1" baseline="-25000" dirty="0" err="1" smtClean="0">
                <a:latin typeface="Arial" pitchFamily="-1" charset="0"/>
              </a:rPr>
              <a:t>i</a:t>
            </a:r>
            <a:r>
              <a:rPr lang="en-US" sz="1800" i="1" baseline="28000" dirty="0" err="1" smtClean="0">
                <a:latin typeface="Arial" pitchFamily="-1" charset="0"/>
              </a:rPr>
              <a:t>k</a:t>
            </a:r>
            <a:r>
              <a:rPr lang="en-US" sz="1800" i="1" dirty="0" smtClean="0">
                <a:latin typeface="Arial" pitchFamily="-1" charset="0"/>
              </a:rPr>
              <a:t> = &lt;e</a:t>
            </a:r>
            <a:r>
              <a:rPr lang="en-US" sz="1800" i="1" baseline="-25000" dirty="0" smtClean="0">
                <a:latin typeface="Arial" pitchFamily="-1" charset="0"/>
              </a:rPr>
              <a:t>i</a:t>
            </a:r>
            <a:r>
              <a:rPr lang="en-US" sz="1800" i="1" baseline="26000" dirty="0" smtClean="0">
                <a:latin typeface="Arial" pitchFamily="-1" charset="0"/>
              </a:rPr>
              <a:t>0</a:t>
            </a:r>
            <a:r>
              <a:rPr lang="en-US" sz="1800" i="1" dirty="0" smtClean="0">
                <a:latin typeface="Arial" pitchFamily="-1" charset="0"/>
              </a:rPr>
              <a:t>, e</a:t>
            </a:r>
            <a:r>
              <a:rPr lang="en-US" sz="1800" i="1" baseline="-25000" dirty="0" smtClean="0">
                <a:latin typeface="Arial" pitchFamily="-1" charset="0"/>
              </a:rPr>
              <a:t>i</a:t>
            </a:r>
            <a:r>
              <a:rPr lang="en-US" sz="1800" i="1" baseline="26000" dirty="0" smtClean="0">
                <a:latin typeface="Arial" pitchFamily="-1" charset="0"/>
              </a:rPr>
              <a:t>1</a:t>
            </a:r>
            <a:r>
              <a:rPr lang="en-US" sz="1800" i="1" dirty="0" smtClean="0">
                <a:latin typeface="Arial" pitchFamily="-1" charset="0"/>
              </a:rPr>
              <a:t>, …,</a:t>
            </a:r>
            <a:r>
              <a:rPr lang="en-US" sz="1800" i="1" dirty="0" err="1" smtClean="0">
                <a:latin typeface="Arial" pitchFamily="-1" charset="0"/>
              </a:rPr>
              <a:t>e</a:t>
            </a:r>
            <a:r>
              <a:rPr lang="en-US" sz="1800" i="1" baseline="-25000" dirty="0" err="1" smtClean="0">
                <a:latin typeface="Arial" pitchFamily="-1" charset="0"/>
              </a:rPr>
              <a:t>i</a:t>
            </a:r>
            <a:r>
              <a:rPr lang="en-US" sz="1800" i="1" baseline="28000" dirty="0" err="1" smtClean="0">
                <a:latin typeface="Arial" pitchFamily="-1" charset="0"/>
              </a:rPr>
              <a:t>k</a:t>
            </a:r>
            <a:r>
              <a:rPr lang="en-US" sz="1800" i="1" dirty="0" smtClean="0">
                <a:latin typeface="Arial" pitchFamily="-1" charset="0"/>
              </a:rPr>
              <a:t> &gt;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i="1" dirty="0" err="1" smtClean="0">
                <a:solidFill>
                  <a:srgbClr val="0000FF"/>
                </a:solidFill>
                <a:latin typeface="Arial" pitchFamily="-1" charset="0"/>
              </a:rPr>
              <a:t>S</a:t>
            </a:r>
            <a:r>
              <a:rPr lang="en-US" sz="1800" i="1" baseline="-25000" dirty="0" err="1" smtClean="0">
                <a:solidFill>
                  <a:srgbClr val="0000FF"/>
                </a:solidFill>
                <a:latin typeface="Arial" pitchFamily="-1" charset="0"/>
              </a:rPr>
              <a:t>i</a:t>
            </a:r>
            <a:r>
              <a:rPr lang="en-US" sz="1800" i="1" baseline="28000" dirty="0" err="1" smtClean="0">
                <a:solidFill>
                  <a:srgbClr val="0000FF"/>
                </a:solidFill>
                <a:latin typeface="Arial" pitchFamily="-1" charset="0"/>
              </a:rPr>
              <a:t>k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 :</a:t>
            </a:r>
            <a:r>
              <a:rPr lang="en-US" sz="1800" i="1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sz="1800" i="1" dirty="0" smtClean="0">
                <a:latin typeface="Arial" pitchFamily="-1" charset="0"/>
              </a:rPr>
              <a:t>P</a:t>
            </a:r>
            <a:r>
              <a:rPr lang="en-US" sz="1800" i="1" baseline="-25000" dirty="0" smtClean="0">
                <a:latin typeface="Arial" pitchFamily="-1" charset="0"/>
              </a:rPr>
              <a:t>i </a:t>
            </a:r>
            <a:r>
              <a:rPr lang="en-US" sz="1800" dirty="0" smtClean="0">
                <a:latin typeface="Arial" pitchFamily="-1" charset="0"/>
              </a:rPr>
              <a:t>’</a:t>
            </a:r>
            <a:r>
              <a:rPr lang="en-US" sz="1800" dirty="0" err="1" smtClean="0">
                <a:latin typeface="Arial" pitchFamily="-1" charset="0"/>
              </a:rPr>
              <a:t>s</a:t>
            </a:r>
            <a:r>
              <a:rPr lang="en-US" sz="1800" dirty="0" smtClean="0">
                <a:latin typeface="Arial" pitchFamily="-1" charset="0"/>
              </a:rPr>
              <a:t> state immediately after </a:t>
            </a:r>
            <a:r>
              <a:rPr lang="en-US" sz="1800" dirty="0" err="1" smtClean="0">
                <a:latin typeface="Arial" pitchFamily="-1" charset="0"/>
              </a:rPr>
              <a:t>k</a:t>
            </a:r>
            <a:r>
              <a:rPr lang="en-US" sz="1800" baseline="30000" dirty="0" err="1" smtClean="0">
                <a:latin typeface="Arial" pitchFamily="-1" charset="0"/>
              </a:rPr>
              <a:t>th</a:t>
            </a:r>
            <a:r>
              <a:rPr lang="en-US" sz="1800" dirty="0" smtClean="0">
                <a:latin typeface="Arial" pitchFamily="-1" charset="0"/>
              </a:rPr>
              <a:t> event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2000" dirty="0" smtClean="0">
                <a:latin typeface="Arial" pitchFamily="-1" charset="0"/>
              </a:rPr>
              <a:t> For a set of processes </a:t>
            </a:r>
            <a:r>
              <a:rPr lang="en-US" sz="2000" i="1" dirty="0" smtClean="0">
                <a:solidFill>
                  <a:schemeClr val="hlink"/>
                </a:solidFill>
                <a:latin typeface="Arial" pitchFamily="-1" charset="0"/>
              </a:rPr>
              <a:t>P</a:t>
            </a:r>
            <a:r>
              <a:rPr lang="en-US" sz="2000" i="1" baseline="-25000" dirty="0" smtClean="0">
                <a:solidFill>
                  <a:schemeClr val="hlink"/>
                </a:solidFill>
                <a:latin typeface="Arial" pitchFamily="-1" charset="0"/>
              </a:rPr>
              <a:t>1</a:t>
            </a:r>
            <a:r>
              <a:rPr lang="en-US" sz="2000" i="1" baseline="-25000" dirty="0" smtClean="0"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, …,</a:t>
            </a:r>
            <a:r>
              <a:rPr lang="en-US" sz="2000" i="1" dirty="0" smtClean="0">
                <a:solidFill>
                  <a:schemeClr val="hlink"/>
                </a:solidFill>
                <a:latin typeface="Arial" pitchFamily="-1" charset="0"/>
              </a:rPr>
              <a:t>P</a:t>
            </a:r>
            <a:r>
              <a:rPr lang="en-US" sz="2000" i="1" baseline="-25000" dirty="0" smtClean="0">
                <a:solidFill>
                  <a:schemeClr val="hlink"/>
                </a:solidFill>
                <a:latin typeface="Arial" pitchFamily="-1" charset="0"/>
              </a:rPr>
              <a:t>i</a:t>
            </a:r>
            <a:r>
              <a:rPr lang="en-US" sz="2000" i="1" baseline="-25000" dirty="0" smtClean="0">
                <a:latin typeface="Arial" pitchFamily="-1" charset="0"/>
              </a:rPr>
              <a:t> </a:t>
            </a:r>
            <a:r>
              <a:rPr lang="en-US" sz="2000" dirty="0" smtClean="0">
                <a:latin typeface="Arial" pitchFamily="-1" charset="0"/>
              </a:rPr>
              <a:t>, …. 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Global history:</a:t>
            </a:r>
            <a:r>
              <a:rPr lang="en-US" sz="1800" dirty="0" smtClean="0">
                <a:latin typeface="Arial" pitchFamily="-1" charset="0"/>
              </a:rPr>
              <a:t> </a:t>
            </a:r>
            <a:r>
              <a:rPr lang="en-US" sz="1800" i="1" dirty="0" smtClean="0">
                <a:latin typeface="Arial" pitchFamily="-1" charset="0"/>
              </a:rPr>
              <a:t>H =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baseline="-25000" dirty="0" err="1" smtClean="0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 (h</a:t>
            </a:r>
            <a:r>
              <a:rPr lang="en-US" sz="1800" i="1" baseline="-25000" dirty="0" smtClean="0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)</a:t>
            </a:r>
            <a:endParaRPr lang="en-US" sz="1800" dirty="0" smtClean="0">
              <a:latin typeface="Arial" pitchFamily="-1" charset="0"/>
              <a:sym typeface="Symbol" pitchFamily="-1" charset="2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Global state:</a:t>
            </a:r>
            <a:r>
              <a:rPr lang="en-US" sz="1800" dirty="0" smtClean="0">
                <a:latin typeface="Arial" pitchFamily="-1" charset="0"/>
              </a:rPr>
              <a:t> </a:t>
            </a:r>
            <a:r>
              <a:rPr lang="en-US" sz="1800" i="1" dirty="0" smtClean="0">
                <a:latin typeface="Arial" pitchFamily="-1" charset="0"/>
              </a:rPr>
              <a:t>S =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baseline="-25000" dirty="0" err="1" smtClean="0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 (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S</a:t>
            </a:r>
            <a:r>
              <a:rPr lang="en-US" sz="1800" i="1" baseline="-25000" dirty="0" err="1" smtClean="0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baseline="28000" dirty="0" err="1" smtClean="0">
                <a:latin typeface="Arial" pitchFamily="-1" charset="0"/>
                <a:sym typeface="Symbol" pitchFamily="-1" charset="2"/>
              </a:rPr>
              <a:t>k</a:t>
            </a:r>
            <a:r>
              <a:rPr lang="en-US" sz="1800" i="1" baseline="-6000" dirty="0" err="1" smtClean="0">
                <a:latin typeface="Arial" pitchFamily="-1" charset="0"/>
                <a:sym typeface="Symbol" pitchFamily="-1" charset="2"/>
              </a:rPr>
              <a:t>i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A </a:t>
            </a:r>
            <a:r>
              <a:rPr lang="en-US" sz="1800" u="sng" dirty="0" smtClean="0">
                <a:solidFill>
                  <a:srgbClr val="FF0000"/>
                </a:solidFill>
                <a:latin typeface="Arial" pitchFamily="-1" charset="0"/>
              </a:rPr>
              <a:t>cut</a:t>
            </a: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 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C </a:t>
            </a:r>
            <a:r>
              <a:rPr lang="en-US" sz="1800" i="1" dirty="0" err="1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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  <a:sym typeface="Symbol" pitchFamily="-1" charset="2"/>
              </a:rPr>
              <a:t> H</a:t>
            </a:r>
            <a:r>
              <a:rPr lang="en-US" sz="1800" i="1" dirty="0" smtClean="0">
                <a:solidFill>
                  <a:schemeClr val="hlink"/>
                </a:solidFill>
                <a:latin typeface="Arial" pitchFamily="-1" charset="0"/>
                <a:sym typeface="Symbol" pitchFamily="-1" charset="2"/>
              </a:rPr>
              <a:t> </a:t>
            </a:r>
            <a:r>
              <a:rPr lang="en-US" sz="1800" i="1" dirty="0" smtClean="0">
                <a:latin typeface="Arial" pitchFamily="-1" charset="0"/>
              </a:rPr>
              <a:t>= h</a:t>
            </a:r>
            <a:r>
              <a:rPr lang="en-US" sz="1800" i="1" baseline="-25000" dirty="0" smtClean="0">
                <a:latin typeface="Arial" pitchFamily="-1" charset="0"/>
              </a:rPr>
              <a:t>1</a:t>
            </a:r>
            <a:r>
              <a:rPr lang="en-US" sz="1800" i="1" baseline="30000" dirty="0" smtClean="0">
                <a:latin typeface="Arial" pitchFamily="-1" charset="0"/>
              </a:rPr>
              <a:t>c1</a:t>
            </a:r>
            <a:r>
              <a:rPr lang="en-US" sz="1800" i="1" dirty="0" smtClean="0">
                <a:latin typeface="Arial" pitchFamily="-1" charset="0"/>
              </a:rPr>
              <a:t>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dirty="0" smtClean="0">
                <a:latin typeface="Arial" pitchFamily="-1" charset="0"/>
              </a:rPr>
              <a:t> h</a:t>
            </a:r>
            <a:r>
              <a:rPr lang="en-US" sz="1800" i="1" baseline="-25000" dirty="0" smtClean="0">
                <a:latin typeface="Arial" pitchFamily="-1" charset="0"/>
              </a:rPr>
              <a:t>2</a:t>
            </a:r>
            <a:r>
              <a:rPr lang="en-US" sz="1800" i="1" baseline="30000" dirty="0" smtClean="0">
                <a:latin typeface="Arial" pitchFamily="-1" charset="0"/>
              </a:rPr>
              <a:t>c2</a:t>
            </a:r>
            <a:r>
              <a:rPr lang="en-US" sz="1800" i="1" dirty="0" smtClean="0">
                <a:latin typeface="Arial" pitchFamily="-1" charset="0"/>
              </a:rPr>
              <a:t>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 …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</a:t>
            </a:r>
            <a:r>
              <a:rPr lang="en-US" sz="1800" i="1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sz="1800" i="1" dirty="0" err="1" smtClean="0">
                <a:latin typeface="Arial" pitchFamily="-1" charset="0"/>
                <a:sym typeface="Symbol" pitchFamily="-1" charset="2"/>
              </a:rPr>
              <a:t>h</a:t>
            </a:r>
            <a:r>
              <a:rPr lang="en-US" sz="1800" i="1" baseline="-25000" dirty="0" err="1" smtClean="0">
                <a:latin typeface="Arial" pitchFamily="-1" charset="0"/>
                <a:sym typeface="Symbol" pitchFamily="-1" charset="2"/>
              </a:rPr>
              <a:t>n</a:t>
            </a:r>
            <a:r>
              <a:rPr lang="en-US" sz="1800" i="1" baseline="30000" dirty="0" err="1" smtClean="0">
                <a:latin typeface="Arial" pitchFamily="-1" charset="0"/>
                <a:sym typeface="Symbol" pitchFamily="-1" charset="2"/>
              </a:rPr>
              <a:t>cn</a:t>
            </a:r>
            <a:endParaRPr lang="en-US" sz="1800" i="1" baseline="30000" dirty="0" smtClean="0">
              <a:latin typeface="Arial" pitchFamily="-1" charset="0"/>
              <a:sym typeface="Symbol" pitchFamily="-1" charset="2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  <a:latin typeface="Arial" pitchFamily="-1" charset="0"/>
              </a:rPr>
              <a:t>The frontier of </a:t>
            </a:r>
            <a:r>
              <a:rPr lang="en-US" sz="1800" i="1" dirty="0" smtClean="0">
                <a:solidFill>
                  <a:srgbClr val="0000FF"/>
                </a:solidFill>
                <a:latin typeface="Arial" pitchFamily="-1" charset="0"/>
              </a:rPr>
              <a:t>C</a:t>
            </a:r>
            <a:r>
              <a:rPr lang="en-US" sz="1800" i="1" dirty="0" smtClean="0">
                <a:latin typeface="Arial" pitchFamily="-1" charset="0"/>
              </a:rPr>
              <a:t> = {</a:t>
            </a:r>
            <a:r>
              <a:rPr lang="en-US" sz="1800" i="1" dirty="0" err="1" smtClean="0">
                <a:latin typeface="Arial" pitchFamily="-1" charset="0"/>
              </a:rPr>
              <a:t>e</a:t>
            </a:r>
            <a:r>
              <a:rPr lang="en-US" sz="1800" i="1" baseline="-25000" dirty="0" err="1" smtClean="0">
                <a:latin typeface="Arial" pitchFamily="-1" charset="0"/>
              </a:rPr>
              <a:t>i</a:t>
            </a:r>
            <a:r>
              <a:rPr lang="en-US" sz="1800" i="1" baseline="30000" dirty="0" err="1" smtClean="0">
                <a:latin typeface="Arial" pitchFamily="-1" charset="0"/>
              </a:rPr>
              <a:t>ci</a:t>
            </a:r>
            <a:r>
              <a:rPr lang="en-US" sz="1800" i="1" dirty="0" smtClean="0">
                <a:latin typeface="Arial" pitchFamily="-1" charset="0"/>
              </a:rPr>
              <a:t>, </a:t>
            </a:r>
            <a:r>
              <a:rPr lang="en-US" sz="1800" i="1" dirty="0" err="1" smtClean="0">
                <a:latin typeface="Arial" pitchFamily="-1" charset="0"/>
              </a:rPr>
              <a:t>i</a:t>
            </a:r>
            <a:r>
              <a:rPr lang="en-US" sz="1800" i="1" dirty="0" smtClean="0">
                <a:latin typeface="Arial" pitchFamily="-1" charset="0"/>
              </a:rPr>
              <a:t> = 1,2, … </a:t>
            </a:r>
            <a:r>
              <a:rPr lang="en-US" sz="1800" i="1" dirty="0" err="1" smtClean="0">
                <a:latin typeface="Arial" pitchFamily="-1" charset="0"/>
              </a:rPr>
              <a:t>n</a:t>
            </a:r>
            <a:r>
              <a:rPr lang="en-US" sz="1800" i="1" dirty="0" smtClean="0">
                <a:latin typeface="Arial" pitchFamily="-1" charset="0"/>
              </a:rPr>
              <a:t>}</a:t>
            </a:r>
            <a:endParaRPr lang="en-US" sz="1800" dirty="0" smtClean="0">
              <a:latin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133600" y="12319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04900" y="10541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04900" y="1828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120900" y="20320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324100" y="1168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882900" y="1168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254500" y="19812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352800" y="19939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197100" y="27686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55700" y="25908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63900" y="2705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00300" y="1270000"/>
            <a:ext cx="965200" cy="1485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946400" y="1244600"/>
            <a:ext cx="4572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000500" y="2717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89400" y="2070100"/>
            <a:ext cx="2286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978400" y="1193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867400" y="1943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337300" y="1181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30900" y="1308100"/>
            <a:ext cx="4445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880100" y="26924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080000" y="1295400"/>
            <a:ext cx="838200" cy="1422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108200" y="838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79700" y="838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86300" y="930275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172200" y="8509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200400" y="20828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025900" y="16383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880100" y="20193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2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97200" y="2806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3886200" y="27813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99100" y="28321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2</a:t>
            </a:r>
          </a:p>
        </p:txBody>
      </p: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2133600" y="914400"/>
            <a:ext cx="2927350" cy="2649538"/>
            <a:chOff x="1216" y="2256"/>
            <a:chExt cx="1844" cy="1669"/>
          </a:xfrm>
        </p:grpSpPr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2125" y="2256"/>
              <a:ext cx="935" cy="1480"/>
            </a:xfrm>
            <a:custGeom>
              <a:avLst/>
              <a:gdLst>
                <a:gd name="T0" fmla="*/ 585 w 759"/>
                <a:gd name="T1" fmla="*/ 0 h 1432"/>
                <a:gd name="T2" fmla="*/ 861 w 759"/>
                <a:gd name="T3" fmla="*/ 529 h 1432"/>
                <a:gd name="T4" fmla="*/ 142 w 759"/>
                <a:gd name="T5" fmla="*/ 1025 h 1432"/>
                <a:gd name="T6" fmla="*/ 14 w 759"/>
                <a:gd name="T7" fmla="*/ 1480 h 1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9"/>
                <a:gd name="T13" fmla="*/ 0 h 1432"/>
                <a:gd name="T14" fmla="*/ 759 w 759"/>
                <a:gd name="T15" fmla="*/ 1432 h 1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9" h="1432">
                  <a:moveTo>
                    <a:pt x="475" y="0"/>
                  </a:moveTo>
                  <a:cubicBezTo>
                    <a:pt x="617" y="173"/>
                    <a:pt x="759" y="347"/>
                    <a:pt x="699" y="512"/>
                  </a:cubicBezTo>
                  <a:cubicBezTo>
                    <a:pt x="639" y="677"/>
                    <a:pt x="230" y="839"/>
                    <a:pt x="115" y="992"/>
                  </a:cubicBezTo>
                  <a:cubicBezTo>
                    <a:pt x="0" y="1145"/>
                    <a:pt x="26" y="1360"/>
                    <a:pt x="11" y="1432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 type="none" w="sm" len="sm"/>
              <a:tailEnd type="stealth" w="med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1216" y="3712"/>
              <a:ext cx="1224" cy="2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600" b="1" dirty="0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 </a:t>
            </a:r>
            <a:r>
              <a:rPr lang="en-US" dirty="0" smtClean="0">
                <a:latin typeface="Arial" pitchFamily="-1" charset="0"/>
              </a:rPr>
              <a:t>A cut C is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consistent</a:t>
            </a:r>
            <a:r>
              <a:rPr lang="en-US" dirty="0" smtClean="0">
                <a:latin typeface="Arial" pitchFamily="-1" charset="0"/>
              </a:rPr>
              <a:t> if and only if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</a:t>
            </a:r>
            <a:r>
              <a:rPr lang="en-US" i="1" baseline="-25000" dirty="0" err="1" smtClean="0">
                <a:latin typeface="Arial" pitchFamily="-1" charset="0"/>
                <a:sym typeface="Symbol" pitchFamily="-1" charset="2"/>
              </a:rPr>
              <a:t>e</a:t>
            </a:r>
            <a:r>
              <a:rPr lang="en-US" i="1" baseline="-25000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i="1" baseline="-25000" dirty="0" err="1" smtClean="0">
                <a:latin typeface="Arial" pitchFamily="-1" charset="0"/>
                <a:sym typeface="Symbol" pitchFamily="-1" charset="2"/>
              </a:rPr>
              <a:t></a:t>
            </a:r>
            <a:r>
              <a:rPr lang="en-US" i="1" baseline="-25000" dirty="0" smtClean="0">
                <a:latin typeface="Arial" pitchFamily="-1" charset="0"/>
                <a:sym typeface="Symbol" pitchFamily="-1" charset="2"/>
              </a:rPr>
              <a:t> C 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(if </a:t>
            </a: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f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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e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 then </a:t>
            </a: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f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 </a:t>
            </a:r>
            <a:r>
              <a:rPr lang="en-US" i="1" dirty="0" err="1" smtClean="0">
                <a:latin typeface="Arial" pitchFamily="-1" charset="0"/>
                <a:sym typeface="Symbol" pitchFamily="-1" charset="2"/>
              </a:rPr>
              <a:t></a:t>
            </a:r>
            <a:r>
              <a:rPr lang="en-US" i="1" dirty="0" smtClean="0">
                <a:latin typeface="Arial" pitchFamily="-1" charset="0"/>
                <a:sym typeface="Symbol" pitchFamily="-1" charset="2"/>
              </a:rPr>
              <a:t> C)</a:t>
            </a:r>
            <a:endParaRPr lang="en-US" i="1" dirty="0" smtClean="0">
              <a:latin typeface="Arial" pitchFamily="-1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 A global state S is </a:t>
            </a:r>
            <a:r>
              <a:rPr lang="en-US" dirty="0" smtClean="0">
                <a:solidFill>
                  <a:schemeClr val="hlink"/>
                </a:solidFill>
                <a:latin typeface="Arial" pitchFamily="-1" charset="0"/>
              </a:rPr>
              <a:t>consistent </a:t>
            </a:r>
            <a:r>
              <a:rPr lang="en-US" dirty="0" smtClean="0">
                <a:latin typeface="Arial" pitchFamily="-1" charset="0"/>
              </a:rPr>
              <a:t>if and only if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Arial"/>
              <a:buChar char="•"/>
            </a:pPr>
            <a:r>
              <a:rPr lang="en-US" dirty="0" smtClean="0">
                <a:latin typeface="Arial" pitchFamily="-1" charset="0"/>
              </a:rPr>
              <a:t>it corresponds to a consistent 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057400" y="36068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28700" y="34290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28700" y="4203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P2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2044700" y="4406900"/>
            <a:ext cx="50419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247900" y="3543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806700" y="3543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178300" y="43561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276600" y="43688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120900" y="5143500"/>
            <a:ext cx="4940300" cy="12700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79500" y="4965700"/>
            <a:ext cx="1155700" cy="4206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P3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187700" y="5080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324100" y="3644900"/>
            <a:ext cx="965200" cy="14859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870200" y="3619500"/>
            <a:ext cx="457200" cy="7620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924300" y="5092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013200" y="4445000"/>
            <a:ext cx="228600" cy="685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902200" y="35687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1200" y="4318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261100" y="35560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854700" y="3683000"/>
            <a:ext cx="444500" cy="6985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5803900" y="5067300"/>
            <a:ext cx="127000" cy="114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003800" y="3670300"/>
            <a:ext cx="838200" cy="1422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032000" y="32131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0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603500" y="32131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10100" y="32004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6096000" y="32258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1</a:t>
            </a:r>
            <a:r>
              <a:rPr lang="en-US" sz="1800" baseline="30000"/>
              <a:t>3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124200" y="44577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0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949700" y="4013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1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803900" y="4394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2</a:t>
            </a:r>
            <a:r>
              <a:rPr lang="en-US" sz="1800" baseline="30000"/>
              <a:t>2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921000" y="51816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0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3810000" y="51562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22900" y="5207000"/>
            <a:ext cx="558800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e</a:t>
            </a:r>
            <a:r>
              <a:rPr lang="en-US" sz="1800" baseline="-25000"/>
              <a:t>3</a:t>
            </a:r>
            <a:r>
              <a:rPr lang="en-US" sz="1800" baseline="30000"/>
              <a:t>2</a:t>
            </a:r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3513138" y="3302001"/>
            <a:ext cx="1484313" cy="2349501"/>
          </a:xfrm>
          <a:custGeom>
            <a:avLst/>
            <a:gdLst>
              <a:gd name="T0" fmla="*/ 585 w 759"/>
              <a:gd name="T1" fmla="*/ 0 h 1432"/>
              <a:gd name="T2" fmla="*/ 861 w 759"/>
              <a:gd name="T3" fmla="*/ 529 h 1432"/>
              <a:gd name="T4" fmla="*/ 142 w 759"/>
              <a:gd name="T5" fmla="*/ 1025 h 1432"/>
              <a:gd name="T6" fmla="*/ 14 w 759"/>
              <a:gd name="T7" fmla="*/ 1480 h 1432"/>
              <a:gd name="T8" fmla="*/ 0 60000 65536"/>
              <a:gd name="T9" fmla="*/ 0 60000 65536"/>
              <a:gd name="T10" fmla="*/ 0 60000 65536"/>
              <a:gd name="T11" fmla="*/ 0 60000 65536"/>
              <a:gd name="T12" fmla="*/ 0 w 759"/>
              <a:gd name="T13" fmla="*/ 0 h 1432"/>
              <a:gd name="T14" fmla="*/ 759 w 759"/>
              <a:gd name="T15" fmla="*/ 1432 h 1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9" h="1432">
                <a:moveTo>
                  <a:pt x="475" y="0"/>
                </a:moveTo>
                <a:cubicBezTo>
                  <a:pt x="617" y="173"/>
                  <a:pt x="759" y="347"/>
                  <a:pt x="699" y="512"/>
                </a:cubicBezTo>
                <a:cubicBezTo>
                  <a:pt x="639" y="677"/>
                  <a:pt x="230" y="839"/>
                  <a:pt x="115" y="992"/>
                </a:cubicBezTo>
                <a:cubicBezTo>
                  <a:pt x="0" y="1145"/>
                  <a:pt x="26" y="1360"/>
                  <a:pt x="11" y="1432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2070100" y="5675314"/>
            <a:ext cx="1943100" cy="369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Inconsistent cut</a:t>
            </a:r>
          </a:p>
        </p:txBody>
      </p:sp>
      <p:sp>
        <p:nvSpPr>
          <p:cNvPr id="40" name="Freeform 39"/>
          <p:cNvSpPr>
            <a:spLocks/>
          </p:cNvSpPr>
          <p:nvPr/>
        </p:nvSpPr>
        <p:spPr bwMode="auto">
          <a:xfrm>
            <a:off x="4572000" y="3357169"/>
            <a:ext cx="1765300" cy="1943101"/>
          </a:xfrm>
          <a:custGeom>
            <a:avLst/>
            <a:gdLst>
              <a:gd name="T0" fmla="*/ 384 w 1112"/>
              <a:gd name="T1" fmla="*/ 0 h 1224"/>
              <a:gd name="T2" fmla="*/ 1048 w 1112"/>
              <a:gd name="T3" fmla="*/ 592 h 1224"/>
              <a:gd name="T4" fmla="*/ 0 w 1112"/>
              <a:gd name="T5" fmla="*/ 1224 h 1224"/>
              <a:gd name="T6" fmla="*/ 0 60000 65536"/>
              <a:gd name="T7" fmla="*/ 0 60000 65536"/>
              <a:gd name="T8" fmla="*/ 0 60000 65536"/>
              <a:gd name="T9" fmla="*/ 0 w 1112"/>
              <a:gd name="T10" fmla="*/ 0 h 1224"/>
              <a:gd name="T11" fmla="*/ 1112 w 1112"/>
              <a:gd name="T12" fmla="*/ 1224 h 1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12" h="1224">
                <a:moveTo>
                  <a:pt x="384" y="0"/>
                </a:moveTo>
                <a:cubicBezTo>
                  <a:pt x="748" y="194"/>
                  <a:pt x="1112" y="388"/>
                  <a:pt x="1048" y="592"/>
                </a:cubicBezTo>
                <a:cubicBezTo>
                  <a:pt x="984" y="796"/>
                  <a:pt x="172" y="1120"/>
                  <a:pt x="0" y="1224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4178300" y="5676507"/>
            <a:ext cx="1892300" cy="369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000FF"/>
                </a:solidFill>
              </a:rPr>
              <a:t>Consistent cut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895600"/>
            <a:ext cx="519176" cy="5899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7432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Consistent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#1: For each event, you can </a:t>
            </a:r>
            <a:r>
              <a:rPr lang="en-US" dirty="0" smtClean="0">
                <a:solidFill>
                  <a:srgbClr val="FF0000"/>
                </a:solidFill>
              </a:rPr>
              <a:t>trace back</a:t>
            </a:r>
            <a:r>
              <a:rPr lang="en-US" dirty="0" smtClean="0"/>
              <a:t> the causality.</a:t>
            </a:r>
          </a:p>
          <a:p>
            <a:r>
              <a:rPr lang="en-US" dirty="0" smtClean="0"/>
              <a:t>#2: Back to the state machine (from the last lecture)</a:t>
            </a:r>
          </a:p>
          <a:p>
            <a:pPr lvl="1"/>
            <a:r>
              <a:rPr lang="en-US" dirty="0" smtClean="0"/>
              <a:t>The execution of a distributed system as </a:t>
            </a:r>
            <a:r>
              <a:rPr lang="en-US" dirty="0" smtClean="0">
                <a:solidFill>
                  <a:srgbClr val="0000FF"/>
                </a:solidFill>
              </a:rPr>
              <a:t>a series of transitions </a:t>
            </a:r>
            <a:r>
              <a:rPr lang="en-US" dirty="0" smtClean="0"/>
              <a:t>between global states: S0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S1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S2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…</a:t>
            </a:r>
          </a:p>
          <a:p>
            <a:pPr lvl="1"/>
            <a:r>
              <a:rPr lang="en-US" dirty="0" smtClean="0"/>
              <a:t>…where </a:t>
            </a:r>
            <a:r>
              <a:rPr lang="en-US" dirty="0" smtClean="0">
                <a:solidFill>
                  <a:srgbClr val="0000FF"/>
                </a:solidFill>
              </a:rPr>
              <a:t>each transition happens with one single action </a:t>
            </a:r>
            <a:r>
              <a:rPr lang="en-US" dirty="0" smtClean="0"/>
              <a:t>from a process (i.e., local process event, send, and receive)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Each state (S0, S1, S2, …) is a consistent state.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is a </a:t>
            </a:r>
            <a:r>
              <a:rPr lang="en-US" i="1" dirty="0" smtClean="0">
                <a:solidFill>
                  <a:srgbClr val="FF0000"/>
                </a:solidFill>
              </a:rPr>
              <a:t>total ordering</a:t>
            </a:r>
            <a:r>
              <a:rPr lang="en-US" dirty="0" smtClean="0"/>
              <a:t> of events (i.e., interleaving of events from different processes)</a:t>
            </a:r>
            <a:endParaRPr lang="en-US" dirty="0" smtClean="0"/>
          </a:p>
          <a:p>
            <a:pPr lvl="1"/>
            <a:r>
              <a:rPr lang="en-US" dirty="0" smtClean="0"/>
              <a:t>Interleaving of events can be done in any way.</a:t>
            </a:r>
          </a:p>
          <a:p>
            <a:pPr lvl="1"/>
            <a:r>
              <a:rPr lang="en-US" dirty="0" smtClean="0"/>
              <a:t>But what’s meaningful? More on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“Snapshot”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Goal: </a:t>
            </a:r>
            <a:r>
              <a:rPr lang="en-US" sz="2000" dirty="0" smtClean="0">
                <a:latin typeface="Arial" pitchFamily="-1" charset="0"/>
              </a:rPr>
              <a:t>records </a:t>
            </a:r>
            <a:r>
              <a:rPr lang="en-US" sz="2000" dirty="0" smtClean="0">
                <a:solidFill>
                  <a:srgbClr val="0000FF"/>
                </a:solidFill>
                <a:latin typeface="Arial" pitchFamily="-1" charset="0"/>
              </a:rPr>
              <a:t>a set of process and channel states</a:t>
            </a:r>
            <a:r>
              <a:rPr lang="en-US" sz="2000" dirty="0" smtClean="0">
                <a:latin typeface="Arial" pitchFamily="-1" charset="0"/>
              </a:rPr>
              <a:t> such that the combination is </a:t>
            </a:r>
            <a:r>
              <a:rPr lang="en-US" sz="2000" dirty="0" smtClean="0">
                <a:solidFill>
                  <a:srgbClr val="FF0000"/>
                </a:solidFill>
                <a:latin typeface="Arial" pitchFamily="-1" charset="0"/>
              </a:rPr>
              <a:t>a consistent global state</a:t>
            </a:r>
            <a:r>
              <a:rPr lang="en-US" sz="2000" dirty="0" smtClean="0">
                <a:latin typeface="Arial" pitchFamily="-1" charset="0"/>
              </a:rPr>
              <a:t>.</a:t>
            </a:r>
            <a:endParaRPr lang="en-US" sz="2000" dirty="0" smtClean="0">
              <a:solidFill>
                <a:schemeClr val="bg2"/>
              </a:solidFill>
              <a:latin typeface="Arial" pitchFamily="-1" charset="0"/>
            </a:endParaRPr>
          </a:p>
          <a:p>
            <a:r>
              <a:rPr lang="en-US" sz="2000" dirty="0" smtClean="0"/>
              <a:t>Two questions:</a:t>
            </a:r>
          </a:p>
          <a:p>
            <a:pPr lvl="1"/>
            <a:r>
              <a:rPr lang="en-US" sz="1800" dirty="0" smtClean="0"/>
              <a:t>#1: How to take </a:t>
            </a:r>
            <a:r>
              <a:rPr lang="en-US" sz="1800" dirty="0" smtClean="0">
                <a:solidFill>
                  <a:srgbClr val="0000FF"/>
                </a:solidFill>
              </a:rPr>
              <a:t>a local snapshot at each process</a:t>
            </a:r>
            <a:r>
              <a:rPr lang="en-US" sz="1800" dirty="0" smtClean="0"/>
              <a:t> so that the collection of them can form </a:t>
            </a:r>
            <a:r>
              <a:rPr lang="en-US" sz="1800" dirty="0" smtClean="0">
                <a:solidFill>
                  <a:srgbClr val="0000FF"/>
                </a:solidFill>
              </a:rPr>
              <a:t>a consistent global state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 smtClean="0"/>
              <a:t>#2: How to </a:t>
            </a:r>
            <a:r>
              <a:rPr lang="en-US" sz="1800" dirty="0" smtClean="0">
                <a:solidFill>
                  <a:srgbClr val="0000FF"/>
                </a:solidFill>
              </a:rPr>
              <a:t>capture messages in flight</a:t>
            </a:r>
            <a:r>
              <a:rPr lang="en-US" sz="1800" dirty="0" smtClean="0"/>
              <a:t> sent before each local snapshot?</a:t>
            </a:r>
          </a:p>
          <a:p>
            <a:r>
              <a:rPr lang="en-US" sz="2000" dirty="0" smtClean="0"/>
              <a:t>Brief answer for #1</a:t>
            </a:r>
          </a:p>
          <a:p>
            <a:pPr lvl="1"/>
            <a:r>
              <a:rPr lang="en-US" sz="1800" dirty="0" smtClean="0"/>
              <a:t>The initiator </a:t>
            </a:r>
            <a:r>
              <a:rPr lang="en-US" sz="1800" dirty="0" smtClean="0">
                <a:solidFill>
                  <a:srgbClr val="FF0000"/>
                </a:solidFill>
              </a:rPr>
              <a:t>broadcasts a “marker” message</a:t>
            </a:r>
            <a:r>
              <a:rPr lang="en-US" sz="1800" dirty="0" smtClean="0"/>
              <a:t> to everyone else (</a:t>
            </a:r>
            <a:r>
              <a:rPr lang="en-US" sz="1800" dirty="0" smtClean="0">
                <a:solidFill>
                  <a:srgbClr val="0000FF"/>
                </a:solidFill>
              </a:rPr>
              <a:t>“hey, take a local snapshot now”</a:t>
            </a:r>
            <a:r>
              <a:rPr lang="en-US" sz="1800" dirty="0" smtClean="0"/>
              <a:t>)</a:t>
            </a:r>
          </a:p>
          <a:p>
            <a:r>
              <a:rPr lang="en-US" sz="2000" dirty="0" smtClean="0"/>
              <a:t>Brief answer for #2</a:t>
            </a:r>
          </a:p>
          <a:p>
            <a:pPr lvl="1"/>
            <a:r>
              <a:rPr lang="en-US" sz="1800" dirty="0" smtClean="0"/>
              <a:t>If a process receives a marker </a:t>
            </a:r>
            <a:r>
              <a:rPr lang="en-US" sz="1800" dirty="0" smtClean="0">
                <a:solidFill>
                  <a:srgbClr val="FF0000"/>
                </a:solidFill>
              </a:rPr>
              <a:t>for the first time</a:t>
            </a:r>
            <a:r>
              <a:rPr lang="en-US" sz="1800" dirty="0" smtClean="0"/>
              <a:t>, it takes a local snapshot, starts </a:t>
            </a:r>
            <a:r>
              <a:rPr lang="en-US" sz="1800" dirty="0" smtClean="0">
                <a:solidFill>
                  <a:srgbClr val="FF0000"/>
                </a:solidFill>
              </a:rPr>
              <a:t>recording all incoming messages</a:t>
            </a:r>
            <a:r>
              <a:rPr lang="en-US" sz="1800" dirty="0" smtClean="0"/>
              <a:t>, and </a:t>
            </a:r>
            <a:r>
              <a:rPr lang="en-US" sz="1800" dirty="0" smtClean="0">
                <a:solidFill>
                  <a:srgbClr val="FF0000"/>
                </a:solidFill>
              </a:rPr>
              <a:t>broadcasts a marker again</a:t>
            </a:r>
            <a:r>
              <a:rPr lang="en-US" sz="1800" dirty="0" smtClean="0"/>
              <a:t> to everyone else. (</a:t>
            </a:r>
            <a:r>
              <a:rPr lang="en-US" sz="1800" dirty="0" smtClean="0">
                <a:solidFill>
                  <a:srgbClr val="0000FF"/>
                </a:solidFill>
              </a:rPr>
              <a:t>“hey, I’ve sent all my messages before my local snapshot to you, so stop recording my messages.”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A process stops recording, when it receives a marker for each channel.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17810</TotalTime>
  <Pages>12</Pages>
  <Words>2154</Words>
  <Application>Microsoft Macintosh PowerPoint</Application>
  <PresentationFormat>Letter Paper (8.5x11 in)</PresentationFormat>
  <Paragraphs>317</Paragraphs>
  <Slides>22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CS252-template</vt:lpstr>
      <vt:lpstr>Office Theme</vt:lpstr>
      <vt:lpstr>CSE 486/586 Distributed Systems Global Snapshots</vt:lpstr>
      <vt:lpstr>Last Time</vt:lpstr>
      <vt:lpstr>Today’s Question</vt:lpstr>
      <vt:lpstr>Today’s Question</vt:lpstr>
      <vt:lpstr>Obvious First Try</vt:lpstr>
      <vt:lpstr>How to Do It? Definitions</vt:lpstr>
      <vt:lpstr>Consistent States</vt:lpstr>
      <vt:lpstr>Why Consistent States?</vt:lpstr>
      <vt:lpstr>The “Snapshot” Algorithm</vt:lpstr>
      <vt:lpstr>The “Snapshot” Algorithm</vt:lpstr>
      <vt:lpstr>The “Snapshot” Algorithm</vt:lpstr>
      <vt:lpstr>The “Snapshot” Algorithm</vt:lpstr>
      <vt:lpstr>Chandy and Lamport’s Snapshot</vt:lpstr>
      <vt:lpstr>Discussion Example</vt:lpstr>
      <vt:lpstr>CSE 486/586 Administrivia</vt:lpstr>
      <vt:lpstr>Two Provable Properties</vt:lpstr>
      <vt:lpstr>Detour: More on Total Ordering</vt:lpstr>
      <vt:lpstr>Detour: More on Total Ordering</vt:lpstr>
      <vt:lpstr>Two Provable Properties</vt:lpstr>
      <vt:lpstr>Related Properties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Steven Ko</cp:lastModifiedBy>
  <cp:revision>613</cp:revision>
  <cp:lastPrinted>2012-02-03T18:24:58Z</cp:lastPrinted>
  <dcterms:created xsi:type="dcterms:W3CDTF">2012-02-02T03:38:01Z</dcterms:created>
  <dcterms:modified xsi:type="dcterms:W3CDTF">2012-02-04T03:11:46Z</dcterms:modified>
  <cp:category/>
</cp:coreProperties>
</file>