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4"/>
  </p:notesMasterIdLst>
  <p:handoutMasterIdLst>
    <p:handoutMasterId r:id="rId35"/>
  </p:handoutMasterIdLst>
  <p:sldIdLst>
    <p:sldId id="322" r:id="rId3"/>
    <p:sldId id="797" r:id="rId4"/>
    <p:sldId id="812" r:id="rId5"/>
    <p:sldId id="815" r:id="rId6"/>
    <p:sldId id="816" r:id="rId7"/>
    <p:sldId id="817" r:id="rId8"/>
    <p:sldId id="813" r:id="rId9"/>
    <p:sldId id="814" r:id="rId10"/>
    <p:sldId id="819" r:id="rId11"/>
    <p:sldId id="818" r:id="rId12"/>
    <p:sldId id="796" r:id="rId13"/>
    <p:sldId id="821" r:id="rId14"/>
    <p:sldId id="822" r:id="rId15"/>
    <p:sldId id="820" r:id="rId16"/>
    <p:sldId id="823" r:id="rId17"/>
    <p:sldId id="824" r:id="rId18"/>
    <p:sldId id="825" r:id="rId19"/>
    <p:sldId id="826" r:id="rId20"/>
    <p:sldId id="827" r:id="rId21"/>
    <p:sldId id="828" r:id="rId22"/>
    <p:sldId id="829" r:id="rId23"/>
    <p:sldId id="830" r:id="rId24"/>
    <p:sldId id="831" r:id="rId25"/>
    <p:sldId id="832" r:id="rId26"/>
    <p:sldId id="833" r:id="rId27"/>
    <p:sldId id="834" r:id="rId28"/>
    <p:sldId id="835" r:id="rId29"/>
    <p:sldId id="836" r:id="rId30"/>
    <p:sldId id="837" r:id="rId31"/>
    <p:sldId id="777" r:id="rId32"/>
    <p:sldId id="584" r:id="rId3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90" d="100"/>
          <a:sy n="90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Gossiping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asically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vailable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oft-state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ventually consistent</a:t>
            </a:r>
          </a:p>
          <a:p>
            <a:r>
              <a:rPr lang="en-US" dirty="0" smtClean="0"/>
              <a:t>Counterpart </a:t>
            </a:r>
            <a:r>
              <a:rPr lang="en-US" dirty="0" smtClean="0"/>
              <a:t>to </a:t>
            </a:r>
            <a:r>
              <a:rPr lang="en-US" dirty="0" smtClean="0"/>
              <a:t>ACID</a:t>
            </a:r>
          </a:p>
          <a:p>
            <a:r>
              <a:rPr lang="en-US" dirty="0" smtClean="0"/>
              <a:t>Proposed by Brewer et al.</a:t>
            </a:r>
            <a:endParaRPr lang="en-US" dirty="0" smtClean="0"/>
          </a:p>
          <a:p>
            <a:r>
              <a:rPr lang="en-US" dirty="0" smtClean="0"/>
              <a:t>Aims high-availability and high-performance rather than consistency and isolation</a:t>
            </a:r>
          </a:p>
          <a:p>
            <a:r>
              <a:rPr lang="en-US" dirty="0" smtClean="0"/>
              <a:t>“best-effort” to consistency</a:t>
            </a:r>
          </a:p>
          <a:p>
            <a:r>
              <a:rPr lang="en-US" dirty="0" smtClean="0"/>
              <a:t>Harder for programmers</a:t>
            </a:r>
          </a:p>
          <a:p>
            <a:pPr lvl="1"/>
            <a:r>
              <a:rPr lang="en-US" dirty="0" smtClean="0"/>
              <a:t>When accessing data, it’s possible that the data is inconsistent!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8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2 </a:t>
            </a:r>
            <a:r>
              <a:rPr lang="en-US" dirty="0" smtClean="0"/>
              <a:t>has been</a:t>
            </a:r>
            <a:r>
              <a:rPr lang="en-US" dirty="0" smtClean="0"/>
              <a:t> </a:t>
            </a:r>
            <a:r>
              <a:rPr lang="en-US" dirty="0" smtClean="0"/>
              <a:t>released </a:t>
            </a:r>
            <a:r>
              <a:rPr lang="en-US" dirty="0" smtClean="0"/>
              <a:t>on the course website.</a:t>
            </a:r>
            <a:endParaRPr lang="en-US" dirty="0" smtClean="0"/>
          </a:p>
          <a:p>
            <a:pPr lvl="1"/>
            <a:r>
              <a:rPr lang="en-US" dirty="0" smtClean="0"/>
              <a:t>Simple DHT based on </a:t>
            </a:r>
            <a:r>
              <a:rPr lang="en-US" dirty="0" smtClean="0"/>
              <a:t>Chord</a:t>
            </a:r>
          </a:p>
          <a:p>
            <a:pPr lvl="1"/>
            <a:r>
              <a:rPr lang="en-US" dirty="0" smtClean="0"/>
              <a:t>Please, please start right away!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4/13 (Friday) @ 2:59PM</a:t>
            </a:r>
          </a:p>
          <a:p>
            <a:r>
              <a:rPr lang="en-US" dirty="0" smtClean="0"/>
              <a:t>Great feedback so far online. Please participate!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Passive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0670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6BB76D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Request Communication</a:t>
            </a:r>
            <a:r>
              <a:rPr lang="en-US" dirty="0" smtClean="0"/>
              <a:t>: the request is issued to the primary RM and carries a unique request id.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Coordination</a:t>
            </a:r>
            <a:r>
              <a:rPr lang="en-US" dirty="0" smtClean="0"/>
              <a:t>: Primary takes requests atomically, in order, checks id (resends response if not new id.)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Execution</a:t>
            </a:r>
            <a:r>
              <a:rPr lang="en-US" dirty="0" smtClean="0"/>
              <a:t>: Primary executes &amp; stores the response 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Agreement</a:t>
            </a:r>
            <a:r>
              <a:rPr lang="en-US" dirty="0" smtClean="0"/>
              <a:t>: If update, primary sends updated state/result, </a:t>
            </a:r>
            <a:r>
              <a:rPr lang="en-US" dirty="0" err="1" smtClean="0"/>
              <a:t>req</a:t>
            </a:r>
            <a:r>
              <a:rPr lang="en-US" dirty="0" smtClean="0"/>
              <a:t>-id and response to all backup </a:t>
            </a:r>
            <a:r>
              <a:rPr lang="en-US" dirty="0" err="1" smtClean="0"/>
              <a:t>RMs</a:t>
            </a:r>
            <a:r>
              <a:rPr lang="en-US" dirty="0" smtClean="0"/>
              <a:t> (1-phase commit enough).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Response</a:t>
            </a:r>
            <a:r>
              <a:rPr lang="en-US" dirty="0" smtClean="0"/>
              <a:t>: primary sends result to the front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65800" y="11430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9500" y="12065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71600" y="13589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84300" y="14097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78200" y="13970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994400" y="16129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02500" y="21463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89800" y="12446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956300" y="17145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251700" y="14097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277100" y="2273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79500" y="24638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371600" y="26162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84300" y="26670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378200" y="26416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247900" y="15748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273300" y="28194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584700" y="1587500"/>
            <a:ext cx="13970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4572000" y="2070100"/>
            <a:ext cx="15494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375400" y="24638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37300" y="26289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6565900" y="1524000"/>
            <a:ext cx="7366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540500" y="2032000"/>
            <a:ext cx="7874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375400" y="2197100"/>
            <a:ext cx="1778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854700" y="13589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primary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88200" y="17907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88200" y="26670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223000" y="29464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374900" y="19685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943600" y="1143000"/>
            <a:ext cx="1752600" cy="2133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Active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3200399"/>
            <a:ext cx="8229600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Request Communication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The request contains a unique identifier and is multicast to all by a reliable totally-ordered multicast.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Coordination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Group communication ensures that requests are delivered to each RM in the same order (but may be at different physical times!).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Execution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Each replica executes the request.  (Correct replicas return same result since they are running the same program, i.e., they are replicated protocols or replicated state machines)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Agreement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No agreement phase is needed, because of multicast delivery semantics of requests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Response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Each replica sends response directly to FE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65800" y="10668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9500" y="11303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12827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84300" y="13335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78200" y="13208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12000" y="1854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350000" y="11811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1900" y="1346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86600" y="1981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79500" y="23876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71600" y="25400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84300" y="25908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378200" y="25654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47900" y="14986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73300" y="27432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375400" y="2489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337300" y="2654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374900" y="18923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</a:rPr>
              <a:t>….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84700" y="14986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5232400" y="1295400"/>
            <a:ext cx="11811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245100" y="1524000"/>
            <a:ext cx="18796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257800" y="1549400"/>
            <a:ext cx="118110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584700" y="27305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207000" y="1600200"/>
            <a:ext cx="119380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232400" y="2717800"/>
            <a:ext cx="12065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5245100" y="2146300"/>
            <a:ext cx="18542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588000" y="1143000"/>
            <a:ext cx="762000" cy="330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572000" y="1155700"/>
            <a:ext cx="10414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4572000" y="1600200"/>
            <a:ext cx="1816100" cy="11557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5384800" y="2984500"/>
            <a:ext cx="1041400" cy="177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4572000" y="2844800"/>
            <a:ext cx="82550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4572000" y="1727200"/>
            <a:ext cx="1968500" cy="939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6"/>
          <p:cNvCxnSpPr>
            <a:cxnSpLocks noChangeShapeType="1"/>
            <a:stCxn id="11" idx="7"/>
            <a:endCxn id="10" idx="0"/>
          </p:cNvCxnSpPr>
          <p:nvPr/>
        </p:nvCxnSpPr>
        <p:spPr bwMode="auto">
          <a:xfrm rot="16200000" flipV="1">
            <a:off x="5478906" y="-183006"/>
            <a:ext cx="617094" cy="3624706"/>
          </a:xfrm>
          <a:prstGeom prst="curvedConnector3">
            <a:avLst>
              <a:gd name="adj1" fmla="val 137045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7"/>
          <p:cNvCxnSpPr>
            <a:cxnSpLocks noChangeShapeType="1"/>
            <a:stCxn id="22" idx="2"/>
            <a:endCxn id="18" idx="2"/>
          </p:cNvCxnSpPr>
          <p:nvPr/>
        </p:nvCxnSpPr>
        <p:spPr bwMode="auto">
          <a:xfrm rot="5400000" flipH="1">
            <a:off x="5279439" y="1599615"/>
            <a:ext cx="90071" cy="2698750"/>
          </a:xfrm>
          <a:prstGeom prst="curvedConnector3">
            <a:avLst>
              <a:gd name="adj1" fmla="val -253800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105400" y="1066800"/>
            <a:ext cx="1752600" cy="2133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vs. Lazy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Eager replication, e.g., B-multicast, R-multicast, etc. (previously in the course)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Multicast request to all RMs immediately in active replication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Multicast results to all RMs immediately in passive replication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Alternative: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Lazy replication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Allow replicas to converge eventually and lazily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Propagate updates and queries lazily, e.g., when network bandwidth available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FEs need to wait for reply from only one RM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Allow other RMs to be disconnected/unavailable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May provide weaker consistency than sequential consistency, but </a:t>
            </a:r>
            <a:r>
              <a:rPr lang="en-US" u="sng" dirty="0">
                <a:latin typeface="Arial" charset="0"/>
                <a:ea typeface="ＭＳ Ｐゴシック" charset="0"/>
              </a:rPr>
              <a:t>improves performance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Lazy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replication can be provided by using the 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gossiping</a:t>
            </a:r>
            <a:endParaRPr lang="en-US" dirty="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9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092950" y="2590800"/>
            <a:ext cx="1844375" cy="267765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Distributed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Group of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 “Nodes”=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Processes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at Internet-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based hosts</a:t>
            </a: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6762750" y="1773238"/>
            <a:ext cx="360363" cy="4679950"/>
          </a:xfrm>
          <a:prstGeom prst="rightBrace">
            <a:avLst>
              <a:gd name="adj1" fmla="val 10822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1447800"/>
            <a:ext cx="46499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Node with a piece of information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to be communicated to everyone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524000" y="2362200"/>
            <a:ext cx="22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Fault-Tolerance and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3850" y="1844675"/>
            <a:ext cx="2762295" cy="5232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Multicast sender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755650" y="4868863"/>
            <a:ext cx="863600" cy="12969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8175" y="3284538"/>
            <a:ext cx="287338" cy="2592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908175" y="3284538"/>
            <a:ext cx="2303463" cy="17287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08175" y="2492375"/>
            <a:ext cx="3816350" cy="7207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908175" y="3284538"/>
            <a:ext cx="4608513" cy="2089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rot="18238766">
            <a:off x="996951" y="3332162"/>
            <a:ext cx="2881312" cy="627063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388" y="6165850"/>
            <a:ext cx="2946400" cy="5191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dirty="0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Multicast Protocol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405563" y="2514600"/>
            <a:ext cx="2720975" cy="26797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Nodes may crash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Packets may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 be dropped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Possibly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1000</a:t>
            </a:r>
            <a:r>
              <a:rPr lang="ja-JP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of nodes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211638" y="2420938"/>
            <a:ext cx="504825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08400" y="3429000"/>
            <a:ext cx="504825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683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08175" y="3284538"/>
            <a:ext cx="287338" cy="2592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08175" y="3284538"/>
            <a:ext cx="2303463" cy="17287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908175" y="2492375"/>
            <a:ext cx="3816350" cy="7207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8175" y="3284538"/>
            <a:ext cx="4608513" cy="2089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5800" y="4572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UDP/TCP packets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05563" y="2514600"/>
            <a:ext cx="2449512" cy="1771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Simplest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implementation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Problems?</a:t>
            </a:r>
          </a:p>
        </p:txBody>
      </p:sp>
    </p:spTree>
    <p:extLst>
      <p:ext uri="{BB962C8B-B14F-4D97-AF65-F5344CB8AC3E}">
        <p14:creationId xmlns:p14="http://schemas.microsoft.com/office/powerpoint/2010/main" val="29870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08175" y="3284538"/>
            <a:ext cx="287338" cy="2592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08175" y="3284538"/>
            <a:ext cx="2303463" cy="17287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908175" y="2492375"/>
            <a:ext cx="3816350" cy="7207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8175" y="3284538"/>
            <a:ext cx="4608513" cy="2089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5800" y="4572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UDP/TCP packets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05563" y="2514600"/>
            <a:ext cx="2509837" cy="21627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Stronger guarantees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Overhead is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quadratic in N</a:t>
            </a:r>
          </a:p>
        </p:txBody>
      </p:sp>
    </p:spTree>
    <p:extLst>
      <p:ext uri="{BB962C8B-B14F-4D97-AF65-F5344CB8AC3E}">
        <p14:creationId xmlns:p14="http://schemas.microsoft.com/office/powerpoint/2010/main" val="370036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tree-based multicast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97075" y="3216275"/>
            <a:ext cx="1736725" cy="517525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85800" y="4572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UDP/TCP packets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860550" y="3352800"/>
            <a:ext cx="304800" cy="25146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572000" y="5105400"/>
            <a:ext cx="1752600" cy="3048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114800" y="2590800"/>
            <a:ext cx="1447800" cy="12192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038600" y="4038600"/>
            <a:ext cx="228600" cy="8382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745163" y="2514600"/>
            <a:ext cx="3398837" cy="26479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e.g.,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IPmulticast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SRM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RMTP, TRAM,TMTP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Tree setup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and maintenance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Problems?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3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copies replication?</a:t>
            </a:r>
          </a:p>
          <a:p>
            <a:pPr lvl="1"/>
            <a:r>
              <a:rPr lang="en-US" dirty="0" smtClean="0"/>
              <a:t>Read and write </a:t>
            </a:r>
            <a:r>
              <a:rPr lang="en-US" dirty="0"/>
              <a:t>p</a:t>
            </a:r>
            <a:r>
              <a:rPr lang="en-US" dirty="0" smtClean="0"/>
              <a:t>roceed with live replicas</a:t>
            </a:r>
          </a:p>
          <a:p>
            <a:pPr lvl="1"/>
            <a:r>
              <a:rPr lang="en-US" dirty="0" smtClean="0"/>
              <a:t>Cannot achieve one-copy serialization itself</a:t>
            </a:r>
          </a:p>
          <a:p>
            <a:pPr lvl="1"/>
            <a:r>
              <a:rPr lang="en-US" dirty="0" smtClean="0"/>
              <a:t>Local validation can be used</a:t>
            </a:r>
            <a:endParaRPr lang="en-US" dirty="0" smtClean="0"/>
          </a:p>
          <a:p>
            <a:r>
              <a:rPr lang="en-US" dirty="0" smtClean="0"/>
              <a:t>Quorum approach?</a:t>
            </a:r>
          </a:p>
          <a:p>
            <a:pPr lvl="1"/>
            <a:r>
              <a:rPr lang="en-US" dirty="0" smtClean="0"/>
              <a:t>Proposed to deal with network </a:t>
            </a:r>
            <a:r>
              <a:rPr lang="en-US" dirty="0" smtClean="0"/>
              <a:t>partitioning</a:t>
            </a:r>
            <a:endParaRPr lang="en-US" dirty="0" smtClean="0"/>
          </a:p>
          <a:p>
            <a:pPr lvl="1"/>
            <a:r>
              <a:rPr lang="en-US" dirty="0" smtClean="0"/>
              <a:t>Don’t require everyone to participate</a:t>
            </a:r>
          </a:p>
          <a:p>
            <a:pPr lvl="1"/>
            <a:r>
              <a:rPr lang="en-US" dirty="0" smtClean="0"/>
              <a:t>Have a read quorum &amp; a write quorum</a:t>
            </a:r>
          </a:p>
          <a:p>
            <a:r>
              <a:rPr lang="en-US" dirty="0" smtClean="0"/>
              <a:t>Pessimistic quorum vs. optimistic quorum?</a:t>
            </a:r>
          </a:p>
          <a:p>
            <a:pPr lvl="1"/>
            <a:r>
              <a:rPr lang="en-US" dirty="0" smtClean="0"/>
              <a:t>Pessimistic quorum only allows one partition to proceed</a:t>
            </a:r>
          </a:p>
          <a:p>
            <a:pPr lvl="1"/>
            <a:r>
              <a:rPr lang="en-US" dirty="0" smtClean="0"/>
              <a:t>Optimistic quorum allows multiple partitions to proceed</a:t>
            </a:r>
          </a:p>
          <a:p>
            <a:r>
              <a:rPr lang="en-US" dirty="0" smtClean="0"/>
              <a:t>Static quorum?</a:t>
            </a:r>
          </a:p>
          <a:p>
            <a:pPr lvl="1"/>
            <a:r>
              <a:rPr lang="en-US" dirty="0" smtClean="0"/>
              <a:t>Pessimistic quorum</a:t>
            </a:r>
          </a:p>
          <a:p>
            <a:r>
              <a:rPr lang="en-US" dirty="0" smtClean="0"/>
              <a:t>View-based quorum?</a:t>
            </a:r>
          </a:p>
          <a:p>
            <a:pPr lvl="1"/>
            <a:r>
              <a:rPr lang="en-US" dirty="0" smtClean="0"/>
              <a:t>Optimistic quorum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3850" y="1844675"/>
            <a:ext cx="2735263" cy="5191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Multicast sender</a:t>
            </a:r>
          </a:p>
        </p:txBody>
      </p:sp>
    </p:spTree>
    <p:extLst>
      <p:ext uri="{BB962C8B-B14F-4D97-AF65-F5344CB8AC3E}">
        <p14:creationId xmlns:p14="http://schemas.microsoft.com/office/powerpoint/2010/main" val="403836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978025" y="3213100"/>
            <a:ext cx="187325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835150" y="3284538"/>
            <a:ext cx="288925" cy="2592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225925" y="1700213"/>
            <a:ext cx="4918075" cy="576262"/>
            <a:chOff x="3152" y="1071"/>
            <a:chExt cx="3098" cy="363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787" y="1071"/>
              <a:ext cx="246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SzPct val="65000"/>
                <a:buFont typeface="Wingdings" charset="0"/>
                <a:buNone/>
              </a:pPr>
              <a:r>
                <a:rPr lang="en-GB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ahoma" charset="0"/>
                </a:rPr>
                <a:t>Gossip messages (UDP)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243" y="1252"/>
              <a:ext cx="47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152" y="1071"/>
              <a:ext cx="3088" cy="3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3188" y="1066800"/>
            <a:ext cx="4011612" cy="1060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Periodically, transmit to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 </a:t>
            </a: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random targets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771775" y="2349500"/>
            <a:ext cx="71438" cy="9350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124075" y="2349500"/>
            <a:ext cx="576263" cy="2663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067175" y="2565400"/>
            <a:ext cx="1657350" cy="1150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195513" y="4005263"/>
            <a:ext cx="1584325" cy="18716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835150" y="3284538"/>
            <a:ext cx="215900" cy="2665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908175" y="3213100"/>
            <a:ext cx="2376488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95738" y="4005263"/>
            <a:ext cx="360362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36525" y="1143000"/>
            <a:ext cx="3978275" cy="1060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Other nodes do same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after receiving multicast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268538" y="2276475"/>
            <a:ext cx="1541462" cy="12287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225925" y="1700213"/>
            <a:ext cx="4918075" cy="576262"/>
            <a:chOff x="3152" y="1071"/>
            <a:chExt cx="3098" cy="363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787" y="1071"/>
              <a:ext cx="246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SzPct val="65000"/>
                <a:buFont typeface="Wingdings" charset="0"/>
                <a:buNone/>
              </a:pPr>
              <a:r>
                <a:rPr lang="en-GB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ahoma" charset="0"/>
                </a:rPr>
                <a:t>Gossip messages (UDP)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243" y="1252"/>
              <a:ext cx="47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52" y="1071"/>
              <a:ext cx="3088" cy="3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72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268538" y="5157788"/>
            <a:ext cx="194310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195513" y="2636838"/>
            <a:ext cx="3600450" cy="3240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924300" y="4005263"/>
            <a:ext cx="360363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995738" y="3933825"/>
            <a:ext cx="2520950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1908175" y="2492375"/>
            <a:ext cx="381635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835150" y="3357563"/>
            <a:ext cx="288925" cy="2519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1979613" y="2636838"/>
            <a:ext cx="360045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3924300" y="2565400"/>
            <a:ext cx="1871663" cy="1150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400800" y="5241925"/>
            <a:ext cx="1917700" cy="457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Uninfected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“Gossip” (or “Epidemic”)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362200" y="3886200"/>
            <a:ext cx="152400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86200" y="3886200"/>
            <a:ext cx="3810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657600" y="3352800"/>
            <a:ext cx="5197475" cy="10541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  Protocol </a:t>
            </a:r>
            <a:r>
              <a:rPr lang="en-GB" sz="2800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rounds</a:t>
            </a: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(local clock)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 b </a:t>
            </a: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random targets per round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672513" y="2306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638800" y="2270125"/>
            <a:ext cx="1562100" cy="457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Infected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38200" y="4648200"/>
            <a:ext cx="3065463" cy="457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Gossip Message (UDP)</a:t>
            </a:r>
          </a:p>
        </p:txBody>
      </p:sp>
    </p:spTree>
    <p:extLst>
      <p:ext uri="{BB962C8B-B14F-4D97-AF65-F5344CB8AC3E}">
        <p14:creationId xmlns:p14="http://schemas.microsoft.com/office/powerpoint/2010/main" val="76889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Quick spread</a:t>
            </a:r>
          </a:p>
          <a:p>
            <a:r>
              <a:rPr lang="en-US" dirty="0" smtClean="0"/>
              <a:t>Highly fault-tolerant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Analysis from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old mathematical branch of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Epidemiology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[Bailey 75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]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Parameters </a:t>
            </a:r>
            <a:r>
              <a:rPr lang="en-US" i="1" dirty="0" err="1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i="1" dirty="0" err="1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i="1" dirty="0" err="1" smtClean="0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for determining rounds: (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c*log(n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)), b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# of nodes to contact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Can be small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numbers independent of 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n,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i="1" dirty="0" smtClean="0">
                <a:latin typeface="Arial" charset="0"/>
                <a:ea typeface="ＭＳ Ｐゴシック" charset="0"/>
              </a:rPr>
              <a:t>.g</a:t>
            </a:r>
            <a:r>
              <a:rPr lang="en-US" i="1" dirty="0">
                <a:latin typeface="Arial" charset="0"/>
                <a:ea typeface="ＭＳ Ｐゴシック" charset="0"/>
              </a:rPr>
              <a:t>., c=2; b=2;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Within 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c*log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(n)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rounds, [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low latency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]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all but              of nodes receive the multicast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							[reliability]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each node has transmitted no more than </a:t>
            </a:r>
            <a:r>
              <a:rPr lang="en-US" i="1" dirty="0" smtClean="0">
                <a:latin typeface="Arial" charset="0"/>
                <a:ea typeface="ＭＳ Ｐゴシック" charset="0"/>
              </a:rPr>
              <a:t>c*b*log</a:t>
            </a:r>
            <a:r>
              <a:rPr lang="en-US" i="1" dirty="0">
                <a:latin typeface="Arial" charset="0"/>
                <a:ea typeface="ＭＳ Ｐゴシック" charset="0"/>
              </a:rPr>
              <a:t>(n) </a:t>
            </a:r>
            <a:r>
              <a:rPr lang="en-US" dirty="0">
                <a:latin typeface="Arial" charset="0"/>
                <a:ea typeface="ＭＳ Ｐゴシック" charset="0"/>
              </a:rPr>
              <a:t>gossip messages [lightweight</a:t>
            </a:r>
            <a:r>
              <a:rPr lang="en-US" dirty="0" smtClean="0">
                <a:latin typeface="Arial" charset="0"/>
                <a:ea typeface="ＭＳ Ｐゴシック" charset="0"/>
              </a:rPr>
              <a:t>]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79736"/>
              </p:ext>
            </p:extLst>
          </p:nvPr>
        </p:nvGraphicFramePr>
        <p:xfrm>
          <a:off x="2209800" y="4905375"/>
          <a:ext cx="800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355320" imgH="393480" progId="Equation.3">
                  <p:embed/>
                </p:oleObj>
              </mc:Choice>
              <mc:Fallback>
                <p:oleObj name="Equation" r:id="rId3" imgW="355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05375"/>
                        <a:ext cx="800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13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Packet loss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50% packet loss: analyze with </a:t>
            </a:r>
            <a:r>
              <a:rPr lang="en-US" i="1" dirty="0">
                <a:latin typeface="Arial" charset="0"/>
                <a:ea typeface="ＭＳ Ｐゴシック" charset="0"/>
              </a:rPr>
              <a:t>b </a:t>
            </a:r>
            <a:r>
              <a:rPr lang="en-US" dirty="0">
                <a:latin typeface="Arial" charset="0"/>
                <a:ea typeface="ＭＳ Ｐゴシック" charset="0"/>
              </a:rPr>
              <a:t>replaced with </a:t>
            </a:r>
            <a:r>
              <a:rPr lang="en-US" i="1" dirty="0">
                <a:latin typeface="Arial" charset="0"/>
                <a:ea typeface="ＭＳ Ｐゴシック" charset="0"/>
              </a:rPr>
              <a:t>b/2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To achieve same reliability as 0% packet loss, takes twice as many rounds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Node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failure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50% of nodes fail: analyze with </a:t>
            </a:r>
            <a:r>
              <a:rPr lang="en-US" i="1" dirty="0"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Arial" charset="0"/>
                <a:ea typeface="ＭＳ Ｐゴシック" charset="0"/>
              </a:rPr>
              <a:t> replaced with </a:t>
            </a:r>
            <a:r>
              <a:rPr lang="en-US" i="1" dirty="0">
                <a:latin typeface="Arial" charset="0"/>
                <a:ea typeface="ＭＳ Ｐゴシック" charset="0"/>
              </a:rPr>
              <a:t>n/2 </a:t>
            </a:r>
            <a:r>
              <a:rPr lang="en-US" dirty="0">
                <a:latin typeface="Arial" charset="0"/>
                <a:ea typeface="ＭＳ Ｐゴシック" charset="0"/>
              </a:rPr>
              <a:t>and </a:t>
            </a:r>
            <a:r>
              <a:rPr lang="en-US" i="1" dirty="0">
                <a:latin typeface="Arial" charset="0"/>
                <a:ea typeface="ＭＳ Ｐゴシック" charset="0"/>
              </a:rPr>
              <a:t>b</a:t>
            </a:r>
            <a:r>
              <a:rPr lang="en-US" dirty="0">
                <a:latin typeface="Arial" charset="0"/>
                <a:ea typeface="ＭＳ Ｐゴシック" charset="0"/>
              </a:rPr>
              <a:t> replaced with </a:t>
            </a:r>
            <a:r>
              <a:rPr lang="en-US" i="1" dirty="0">
                <a:latin typeface="Arial" charset="0"/>
                <a:ea typeface="ＭＳ Ｐゴシック" charset="0"/>
              </a:rPr>
              <a:t>b/2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Same as </a:t>
            </a:r>
            <a:r>
              <a:rPr lang="en-US" dirty="0" smtClean="0">
                <a:latin typeface="Arial" charset="0"/>
                <a:ea typeface="ＭＳ Ｐゴシック" charset="0"/>
              </a:rPr>
              <a:t>above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1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With failures, is it possible that the epidemic might die out quickly?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Possible, but improbable: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Once a few nodes are infected, with high probability, the epidemic will not die out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So the analysis we saw in the previous slides is actually behavior </a:t>
            </a:r>
            <a:r>
              <a:rPr lang="en-US" i="1" dirty="0">
                <a:latin typeface="Arial" charset="0"/>
                <a:ea typeface="ＭＳ Ｐゴシック" charset="0"/>
              </a:rPr>
              <a:t>with high probability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[Galey and </a:t>
            </a:r>
            <a:r>
              <a:rPr lang="en-US" dirty="0" err="1">
                <a:latin typeface="Arial" charset="0"/>
                <a:ea typeface="ＭＳ Ｐゴシック" charset="0"/>
              </a:rPr>
              <a:t>Dani</a:t>
            </a:r>
            <a:r>
              <a:rPr lang="en-US" dirty="0">
                <a:latin typeface="Arial" charset="0"/>
                <a:ea typeface="ＭＳ Ｐゴシック" charset="0"/>
              </a:rPr>
              <a:t> 98]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same applicable to: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Rumors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Infectious diseases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worm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such as Blaster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Some implementations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Amazon Web Services EC2/S3 (rumored)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Usenet NNTP (Network News Transport Protocol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3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Gossiping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RMs exchange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gossip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messages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eriodically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amongst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each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other.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Gossip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messages convey updates they have each received from clients, and serve to achieve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convergence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all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RMs.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Objective: provisioning of highly available service. Guarantee: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Each client obtains a consistent service over time:</a:t>
            </a:r>
            <a:r>
              <a:rPr lang="en-US" dirty="0">
                <a:latin typeface="Arial" charset="0"/>
                <a:ea typeface="ＭＳ Ｐゴシック" charset="0"/>
              </a:rPr>
              <a:t> in response to a query, an RM may have to wait until it receives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required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</a:rPr>
              <a:t> updates from other </a:t>
            </a:r>
            <a:r>
              <a:rPr lang="en-US" dirty="0" err="1">
                <a:latin typeface="Arial" charset="0"/>
                <a:ea typeface="ＭＳ Ｐゴシック" charset="0"/>
              </a:rPr>
              <a:t>RMs.</a:t>
            </a:r>
            <a:r>
              <a:rPr lang="en-US" dirty="0">
                <a:latin typeface="Arial" charset="0"/>
                <a:ea typeface="ＭＳ Ｐゴシック" charset="0"/>
              </a:rPr>
              <a:t>  The RM then provides client with data that at least reflects the updates that the client has observed so far.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Relaxed consistency among replicas:</a:t>
            </a:r>
            <a:r>
              <a:rPr lang="en-US" dirty="0">
                <a:latin typeface="Arial" charset="0"/>
                <a:ea typeface="ＭＳ Ｐゴシック" charset="0"/>
              </a:rPr>
              <a:t> RMs may be inconsistent at any given point of time. Yet all RMs </a:t>
            </a:r>
            <a:r>
              <a:rPr lang="en-US" u="sng" dirty="0">
                <a:latin typeface="Arial" charset="0"/>
                <a:ea typeface="ＭＳ Ｐゴシック" charset="0"/>
              </a:rPr>
              <a:t>eventually</a:t>
            </a:r>
            <a:r>
              <a:rPr lang="en-US" dirty="0">
                <a:latin typeface="Arial" charset="0"/>
                <a:ea typeface="ＭＳ Ｐゴシック" charset="0"/>
              </a:rPr>
              <a:t> receive all updates and they apply updates with ordering guarantees. Can be used to provide sequential consistency</a:t>
            </a:r>
            <a:r>
              <a:rPr lang="en-US" dirty="0" smtClean="0">
                <a:latin typeface="Arial" charset="0"/>
                <a:ea typeface="ＭＳ Ｐゴシック" charset="0"/>
              </a:rPr>
              <a:t>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9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Gossip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70150" y="3786188"/>
            <a:ext cx="1398588" cy="23717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91125" y="3757613"/>
            <a:ext cx="1398588" cy="23717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019800" y="3790950"/>
            <a:ext cx="52388" cy="149225"/>
          </a:xfrm>
          <a:custGeom>
            <a:avLst/>
            <a:gdLst>
              <a:gd name="T0" fmla="*/ 17 w 35"/>
              <a:gd name="T1" fmla="*/ 0 h 88"/>
              <a:gd name="T2" fmla="*/ 35 w 35"/>
              <a:gd name="T3" fmla="*/ 0 h 88"/>
              <a:gd name="T4" fmla="*/ 17 w 35"/>
              <a:gd name="T5" fmla="*/ 88 h 88"/>
              <a:gd name="T6" fmla="*/ 0 w 35"/>
              <a:gd name="T7" fmla="*/ 0 h 88"/>
              <a:gd name="T8" fmla="*/ 17 w 35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8"/>
              <a:gd name="T17" fmla="*/ 35 w 35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8">
                <a:moveTo>
                  <a:pt x="17" y="0"/>
                </a:moveTo>
                <a:lnTo>
                  <a:pt x="35" y="0"/>
                </a:lnTo>
                <a:lnTo>
                  <a:pt x="17" y="88"/>
                </a:ln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45200" y="3351213"/>
            <a:ext cx="1588" cy="420687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298825" y="3762375"/>
            <a:ext cx="50800" cy="149225"/>
          </a:xfrm>
          <a:custGeom>
            <a:avLst/>
            <a:gdLst>
              <a:gd name="T0" fmla="*/ 18 w 35"/>
              <a:gd name="T1" fmla="*/ 0 h 88"/>
              <a:gd name="T2" fmla="*/ 35 w 35"/>
              <a:gd name="T3" fmla="*/ 0 h 88"/>
              <a:gd name="T4" fmla="*/ 18 w 35"/>
              <a:gd name="T5" fmla="*/ 88 h 88"/>
              <a:gd name="T6" fmla="*/ 0 w 35"/>
              <a:gd name="T7" fmla="*/ 0 h 88"/>
              <a:gd name="T8" fmla="*/ 18 w 35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8"/>
              <a:gd name="T17" fmla="*/ 35 w 35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8">
                <a:moveTo>
                  <a:pt x="18" y="0"/>
                </a:moveTo>
                <a:lnTo>
                  <a:pt x="35" y="0"/>
                </a:lnTo>
                <a:lnTo>
                  <a:pt x="18" y="88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25813" y="3351213"/>
            <a:ext cx="1587" cy="420687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864225" y="4603750"/>
            <a:ext cx="52388" cy="150813"/>
          </a:xfrm>
          <a:custGeom>
            <a:avLst/>
            <a:gdLst>
              <a:gd name="T0" fmla="*/ 17 w 35"/>
              <a:gd name="T1" fmla="*/ 89 h 89"/>
              <a:gd name="T2" fmla="*/ 0 w 35"/>
              <a:gd name="T3" fmla="*/ 89 h 89"/>
              <a:gd name="T4" fmla="*/ 17 w 35"/>
              <a:gd name="T5" fmla="*/ 0 h 89"/>
              <a:gd name="T6" fmla="*/ 35 w 35"/>
              <a:gd name="T7" fmla="*/ 89 h 89"/>
              <a:gd name="T8" fmla="*/ 17 w 35"/>
              <a:gd name="T9" fmla="*/ 89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9"/>
              <a:gd name="T17" fmla="*/ 35 w 35"/>
              <a:gd name="T18" fmla="*/ 89 h 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9">
                <a:moveTo>
                  <a:pt x="17" y="89"/>
                </a:moveTo>
                <a:lnTo>
                  <a:pt x="0" y="89"/>
                </a:lnTo>
                <a:lnTo>
                  <a:pt x="17" y="0"/>
                </a:lnTo>
                <a:lnTo>
                  <a:pt x="35" y="89"/>
                </a:lnTo>
                <a:lnTo>
                  <a:pt x="17" y="89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889625" y="4730750"/>
            <a:ext cx="1588" cy="360363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987675" y="4576763"/>
            <a:ext cx="52388" cy="149225"/>
          </a:xfrm>
          <a:custGeom>
            <a:avLst/>
            <a:gdLst>
              <a:gd name="T0" fmla="*/ 17 w 35"/>
              <a:gd name="T1" fmla="*/ 88 h 88"/>
              <a:gd name="T2" fmla="*/ 0 w 35"/>
              <a:gd name="T3" fmla="*/ 88 h 88"/>
              <a:gd name="T4" fmla="*/ 17 w 35"/>
              <a:gd name="T5" fmla="*/ 0 h 88"/>
              <a:gd name="T6" fmla="*/ 35 w 35"/>
              <a:gd name="T7" fmla="*/ 88 h 88"/>
              <a:gd name="T8" fmla="*/ 17 w 35"/>
              <a:gd name="T9" fmla="*/ 88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8"/>
              <a:gd name="T17" fmla="*/ 35 w 35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8">
                <a:moveTo>
                  <a:pt x="17" y="88"/>
                </a:moveTo>
                <a:lnTo>
                  <a:pt x="0" y="88"/>
                </a:lnTo>
                <a:lnTo>
                  <a:pt x="17" y="0"/>
                </a:lnTo>
                <a:lnTo>
                  <a:pt x="35" y="88"/>
                </a:lnTo>
                <a:lnTo>
                  <a:pt x="17" y="8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3013075" y="4727575"/>
            <a:ext cx="1588" cy="41910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271838" y="4913313"/>
            <a:ext cx="53975" cy="149225"/>
          </a:xfrm>
          <a:custGeom>
            <a:avLst/>
            <a:gdLst>
              <a:gd name="T0" fmla="*/ 18 w 36"/>
              <a:gd name="T1" fmla="*/ 0 h 88"/>
              <a:gd name="T2" fmla="*/ 36 w 36"/>
              <a:gd name="T3" fmla="*/ 0 h 88"/>
              <a:gd name="T4" fmla="*/ 18 w 36"/>
              <a:gd name="T5" fmla="*/ 88 h 88"/>
              <a:gd name="T6" fmla="*/ 0 w 36"/>
              <a:gd name="T7" fmla="*/ 0 h 88"/>
              <a:gd name="T8" fmla="*/ 18 w 36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8"/>
              <a:gd name="T17" fmla="*/ 36 w 36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8">
                <a:moveTo>
                  <a:pt x="18" y="0"/>
                </a:moveTo>
                <a:lnTo>
                  <a:pt x="36" y="0"/>
                </a:lnTo>
                <a:lnTo>
                  <a:pt x="18" y="88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298825" y="4502150"/>
            <a:ext cx="1588" cy="420688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416175" y="4775200"/>
            <a:ext cx="622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Query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441700" y="4775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Val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365375" y="1338263"/>
            <a:ext cx="4327525" cy="2039937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909888" y="3930650"/>
            <a:ext cx="544512" cy="598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909888" y="3927475"/>
            <a:ext cx="571500" cy="630238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755900" y="5027613"/>
            <a:ext cx="854075" cy="989012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051175" y="4087813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FE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2755900" y="2359025"/>
            <a:ext cx="879475" cy="992188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013075" y="2724150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RM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449888" y="2333625"/>
            <a:ext cx="881062" cy="989013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21350" y="2695575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RM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102100" y="1519238"/>
            <a:ext cx="828675" cy="989012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35463" y="1881188"/>
            <a:ext cx="35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RM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831975" y="3549650"/>
            <a:ext cx="749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Query, 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562225" y="3568700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prev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441700" y="3568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Val, 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856038" y="3568700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new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975350" y="4775200"/>
            <a:ext cx="73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Update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605463" y="3930650"/>
            <a:ext cx="569912" cy="598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5605463" y="3927475"/>
            <a:ext cx="595312" cy="630238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475288" y="5027613"/>
            <a:ext cx="828675" cy="989012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772150" y="4087813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FE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4402138" y="3578225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Update, 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5254625" y="3568700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prev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135688" y="35687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Update id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4217988" y="1227138"/>
            <a:ext cx="76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i="1">
                <a:solidFill>
                  <a:srgbClr val="000000"/>
                </a:solidFill>
                <a:latin typeface="Arial" charset="0"/>
              </a:rPr>
              <a:t>Service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2987675" y="3425825"/>
            <a:ext cx="52388" cy="149225"/>
          </a:xfrm>
          <a:custGeom>
            <a:avLst/>
            <a:gdLst>
              <a:gd name="T0" fmla="*/ 17 w 35"/>
              <a:gd name="T1" fmla="*/ 88 h 88"/>
              <a:gd name="T2" fmla="*/ 0 w 35"/>
              <a:gd name="T3" fmla="*/ 88 h 88"/>
              <a:gd name="T4" fmla="*/ 17 w 35"/>
              <a:gd name="T5" fmla="*/ 0 h 88"/>
              <a:gd name="T6" fmla="*/ 35 w 35"/>
              <a:gd name="T7" fmla="*/ 88 h 88"/>
              <a:gd name="T8" fmla="*/ 17 w 35"/>
              <a:gd name="T9" fmla="*/ 88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8"/>
              <a:gd name="T17" fmla="*/ 35 w 35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8">
                <a:moveTo>
                  <a:pt x="17" y="88"/>
                </a:moveTo>
                <a:lnTo>
                  <a:pt x="0" y="88"/>
                </a:lnTo>
                <a:lnTo>
                  <a:pt x="17" y="0"/>
                </a:lnTo>
                <a:lnTo>
                  <a:pt x="35" y="88"/>
                </a:lnTo>
                <a:lnTo>
                  <a:pt x="17" y="8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V="1">
            <a:off x="3013075" y="3578225"/>
            <a:ext cx="1588" cy="390525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5708650" y="3425825"/>
            <a:ext cx="52388" cy="149225"/>
          </a:xfrm>
          <a:custGeom>
            <a:avLst/>
            <a:gdLst>
              <a:gd name="T0" fmla="*/ 18 w 36"/>
              <a:gd name="T1" fmla="*/ 88 h 88"/>
              <a:gd name="T2" fmla="*/ 0 w 36"/>
              <a:gd name="T3" fmla="*/ 88 h 88"/>
              <a:gd name="T4" fmla="*/ 18 w 36"/>
              <a:gd name="T5" fmla="*/ 0 h 88"/>
              <a:gd name="T6" fmla="*/ 36 w 36"/>
              <a:gd name="T7" fmla="*/ 88 h 88"/>
              <a:gd name="T8" fmla="*/ 18 w 36"/>
              <a:gd name="T9" fmla="*/ 88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8"/>
              <a:gd name="T17" fmla="*/ 36 w 36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8">
                <a:moveTo>
                  <a:pt x="18" y="88"/>
                </a:moveTo>
                <a:lnTo>
                  <a:pt x="0" y="88"/>
                </a:lnTo>
                <a:lnTo>
                  <a:pt x="18" y="0"/>
                </a:lnTo>
                <a:lnTo>
                  <a:pt x="36" y="88"/>
                </a:lnTo>
                <a:lnTo>
                  <a:pt x="18" y="8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5734050" y="3578225"/>
            <a:ext cx="1588" cy="390525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295775" y="5137150"/>
            <a:ext cx="698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Clients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3505200" y="5272088"/>
            <a:ext cx="752475" cy="2397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 flipV="1">
            <a:off x="5060950" y="5300663"/>
            <a:ext cx="544513" cy="21113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3635375" y="2501900"/>
            <a:ext cx="130175" cy="90488"/>
          </a:xfrm>
          <a:custGeom>
            <a:avLst/>
            <a:gdLst>
              <a:gd name="T0" fmla="*/ 71 w 88"/>
              <a:gd name="T1" fmla="*/ 36 h 53"/>
              <a:gd name="T2" fmla="*/ 88 w 88"/>
              <a:gd name="T3" fmla="*/ 53 h 53"/>
              <a:gd name="T4" fmla="*/ 0 w 88"/>
              <a:gd name="T5" fmla="*/ 53 h 53"/>
              <a:gd name="T6" fmla="*/ 71 w 88"/>
              <a:gd name="T7" fmla="*/ 0 h 53"/>
              <a:gd name="T8" fmla="*/ 71 w 88"/>
              <a:gd name="T9" fmla="*/ 36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53"/>
              <a:gd name="T17" fmla="*/ 88 w 88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53">
                <a:moveTo>
                  <a:pt x="71" y="36"/>
                </a:moveTo>
                <a:lnTo>
                  <a:pt x="88" y="53"/>
                </a:lnTo>
                <a:lnTo>
                  <a:pt x="0" y="53"/>
                </a:lnTo>
                <a:lnTo>
                  <a:pt x="71" y="0"/>
                </a:lnTo>
                <a:lnTo>
                  <a:pt x="71" y="36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973513" y="2417763"/>
            <a:ext cx="128587" cy="90487"/>
          </a:xfrm>
          <a:custGeom>
            <a:avLst/>
            <a:gdLst>
              <a:gd name="T0" fmla="*/ 0 w 88"/>
              <a:gd name="T1" fmla="*/ 18 h 53"/>
              <a:gd name="T2" fmla="*/ 0 w 88"/>
              <a:gd name="T3" fmla="*/ 0 h 53"/>
              <a:gd name="T4" fmla="*/ 88 w 88"/>
              <a:gd name="T5" fmla="*/ 0 h 53"/>
              <a:gd name="T6" fmla="*/ 17 w 88"/>
              <a:gd name="T7" fmla="*/ 53 h 53"/>
              <a:gd name="T8" fmla="*/ 0 w 88"/>
              <a:gd name="T9" fmla="*/ 18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53"/>
              <a:gd name="T17" fmla="*/ 88 w 88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53">
                <a:moveTo>
                  <a:pt x="0" y="18"/>
                </a:moveTo>
                <a:lnTo>
                  <a:pt x="0" y="0"/>
                </a:lnTo>
                <a:lnTo>
                  <a:pt x="88" y="0"/>
                </a:lnTo>
                <a:lnTo>
                  <a:pt x="17" y="53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V="1">
            <a:off x="3765550" y="2478088"/>
            <a:ext cx="207963" cy="58737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3740150" y="2867025"/>
            <a:ext cx="103188" cy="90488"/>
          </a:xfrm>
          <a:custGeom>
            <a:avLst/>
            <a:gdLst>
              <a:gd name="T0" fmla="*/ 70 w 70"/>
              <a:gd name="T1" fmla="*/ 18 h 53"/>
              <a:gd name="T2" fmla="*/ 70 w 70"/>
              <a:gd name="T3" fmla="*/ 53 h 53"/>
              <a:gd name="T4" fmla="*/ 0 w 70"/>
              <a:gd name="T5" fmla="*/ 18 h 53"/>
              <a:gd name="T6" fmla="*/ 70 w 70"/>
              <a:gd name="T7" fmla="*/ 0 h 53"/>
              <a:gd name="T8" fmla="*/ 70 w 70"/>
              <a:gd name="T9" fmla="*/ 18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53"/>
              <a:gd name="T17" fmla="*/ 70 w 70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53">
                <a:moveTo>
                  <a:pt x="70" y="18"/>
                </a:moveTo>
                <a:lnTo>
                  <a:pt x="70" y="53"/>
                </a:lnTo>
                <a:lnTo>
                  <a:pt x="0" y="18"/>
                </a:lnTo>
                <a:lnTo>
                  <a:pt x="70" y="0"/>
                </a:lnTo>
                <a:lnTo>
                  <a:pt x="70" y="1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5216525" y="2867025"/>
            <a:ext cx="130175" cy="90488"/>
          </a:xfrm>
          <a:custGeom>
            <a:avLst/>
            <a:gdLst>
              <a:gd name="T0" fmla="*/ 0 w 89"/>
              <a:gd name="T1" fmla="*/ 18 h 53"/>
              <a:gd name="T2" fmla="*/ 0 w 89"/>
              <a:gd name="T3" fmla="*/ 0 h 53"/>
              <a:gd name="T4" fmla="*/ 89 w 89"/>
              <a:gd name="T5" fmla="*/ 18 h 53"/>
              <a:gd name="T6" fmla="*/ 0 w 89"/>
              <a:gd name="T7" fmla="*/ 53 h 53"/>
              <a:gd name="T8" fmla="*/ 0 w 89"/>
              <a:gd name="T9" fmla="*/ 18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53"/>
              <a:gd name="T17" fmla="*/ 89 w 89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53">
                <a:moveTo>
                  <a:pt x="0" y="18"/>
                </a:moveTo>
                <a:lnTo>
                  <a:pt x="0" y="0"/>
                </a:lnTo>
                <a:lnTo>
                  <a:pt x="89" y="18"/>
                </a:lnTo>
                <a:lnTo>
                  <a:pt x="0" y="53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3868738" y="2901950"/>
            <a:ext cx="1322387" cy="1588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4879975" y="2362200"/>
            <a:ext cx="128588" cy="90488"/>
          </a:xfrm>
          <a:custGeom>
            <a:avLst/>
            <a:gdLst>
              <a:gd name="T0" fmla="*/ 88 w 88"/>
              <a:gd name="T1" fmla="*/ 35 h 53"/>
              <a:gd name="T2" fmla="*/ 70 w 88"/>
              <a:gd name="T3" fmla="*/ 53 h 53"/>
              <a:gd name="T4" fmla="*/ 0 w 88"/>
              <a:gd name="T5" fmla="*/ 0 h 53"/>
              <a:gd name="T6" fmla="*/ 88 w 88"/>
              <a:gd name="T7" fmla="*/ 0 h 53"/>
              <a:gd name="T8" fmla="*/ 88 w 88"/>
              <a:gd name="T9" fmla="*/ 35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53"/>
              <a:gd name="T17" fmla="*/ 88 w 88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53">
                <a:moveTo>
                  <a:pt x="88" y="35"/>
                </a:moveTo>
                <a:lnTo>
                  <a:pt x="70" y="53"/>
                </a:lnTo>
                <a:lnTo>
                  <a:pt x="0" y="0"/>
                </a:lnTo>
                <a:lnTo>
                  <a:pt x="88" y="0"/>
                </a:lnTo>
                <a:lnTo>
                  <a:pt x="88" y="35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5319713" y="2528888"/>
            <a:ext cx="130175" cy="120650"/>
          </a:xfrm>
          <a:custGeom>
            <a:avLst/>
            <a:gdLst>
              <a:gd name="T0" fmla="*/ 18 w 89"/>
              <a:gd name="T1" fmla="*/ 35 h 71"/>
              <a:gd name="T2" fmla="*/ 18 w 89"/>
              <a:gd name="T3" fmla="*/ 0 h 71"/>
              <a:gd name="T4" fmla="*/ 89 w 89"/>
              <a:gd name="T5" fmla="*/ 71 h 71"/>
              <a:gd name="T6" fmla="*/ 0 w 89"/>
              <a:gd name="T7" fmla="*/ 53 h 71"/>
              <a:gd name="T8" fmla="*/ 18 w 89"/>
              <a:gd name="T9" fmla="*/ 35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71"/>
              <a:gd name="T17" fmla="*/ 89 w 89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71">
                <a:moveTo>
                  <a:pt x="18" y="35"/>
                </a:moveTo>
                <a:lnTo>
                  <a:pt x="18" y="0"/>
                </a:lnTo>
                <a:lnTo>
                  <a:pt x="89" y="71"/>
                </a:lnTo>
                <a:lnTo>
                  <a:pt x="0" y="53"/>
                </a:lnTo>
                <a:lnTo>
                  <a:pt x="18" y="35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5008563" y="2414588"/>
            <a:ext cx="311150" cy="150812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4167188" y="2551113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gossip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6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onsistency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vailability</a:t>
            </a:r>
          </a:p>
          <a:p>
            <a:pPr lvl="1"/>
            <a:r>
              <a:rPr lang="en-US" dirty="0" smtClean="0"/>
              <a:t>Respond with a reasonable delay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artition tolerance</a:t>
            </a:r>
          </a:p>
          <a:p>
            <a:pPr lvl="1"/>
            <a:r>
              <a:rPr lang="en-US" dirty="0" smtClean="0"/>
              <a:t>Even if the network gets partitioned</a:t>
            </a:r>
          </a:p>
          <a:p>
            <a:r>
              <a:rPr lang="en-US" dirty="0" smtClean="0"/>
              <a:t>Choose two!</a:t>
            </a:r>
          </a:p>
          <a:p>
            <a:r>
              <a:rPr lang="en-US" dirty="0" smtClean="0"/>
              <a:t>Brewer conjectured in 2000, then proven by Gilbert and Lynch in 2002.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2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</a:p>
          <a:p>
            <a:pPr lvl="1"/>
            <a:r>
              <a:rPr lang="en-US" dirty="0" smtClean="0"/>
              <a:t>Consistency, Availability, Partition Tolerance</a:t>
            </a:r>
          </a:p>
          <a:p>
            <a:pPr lvl="1"/>
            <a:r>
              <a:rPr lang="en-US" dirty="0" smtClean="0"/>
              <a:t>Pick two</a:t>
            </a:r>
          </a:p>
          <a:p>
            <a:r>
              <a:rPr lang="en-US" dirty="0" smtClean="0"/>
              <a:t>Eventual consistency</a:t>
            </a:r>
          </a:p>
          <a:p>
            <a:pPr lvl="1"/>
            <a:r>
              <a:rPr lang="en-US" dirty="0" smtClean="0"/>
              <a:t>A system might go through some inconsistent states temporarily</a:t>
            </a:r>
          </a:p>
          <a:p>
            <a:r>
              <a:rPr lang="en-US" dirty="0" smtClean="0"/>
              <a:t>Eager replication vs. lazy replication</a:t>
            </a:r>
          </a:p>
          <a:p>
            <a:pPr lvl="1"/>
            <a:r>
              <a:rPr lang="en-US" dirty="0" smtClean="0"/>
              <a:t>Lazy replication propagates updates in the background</a:t>
            </a:r>
          </a:p>
          <a:p>
            <a:r>
              <a:rPr lang="en-US" dirty="0" smtClean="0"/>
              <a:t>Gossiping</a:t>
            </a:r>
          </a:p>
          <a:p>
            <a:pPr lvl="1"/>
            <a:r>
              <a:rPr lang="en-US" dirty="0" smtClean="0"/>
              <a:t>One strategy for lazy replication</a:t>
            </a:r>
          </a:p>
          <a:p>
            <a:pPr lvl="1"/>
            <a:r>
              <a:rPr lang="en-US" dirty="0" smtClean="0"/>
              <a:t>High-level of fault-tolerance &amp; quick 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Scale (Google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~0.5 overheating (power down most machines in &lt;5 </a:t>
            </a:r>
            <a:r>
              <a:rPr lang="en-US" dirty="0" err="1"/>
              <a:t>mins</a:t>
            </a:r>
            <a:r>
              <a:rPr lang="en-US" dirty="0"/>
              <a:t>, ~1-2 days to recover)</a:t>
            </a:r>
          </a:p>
          <a:p>
            <a:pPr lvl="0"/>
            <a:r>
              <a:rPr lang="en-US" dirty="0"/>
              <a:t>~1 PDU failure (~500-1000 machines suddenly disappear, ~6 hours to come back)</a:t>
            </a:r>
          </a:p>
          <a:p>
            <a:pPr lvl="0"/>
            <a:r>
              <a:rPr lang="en-US" dirty="0"/>
              <a:t>~1 rack-move (plenty of warning, ~500-1000 machines powered down, ~6 hours)</a:t>
            </a:r>
          </a:p>
          <a:p>
            <a:pPr lvl="0"/>
            <a:r>
              <a:rPr lang="en-US" dirty="0"/>
              <a:t>~1 network rewiring (rolling ~5% of machines down over 2-day span)</a:t>
            </a:r>
          </a:p>
          <a:p>
            <a:pPr lvl="0"/>
            <a:r>
              <a:rPr lang="en-US" dirty="0"/>
              <a:t>~20 rack failures (40-80 machines instantly disappear, 1-6 hours to get back)</a:t>
            </a:r>
          </a:p>
          <a:p>
            <a:pPr lvl="0"/>
            <a:r>
              <a:rPr lang="en-US" dirty="0"/>
              <a:t>~5 racks go wonky (40-80 machines see 50% packet loss)</a:t>
            </a:r>
          </a:p>
          <a:p>
            <a:pPr lvl="0"/>
            <a:r>
              <a:rPr lang="en-US" dirty="0"/>
              <a:t>~8 network maintenances (4 might cause ~30-minute random connectivity losses)</a:t>
            </a:r>
          </a:p>
          <a:p>
            <a:pPr lvl="0"/>
            <a:r>
              <a:rPr lang="en-US" dirty="0"/>
              <a:t>~12 router reloads (takes out DNS and external </a:t>
            </a:r>
            <a:r>
              <a:rPr lang="en-US" dirty="0" err="1"/>
              <a:t>vips</a:t>
            </a:r>
            <a:r>
              <a:rPr lang="en-US" dirty="0"/>
              <a:t> for a couple minutes)</a:t>
            </a:r>
          </a:p>
          <a:p>
            <a:pPr lvl="0"/>
            <a:r>
              <a:rPr lang="en-US" dirty="0"/>
              <a:t>~3 router failures (have to immediately pull traffic for an hour)</a:t>
            </a:r>
          </a:p>
          <a:p>
            <a:pPr lvl="0"/>
            <a:r>
              <a:rPr lang="en-US" dirty="0"/>
              <a:t>~dozens of minor 30-second blips for DNS</a:t>
            </a:r>
          </a:p>
          <a:p>
            <a:pPr lvl="0"/>
            <a:r>
              <a:rPr lang="en-US" dirty="0"/>
              <a:t>~1000 individual machine failures</a:t>
            </a:r>
          </a:p>
          <a:p>
            <a:pPr lvl="0"/>
            <a:r>
              <a:rPr lang="en-US" dirty="0"/>
              <a:t>~thousands of hard drive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3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expect desktop-quality responsiveness.</a:t>
            </a:r>
          </a:p>
          <a:p>
            <a:pPr lvl="0"/>
            <a:r>
              <a:rPr lang="en-US" dirty="0"/>
              <a:t>Amazon: every 100ms of latency cost them 1% in sales.</a:t>
            </a:r>
          </a:p>
          <a:p>
            <a:pPr lvl="0"/>
            <a:r>
              <a:rPr lang="en-US" dirty="0"/>
              <a:t>Google: an extra .5 seconds in search page generation time dropped traffic by 20%.</a:t>
            </a:r>
          </a:p>
          <a:p>
            <a:pPr lvl="0"/>
            <a:r>
              <a:rPr lang="en-US" dirty="0"/>
              <a:t>“Users really respond to speed” – Google VP Marissa </a:t>
            </a:r>
            <a:r>
              <a:rPr lang="en-US" dirty="0" smtClean="0"/>
              <a:t>Mayer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8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590800"/>
            <a:ext cx="159530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Consistency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2590800"/>
            <a:ext cx="1402948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Availability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4876800"/>
            <a:ext cx="2304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Partition Tolerance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 bwMode="auto">
          <a:xfrm>
            <a:off x="2814509" y="2778031"/>
            <a:ext cx="3129091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</p:cxnSp>
      <p:cxnSp>
        <p:nvCxnSpPr>
          <p:cNvPr id="9" name="Straight Connector 8"/>
          <p:cNvCxnSpPr>
            <a:stCxn id="6" idx="1"/>
            <a:endCxn id="7" idx="0"/>
          </p:cNvCxnSpPr>
          <p:nvPr/>
        </p:nvCxnSpPr>
        <p:spPr bwMode="auto">
          <a:xfrm flipH="1">
            <a:off x="4428731" y="2778031"/>
            <a:ext cx="1514869" cy="209876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</p:cxnSp>
      <p:cxnSp>
        <p:nvCxnSpPr>
          <p:cNvPr id="10" name="Straight Connector 9"/>
          <p:cNvCxnSpPr>
            <a:stCxn id="7" idx="0"/>
            <a:endCxn id="5" idx="3"/>
          </p:cNvCxnSpPr>
          <p:nvPr/>
        </p:nvCxnSpPr>
        <p:spPr bwMode="auto">
          <a:xfrm flipH="1" flipV="1">
            <a:off x="2814509" y="2778031"/>
            <a:ext cx="1614222" cy="209876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743200" y="2362200"/>
            <a:ext cx="3200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E.g., view-synchronous updates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3581400"/>
            <a:ext cx="24084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E.g., 2PC, static quorum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3581400"/>
            <a:ext cx="2514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Eventual consistency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(e.g., Optimistic quorum)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4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issue is scale.</a:t>
            </a:r>
          </a:p>
          <a:p>
            <a:pPr lvl="1"/>
            <a:r>
              <a:rPr lang="en-US" dirty="0" smtClean="0"/>
              <a:t>As the system size grows, network partitioning becomes inevitable.</a:t>
            </a:r>
          </a:p>
          <a:p>
            <a:pPr lvl="1"/>
            <a:r>
              <a:rPr lang="en-US" dirty="0" smtClean="0"/>
              <a:t>You do not want to stop serving requests because of network partitioning.</a:t>
            </a:r>
          </a:p>
          <a:p>
            <a:pPr lvl="1"/>
            <a:r>
              <a:rPr lang="en-US" dirty="0" smtClean="0"/>
              <a:t>Giving up partition tolerance means giving up scale.</a:t>
            </a:r>
          </a:p>
          <a:p>
            <a:r>
              <a:rPr lang="en-US" dirty="0" smtClean="0"/>
              <a:t>Then the choice is either giving up availability or consistency</a:t>
            </a:r>
          </a:p>
          <a:p>
            <a:r>
              <a:rPr lang="en-US" dirty="0" smtClean="0"/>
              <a:t>Giving up availability and retaining consistency</a:t>
            </a:r>
          </a:p>
          <a:p>
            <a:pPr lvl="1"/>
            <a:r>
              <a:rPr lang="en-US" dirty="0" smtClean="0"/>
              <a:t>E.g., use 2PC or static quorum</a:t>
            </a:r>
          </a:p>
          <a:p>
            <a:pPr lvl="1"/>
            <a:r>
              <a:rPr lang="en-US" dirty="0" smtClean="0"/>
              <a:t>Your system blocks until everything becomes consistent.</a:t>
            </a:r>
          </a:p>
          <a:p>
            <a:pPr lvl="1"/>
            <a:r>
              <a:rPr lang="en-US" dirty="0" smtClean="0"/>
              <a:t>Probably cannot satisfy customers well enough.</a:t>
            </a:r>
          </a:p>
          <a:p>
            <a:r>
              <a:rPr lang="en-US" dirty="0" smtClean="0"/>
              <a:t>Giving up consistency and retaining availability</a:t>
            </a:r>
          </a:p>
          <a:p>
            <a:pPr lvl="1"/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inconsistent states the system goes though temporarily.</a:t>
            </a:r>
          </a:p>
          <a:p>
            <a:r>
              <a:rPr lang="en-US" dirty="0" smtClean="0"/>
              <a:t>Lots of new systems choose partition tolerance and availability over consistency.</a:t>
            </a:r>
          </a:p>
          <a:p>
            <a:pPr lvl="1"/>
            <a:r>
              <a:rPr lang="en-US" dirty="0" smtClean="0"/>
              <a:t>Amazon, Facebook, eBay, Twitter, etc.</a:t>
            </a:r>
          </a:p>
          <a:p>
            <a:r>
              <a:rPr lang="en-US" dirty="0" smtClean="0"/>
              <a:t>Not as bad as it sounds…</a:t>
            </a:r>
          </a:p>
          <a:p>
            <a:pPr lvl="1"/>
            <a:r>
              <a:rPr lang="en-US" dirty="0" smtClean="0"/>
              <a:t>If you have enough in stock, keeping how many left exactly every moment is not necessary (as long as you can get the right number eventually).</a:t>
            </a:r>
          </a:p>
          <a:p>
            <a:pPr lvl="1"/>
            <a:r>
              <a:rPr lang="en-US" dirty="0" smtClean="0"/>
              <a:t>Online credit card histories don’t exactly reflect real-time usage.</a:t>
            </a:r>
          </a:p>
          <a:p>
            <a:pPr lvl="1"/>
            <a:r>
              <a:rPr lang="en-US" dirty="0" smtClean="0"/>
              <a:t>Facebook updates can show up to some, but not to the other for some period of time.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4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Required: 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hlink"/>
              </a:buClr>
              <a:buSzPct val="120000"/>
            </a:pPr>
            <a:r>
              <a:rPr lang="en-US" dirty="0">
                <a:latin typeface="Arial" charset="0"/>
                <a:ea typeface="ＭＳ Ｐゴシック" charset="0"/>
              </a:rPr>
              <a:t>Concurrent updates during partitions will cause </a:t>
            </a:r>
            <a:r>
              <a:rPr lang="en-US" i="1" dirty="0" smtClean="0">
                <a:latin typeface="Arial" charset="0"/>
                <a:ea typeface="ＭＳ Ｐゴシック" charset="0"/>
              </a:rPr>
              <a:t>conflicts</a:t>
            </a:r>
          </a:p>
          <a:p>
            <a:pPr lvl="1">
              <a:lnSpc>
                <a:spcPct val="80000"/>
              </a:lnSpc>
              <a:buClr>
                <a:schemeClr val="hlink"/>
              </a:buClr>
              <a:buSzPct val="120000"/>
            </a:pPr>
            <a:r>
              <a:rPr lang="en-US" i="1" dirty="0" smtClean="0">
                <a:latin typeface="Arial" charset="0"/>
                <a:ea typeface="ＭＳ Ｐゴシック" charset="0"/>
              </a:rPr>
              <a:t>E.g</a:t>
            </a:r>
            <a:r>
              <a:rPr lang="en-US" i="1" dirty="0">
                <a:latin typeface="Arial" charset="0"/>
                <a:ea typeface="ＭＳ Ｐゴシック" charset="0"/>
              </a:rPr>
              <a:t>.</a:t>
            </a:r>
            <a:r>
              <a:rPr lang="en-US" dirty="0">
                <a:latin typeface="Arial" charset="0"/>
                <a:ea typeface="ＭＳ Ｐゴシック" charset="0"/>
              </a:rPr>
              <a:t>, scheduling a meeting under the same </a:t>
            </a:r>
            <a:r>
              <a:rPr lang="en-US" dirty="0" smtClean="0">
                <a:latin typeface="Arial" charset="0"/>
                <a:ea typeface="ＭＳ Ｐゴシック" charset="0"/>
              </a:rPr>
              <a:t>time</a:t>
            </a:r>
          </a:p>
          <a:p>
            <a:pPr lvl="1">
              <a:lnSpc>
                <a:spcPct val="80000"/>
              </a:lnSpc>
              <a:buClr>
                <a:schemeClr val="hlink"/>
              </a:buClr>
              <a:buSzPct val="120000"/>
            </a:pPr>
            <a:r>
              <a:rPr lang="en-US" i="1" dirty="0" smtClean="0">
                <a:latin typeface="Arial" charset="0"/>
                <a:ea typeface="ＭＳ Ｐゴシック" charset="0"/>
              </a:rPr>
              <a:t>E.g</a:t>
            </a:r>
            <a:r>
              <a:rPr lang="en-US" i="1" dirty="0">
                <a:latin typeface="Arial" charset="0"/>
                <a:ea typeface="ＭＳ Ｐゴシック" charset="0"/>
              </a:rPr>
              <a:t>.</a:t>
            </a:r>
            <a:r>
              <a:rPr lang="en-US" dirty="0">
                <a:latin typeface="Arial" charset="0"/>
                <a:ea typeface="ＭＳ Ｐゴシック" charset="0"/>
              </a:rPr>
              <a:t>, concurrent modifications of </a:t>
            </a:r>
            <a:r>
              <a:rPr lang="en-US" dirty="0" smtClean="0">
                <a:latin typeface="Arial" charset="0"/>
                <a:ea typeface="ＭＳ Ｐゴシック" charset="0"/>
              </a:rPr>
              <a:t>the same </a:t>
            </a:r>
            <a:r>
              <a:rPr lang="en-US" dirty="0" smtClean="0">
                <a:latin typeface="Arial" charset="0"/>
                <a:ea typeface="ＭＳ Ｐゴシック" charset="0"/>
              </a:rPr>
              <a:t>file</a:t>
            </a:r>
            <a:endParaRPr lang="en-US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20000"/>
            </a:pPr>
            <a:r>
              <a:rPr lang="en-US" dirty="0">
                <a:latin typeface="Arial" charset="0"/>
                <a:ea typeface="ＭＳ Ｐゴシック" charset="0"/>
              </a:rPr>
              <a:t>Conflicts must be resolved, either automatically or </a:t>
            </a:r>
            <a:r>
              <a:rPr lang="en-US" dirty="0" smtClean="0">
                <a:latin typeface="Arial" charset="0"/>
                <a:ea typeface="ＭＳ Ｐゴシック" charset="0"/>
              </a:rPr>
              <a:t>manually</a:t>
            </a:r>
          </a:p>
          <a:p>
            <a:pPr lvl="1">
              <a:lnSpc>
                <a:spcPct val="80000"/>
              </a:lnSpc>
              <a:buClr>
                <a:schemeClr val="hlink"/>
              </a:buClr>
              <a:buSzPct val="120000"/>
            </a:pPr>
            <a:r>
              <a:rPr lang="en-US" i="1" dirty="0" smtClean="0">
                <a:latin typeface="Arial" charset="0"/>
                <a:ea typeface="ＭＳ Ｐゴシック" charset="0"/>
              </a:rPr>
              <a:t>E.g</a:t>
            </a:r>
            <a:r>
              <a:rPr lang="en-US" i="1" dirty="0">
                <a:latin typeface="Arial" charset="0"/>
                <a:ea typeface="ＭＳ Ｐゴシック" charset="0"/>
              </a:rPr>
              <a:t>.,</a:t>
            </a:r>
            <a:r>
              <a:rPr lang="en-US" dirty="0">
                <a:latin typeface="Arial" charset="0"/>
                <a:ea typeface="ＭＳ Ｐゴシック" charset="0"/>
              </a:rPr>
              <a:t> file </a:t>
            </a:r>
            <a:r>
              <a:rPr lang="en-US" dirty="0" smtClean="0">
                <a:latin typeface="Arial" charset="0"/>
                <a:ea typeface="ＭＳ Ｐゴシック" charset="0"/>
              </a:rPr>
              <a:t>merge</a:t>
            </a:r>
          </a:p>
          <a:p>
            <a:pPr lvl="1">
              <a:lnSpc>
                <a:spcPct val="80000"/>
              </a:lnSpc>
              <a:buClr>
                <a:schemeClr val="hlink"/>
              </a:buClr>
              <a:buSzPct val="120000"/>
            </a:pPr>
            <a:r>
              <a:rPr lang="en-US" i="1" dirty="0" smtClean="0">
                <a:latin typeface="Arial" charset="0"/>
                <a:ea typeface="ＭＳ Ｐゴシック" charset="0"/>
              </a:rPr>
              <a:t>E.g</a:t>
            </a:r>
            <a:r>
              <a:rPr lang="en-US" i="1" dirty="0">
                <a:latin typeface="Arial" charset="0"/>
                <a:ea typeface="ＭＳ Ｐゴシック" charset="0"/>
              </a:rPr>
              <a:t>., </a:t>
            </a:r>
            <a:r>
              <a:rPr lang="en-US" dirty="0" smtClean="0">
                <a:latin typeface="Arial" charset="0"/>
                <a:ea typeface="ＭＳ Ｐゴシック" charset="0"/>
              </a:rPr>
              <a:t>priorities</a:t>
            </a:r>
          </a:p>
          <a:p>
            <a:pPr lvl="1">
              <a:lnSpc>
                <a:spcPct val="80000"/>
              </a:lnSpc>
              <a:buClr>
                <a:schemeClr val="hlink"/>
              </a:buClr>
              <a:buSzPct val="120000"/>
            </a:pPr>
            <a:r>
              <a:rPr lang="en-US" i="1" dirty="0" smtClean="0">
                <a:latin typeface="Arial" charset="0"/>
                <a:ea typeface="ＭＳ Ｐゴシック" charset="0"/>
              </a:rPr>
              <a:t>E.g</a:t>
            </a:r>
            <a:r>
              <a:rPr lang="en-US" i="1" dirty="0">
                <a:latin typeface="Arial" charset="0"/>
                <a:ea typeface="ＭＳ Ｐゴシック" charset="0"/>
              </a:rPr>
              <a:t>., </a:t>
            </a:r>
            <a:r>
              <a:rPr lang="en-US" dirty="0">
                <a:latin typeface="Arial" charset="0"/>
                <a:ea typeface="ＭＳ Ｐゴシック" charset="0"/>
              </a:rPr>
              <a:t>kick it back to </a:t>
            </a:r>
            <a:r>
              <a:rPr lang="en-US" dirty="0" smtClean="0">
                <a:latin typeface="Arial" charset="0"/>
                <a:ea typeface="ＭＳ Ｐゴシック" charset="0"/>
              </a:rPr>
              <a:t>human</a:t>
            </a:r>
            <a:endParaRPr lang="en-US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20000"/>
            </a:pPr>
            <a:r>
              <a:rPr lang="en-US" dirty="0" smtClean="0">
                <a:latin typeface="Arial" charset="0"/>
                <a:ea typeface="ＭＳ Ｐゴシック" charset="0"/>
              </a:rPr>
              <a:t>The system </a:t>
            </a:r>
            <a:r>
              <a:rPr lang="en-US" dirty="0">
                <a:latin typeface="Arial" charset="0"/>
                <a:ea typeface="ＭＳ Ｐゴシック" charset="0"/>
              </a:rPr>
              <a:t>must decide: what kind of conflicts are OK &amp; how to minimize </a:t>
            </a:r>
            <a:r>
              <a:rPr lang="en-US" dirty="0" smtClean="0">
                <a:latin typeface="Arial" charset="0"/>
                <a:ea typeface="ＭＳ Ｐゴシック" charset="0"/>
              </a:rPr>
              <a:t>them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27449</TotalTime>
  <Pages>12</Pages>
  <Words>1778</Words>
  <Application>Microsoft Macintosh PowerPoint</Application>
  <PresentationFormat>Letter Paper (8.5x11 in)</PresentationFormat>
  <Paragraphs>308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CS252-template</vt:lpstr>
      <vt:lpstr>Office Theme</vt:lpstr>
      <vt:lpstr>Equation</vt:lpstr>
      <vt:lpstr>CSE 486/586 Distributed Systems Gossiping</vt:lpstr>
      <vt:lpstr>Recap</vt:lpstr>
      <vt:lpstr>CAP Theorem</vt:lpstr>
      <vt:lpstr>Problem with Scale (Google Data)</vt:lpstr>
      <vt:lpstr>Problem with Latency</vt:lpstr>
      <vt:lpstr>Coping with CAP</vt:lpstr>
      <vt:lpstr>Coping with CAP</vt:lpstr>
      <vt:lpstr>Eventual Consistency</vt:lpstr>
      <vt:lpstr>Required: Conflict Resolution</vt:lpstr>
      <vt:lpstr>BASE</vt:lpstr>
      <vt:lpstr>CSE 486/586 Administrivia</vt:lpstr>
      <vt:lpstr>Recall: Passive Replication</vt:lpstr>
      <vt:lpstr>Recall: Active Replication</vt:lpstr>
      <vt:lpstr>Eager vs. Lazy</vt:lpstr>
      <vt:lpstr>Revisiting Multicast</vt:lpstr>
      <vt:lpstr>Fault-Tolerance and Scalability</vt:lpstr>
      <vt:lpstr>B-Multicast</vt:lpstr>
      <vt:lpstr>R-Multicast</vt:lpstr>
      <vt:lpstr>Any Other?</vt:lpstr>
      <vt:lpstr>Another Approach</vt:lpstr>
      <vt:lpstr>Another Approach</vt:lpstr>
      <vt:lpstr>Another Approach</vt:lpstr>
      <vt:lpstr>Another Approach</vt:lpstr>
      <vt:lpstr>“Gossip” (or “Epidemic”) Multicast</vt:lpstr>
      <vt:lpstr>Properties</vt:lpstr>
      <vt:lpstr>Fault-Tolerance</vt:lpstr>
      <vt:lpstr>Fault-Tolerance</vt:lpstr>
      <vt:lpstr>Gossiping Architecture</vt:lpstr>
      <vt:lpstr>Gossip Architecture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1174</cp:revision>
  <cp:lastPrinted>2012-03-23T14:57:23Z</cp:lastPrinted>
  <dcterms:created xsi:type="dcterms:W3CDTF">2012-03-21T04:48:11Z</dcterms:created>
  <dcterms:modified xsi:type="dcterms:W3CDTF">2012-03-26T19:01:25Z</dcterms:modified>
  <cp:category/>
</cp:coreProperties>
</file>