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585" r:id="rId4"/>
    <p:sldId id="587" r:id="rId5"/>
    <p:sldId id="588" r:id="rId6"/>
    <p:sldId id="586" r:id="rId7"/>
    <p:sldId id="591" r:id="rId8"/>
    <p:sldId id="592" r:id="rId9"/>
    <p:sldId id="590" r:id="rId10"/>
    <p:sldId id="593" r:id="rId11"/>
    <p:sldId id="594" r:id="rId12"/>
    <p:sldId id="597" r:id="rId13"/>
    <p:sldId id="596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8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07B04-A68C-A245-8E30-AFFAC4D5CD64}" type="slidenum">
              <a:rPr lang="en-US"/>
              <a:pPr/>
              <a:t>7</a:t>
            </a:fld>
            <a:endParaRPr lang="en-US"/>
          </a:p>
        </p:txBody>
      </p:sp>
      <p:sp>
        <p:nvSpPr>
          <p:cNvPr id="73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8</a:t>
            </a:fld>
            <a:endParaRPr lang="en-US"/>
          </a:p>
        </p:txBody>
      </p:sp>
      <p:sp>
        <p:nvSpPr>
          <p:cNvPr id="73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1CF-75F7-2D47-88D6-05CA13EBA11A}" type="slidenum">
              <a:rPr lang="en-US"/>
              <a:pPr/>
              <a:t>11</a:t>
            </a:fld>
            <a:endParaRPr lang="en-US"/>
          </a:p>
        </p:txBody>
      </p:sp>
      <p:sp>
        <p:nvSpPr>
          <p:cNvPr id="74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F6663-6D41-D84B-9EF9-38EC60952198}" type="slidenum">
              <a:rPr lang="en-US"/>
              <a:pPr/>
              <a:t>13</a:t>
            </a:fld>
            <a:endParaRPr lang="en-US"/>
          </a:p>
        </p:txBody>
      </p:sp>
      <p:sp>
        <p:nvSpPr>
          <p:cNvPr id="7004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97D7-721F-F74F-9906-49419B21CDE4}" type="slidenum">
              <a:rPr lang="en-US"/>
              <a:pPr/>
              <a:t>14</a:t>
            </a:fld>
            <a:endParaRPr lang="en-US"/>
          </a:p>
        </p:txBody>
      </p:sp>
      <p:sp>
        <p:nvSpPr>
          <p:cNvPr id="6952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5238" y="728663"/>
            <a:ext cx="4789487" cy="359251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C54D5-E9D1-D042-85F6-BE5E439A1DA2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First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</a:t>
            </a:r>
            <a:r>
              <a:rPr lang="en-US" dirty="0" smtClean="0">
                <a:solidFill>
                  <a:srgbClr val="0000FF"/>
                </a:solidFill>
              </a:rPr>
              <a:t>many types of networks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rgbClr val="0000FF"/>
                </a:solidFill>
              </a:rPr>
              <a:t>various physical media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Coax, radio, satellite, etc.</a:t>
            </a:r>
          </a:p>
          <a:p>
            <a:r>
              <a:rPr lang="en-US" dirty="0" smtClean="0"/>
              <a:t>The original designers wanted to interconnect those somehow.</a:t>
            </a:r>
          </a:p>
          <a:p>
            <a:r>
              <a:rPr lang="en-US" dirty="0" smtClean="0"/>
              <a:t>A potential solution</a:t>
            </a:r>
          </a:p>
          <a:p>
            <a:pPr lvl="1"/>
            <a:r>
              <a:rPr lang="en-US" dirty="0" smtClean="0"/>
              <a:t>Designing a “multi-media” network (e.g., via physical signal translator for various physical media)</a:t>
            </a:r>
          </a:p>
          <a:p>
            <a:r>
              <a:rPr lang="en-US" dirty="0" smtClean="0"/>
              <a:t>Solution chosen?</a:t>
            </a:r>
          </a:p>
          <a:p>
            <a:pPr lvl="1"/>
            <a:r>
              <a:rPr lang="en-US" dirty="0" smtClean="0"/>
              <a:t>Hint: “All problems in computer science can be solved by another level of indirection.” --- David Wheeler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Layering</a:t>
            </a:r>
            <a:r>
              <a:rPr lang="en-US" dirty="0" smtClean="0"/>
              <a:t> with packet switching</a:t>
            </a:r>
          </a:p>
          <a:p>
            <a:pPr lvl="1"/>
            <a:r>
              <a:rPr lang="en-US" dirty="0" smtClean="0"/>
              <a:t>(We will not cover packet switching vs. circuit switching)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907DC6-B1D8-7843-B57B-715F571B7F49}" type="slidenum">
              <a:rPr lang="en-US"/>
              <a:pPr/>
              <a:t>11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Layering: A Modular Approach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4250"/>
            <a:ext cx="8458200" cy="2978150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/>
              <a:t>-divide the problem</a:t>
            </a:r>
          </a:p>
          <a:p>
            <a:pPr lvl="1"/>
            <a:r>
              <a:rPr lang="en-US" dirty="0"/>
              <a:t>Each layer relies on services from layer below </a:t>
            </a:r>
          </a:p>
          <a:p>
            <a:pPr lvl="1"/>
            <a:r>
              <a:rPr lang="en-US" dirty="0"/>
              <a:t>Each layer exports services to layer above</a:t>
            </a:r>
          </a:p>
          <a:p>
            <a:r>
              <a:rPr lang="en-US" dirty="0"/>
              <a:t>Interface between layers defines interaction</a:t>
            </a:r>
          </a:p>
          <a:p>
            <a:pPr lvl="1"/>
            <a:r>
              <a:rPr lang="en-US" dirty="0"/>
              <a:t>Hides implementation details</a:t>
            </a:r>
          </a:p>
          <a:p>
            <a:pPr lvl="1"/>
            <a:r>
              <a:rPr lang="en-US" dirty="0"/>
              <a:t>Layers can change without disturbing other </a:t>
            </a:r>
            <a:r>
              <a:rPr lang="en-US" dirty="0" smtClean="0"/>
              <a:t>layers</a:t>
            </a:r>
            <a:endParaRPr lang="en-US" sz="3200" dirty="0" smtClean="0"/>
          </a:p>
          <a:p>
            <a:r>
              <a:rPr lang="en-US" dirty="0" smtClean="0"/>
              <a:t>“The” computer science approach</a:t>
            </a:r>
          </a:p>
          <a:p>
            <a:pPr lvl="1"/>
            <a:r>
              <a:rPr lang="en-US" dirty="0" smtClean="0"/>
              <a:t>ISA, OS, networking…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2133600" y="59309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133600" y="53228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2133600" y="47132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2133600" y="41021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5-Layer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it ultimately evolved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" y="1987550"/>
            <a:ext cx="7823200" cy="4184650"/>
            <a:chOff x="384" y="1079"/>
            <a:chExt cx="4928" cy="263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4" y="2870"/>
              <a:ext cx="4913" cy="29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4" y="2870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4" y="3371"/>
              <a:ext cx="4913" cy="29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4" y="3371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4" y="2386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4" y="2386"/>
              <a:ext cx="4928" cy="31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4" y="1885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" y="1885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4" y="1400"/>
              <a:ext cx="4913" cy="29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400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16" y="1736"/>
              <a:ext cx="20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Messages (UDP) or Streams (TCP)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55" y="1353"/>
              <a:ext cx="500" cy="236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074" y="1557"/>
              <a:ext cx="31" cy="19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54" y="1517"/>
              <a:ext cx="6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Application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4" y="2018"/>
              <a:ext cx="5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Transport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54" y="2487"/>
              <a:ext cx="4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smtClean="0">
                  <a:solidFill>
                    <a:srgbClr val="000000"/>
                  </a:solidFill>
                  <a:latin typeface="Arial" pitchFamily="-1" charset="0"/>
                </a:rPr>
                <a:t>Network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16" y="2221"/>
              <a:ext cx="11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UDP or TCP packets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16" y="2690"/>
              <a:ext cx="7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IP datagrams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816" y="3206"/>
              <a:ext cx="13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Network-specific frames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69" y="1079"/>
              <a:ext cx="5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Message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96" y="1205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Layers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54" y="3473"/>
              <a:ext cx="10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Underlying network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54" y="3003"/>
              <a:ext cx="8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</a:rPr>
                <a:t>Data Link Layer</a:t>
              </a:r>
              <a:endParaRPr lang="en-GB" sz="1600">
                <a:solidFill>
                  <a:schemeClr val="tx1"/>
                </a:solidFill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136" y="179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058" y="177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2136" y="2276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36" y="2777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058" y="2761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136" y="326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058" y="3246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058" y="29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058" y="2495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058" y="1994"/>
              <a:ext cx="78" cy="7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058" y="1494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2058" y="224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2089" y="1244"/>
              <a:ext cx="32" cy="3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042" y="1275"/>
              <a:ext cx="110" cy="156"/>
            </a:xfrm>
            <a:custGeom>
              <a:avLst/>
              <a:gdLst>
                <a:gd name="T0" fmla="*/ 63 w 110"/>
                <a:gd name="T1" fmla="*/ 0 h 156"/>
                <a:gd name="T2" fmla="*/ 110 w 110"/>
                <a:gd name="T3" fmla="*/ 0 h 156"/>
                <a:gd name="T4" fmla="*/ 63 w 110"/>
                <a:gd name="T5" fmla="*/ 156 h 156"/>
                <a:gd name="T6" fmla="*/ 0 w 110"/>
                <a:gd name="T7" fmla="*/ 0 h 156"/>
                <a:gd name="T8" fmla="*/ 63 w 110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56"/>
                <a:gd name="T17" fmla="*/ 110 w 110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56">
                  <a:moveTo>
                    <a:pt x="63" y="0"/>
                  </a:moveTo>
                  <a:lnTo>
                    <a:pt x="110" y="0"/>
                  </a:lnTo>
                  <a:lnTo>
                    <a:pt x="63" y="15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623" y="3512"/>
              <a:ext cx="31" cy="3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654" y="3480"/>
              <a:ext cx="156" cy="94"/>
            </a:xfrm>
            <a:custGeom>
              <a:avLst/>
              <a:gdLst>
                <a:gd name="T0" fmla="*/ 0 w 156"/>
                <a:gd name="T1" fmla="*/ 47 h 94"/>
                <a:gd name="T2" fmla="*/ 0 w 156"/>
                <a:gd name="T3" fmla="*/ 0 h 94"/>
                <a:gd name="T4" fmla="*/ 156 w 156"/>
                <a:gd name="T5" fmla="*/ 47 h 94"/>
                <a:gd name="T6" fmla="*/ 0 w 156"/>
                <a:gd name="T7" fmla="*/ 94 h 94"/>
                <a:gd name="T8" fmla="*/ 0 w 156"/>
                <a:gd name="T9" fmla="*/ 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94"/>
                <a:gd name="T17" fmla="*/ 156 w 1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94">
                  <a:moveTo>
                    <a:pt x="0" y="47"/>
                  </a:moveTo>
                  <a:lnTo>
                    <a:pt x="0" y="0"/>
                  </a:lnTo>
                  <a:lnTo>
                    <a:pt x="156" y="47"/>
                  </a:lnTo>
                  <a:lnTo>
                    <a:pt x="0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089" y="3512"/>
              <a:ext cx="1549" cy="3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058" y="34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304800" y="2514600"/>
            <a:ext cx="1752600" cy="609600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4191000" y="1606550"/>
            <a:ext cx="4405313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where all distributed algorithms/techniques run</a:t>
            </a: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1371600" y="1828800"/>
            <a:ext cx="2819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A36EDA50-BA36-4647-B4FE-38A648B43805}" type="slidenum">
              <a:rPr lang="en-US"/>
              <a:pPr/>
              <a:t>13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Suite: End Hosts vs. Routers</a:t>
            </a:r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69940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03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677863" y="53879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05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7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8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9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0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1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2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IP</a:t>
            </a:r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7683500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17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9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69942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69942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30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1" name="Text Box 39"/>
          <p:cNvSpPr txBox="1">
            <a:spLocks noChangeArrowheads="1"/>
          </p:cNvSpPr>
          <p:nvPr/>
        </p:nvSpPr>
        <p:spPr bwMode="auto">
          <a:xfrm>
            <a:off x="2306638" y="53498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205538" y="5324475"/>
            <a:ext cx="914400" cy="606425"/>
            <a:chOff x="323" y="3421"/>
            <a:chExt cx="581" cy="367"/>
          </a:xfrm>
        </p:grpSpPr>
        <p:sp>
          <p:nvSpPr>
            <p:cNvPr id="699433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34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interface</a:t>
              </a:r>
            </a:p>
          </p:txBody>
        </p:sp>
      </p:grpSp>
      <p:sp>
        <p:nvSpPr>
          <p:cNvPr id="699435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6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7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8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9" name="Text Box 47"/>
          <p:cNvSpPr txBox="1">
            <a:spLocks noChangeArrowheads="1"/>
          </p:cNvSpPr>
          <p:nvPr/>
        </p:nvSpPr>
        <p:spPr bwMode="auto">
          <a:xfrm>
            <a:off x="3635375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0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1" name="Text Box 49"/>
          <p:cNvSpPr txBox="1">
            <a:spLocks noChangeArrowheads="1"/>
          </p:cNvSpPr>
          <p:nvPr/>
        </p:nvSpPr>
        <p:spPr bwMode="auto">
          <a:xfrm>
            <a:off x="4902200" y="53879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2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3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4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5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6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7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8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9" name="Line 57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0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1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2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3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4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5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6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7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8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500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HTTP message</a:t>
            </a:r>
          </a:p>
        </p:txBody>
      </p:sp>
      <p:sp>
        <p:nvSpPr>
          <p:cNvPr id="699459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TCP segment</a:t>
            </a:r>
          </a:p>
        </p:txBody>
      </p:sp>
      <p:sp>
        <p:nvSpPr>
          <p:cNvPr id="699460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1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2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3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4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5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47F17DC-FC10-F946-BC61-8C607BE1DFD7}" type="slidenum">
              <a:rPr lang="en-US"/>
              <a:pPr/>
              <a:t>14</a:t>
            </a:fld>
            <a:endParaRPr lang="en-US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  <a:noFill/>
          <a:ln/>
        </p:spPr>
        <p:txBody>
          <a:bodyPr lIns="90452" tIns="44434" rIns="90452" bIns="44434" anchor="b"/>
          <a:lstStyle/>
          <a:p>
            <a:r>
              <a:rPr lang="en-US"/>
              <a:t>The Internet Protocol Suite</a:t>
            </a:r>
          </a:p>
        </p:txBody>
      </p:sp>
      <p:sp>
        <p:nvSpPr>
          <p:cNvPr id="694276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7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8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9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0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2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35663" y="2819400"/>
            <a:ext cx="1247775" cy="365125"/>
            <a:chOff x="3739" y="2290"/>
            <a:chExt cx="786" cy="240"/>
          </a:xfrm>
        </p:grpSpPr>
        <p:sp>
          <p:nvSpPr>
            <p:cNvPr id="694285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41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UDP</a:t>
              </a:r>
            </a:p>
          </p:txBody>
        </p:sp>
        <p:sp>
          <p:nvSpPr>
            <p:cNvPr id="694286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40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TCP</a:t>
              </a:r>
            </a:p>
          </p:txBody>
        </p:sp>
      </p:grpSp>
      <p:sp>
        <p:nvSpPr>
          <p:cNvPr id="694287" name="Rectangle 15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Data Link</a:t>
            </a:r>
          </a:p>
        </p:txBody>
      </p:sp>
      <p:sp>
        <p:nvSpPr>
          <p:cNvPr id="694288" name="Rectangle 16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Physical</a:t>
            </a:r>
          </a:p>
        </p:txBody>
      </p:sp>
      <p:sp>
        <p:nvSpPr>
          <p:cNvPr id="694289" name="Rectangle 17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Applications</a:t>
            </a:r>
          </a:p>
        </p:txBody>
      </p:sp>
      <p:sp>
        <p:nvSpPr>
          <p:cNvPr id="694290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3260725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/>
            <a:r>
              <a:rPr lang="en-US" sz="2400">
                <a:latin typeface="Arial" pitchFamily="-1" charset="0"/>
              </a:rPr>
              <a:t>The Hourglass Model</a:t>
            </a: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75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Waist</a:t>
            </a: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533400" y="5715000"/>
            <a:ext cx="6019800" cy="5191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The waist facilitates interoperability</a:t>
            </a:r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FTP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HTTP</a:t>
            </a: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TFTP</a:t>
            </a:r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NV</a:t>
            </a:r>
          </a:p>
        </p:txBody>
      </p:sp>
      <p:sp>
        <p:nvSpPr>
          <p:cNvPr id="694297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694298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694299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694300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chemeClr val="bg1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4301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sp>
        <p:nvSpPr>
          <p:cNvPr id="694302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n</a:t>
            </a:r>
          </a:p>
        </p:txBody>
      </p:sp>
      <p:sp>
        <p:nvSpPr>
          <p:cNvPr id="694303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…</a:t>
            </a:r>
            <a:endParaRPr lang="en-US" b="0" baseline="-25000">
              <a:solidFill>
                <a:srgbClr val="000000"/>
              </a:solidFill>
              <a:latin typeface="Arial" pitchFamily="-1" charset="0"/>
            </a:endParaRPr>
          </a:p>
        </p:txBody>
      </p:sp>
      <p:cxnSp>
        <p:nvCxnSpPr>
          <p:cNvPr id="694304" name="AutoShape 32"/>
          <p:cNvCxnSpPr>
            <a:cxnSpLocks noChangeShapeType="1"/>
            <a:stCxn id="694293" idx="2"/>
            <a:endCxn id="694297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5" name="AutoShape 33"/>
          <p:cNvCxnSpPr>
            <a:cxnSpLocks noChangeShapeType="1"/>
            <a:endCxn id="694297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6" name="AutoShape 34"/>
          <p:cNvCxnSpPr>
            <a:cxnSpLocks noChangeShapeType="1"/>
            <a:stCxn id="694296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7" name="AutoShape 35"/>
          <p:cNvCxnSpPr>
            <a:cxnSpLocks noChangeShapeType="1"/>
            <a:stCxn id="694295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8" name="AutoShape 36"/>
          <p:cNvCxnSpPr>
            <a:cxnSpLocks noChangeShapeType="1"/>
            <a:stCxn id="694297" idx="2"/>
            <a:endCxn id="694299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9" name="AutoShape 37"/>
          <p:cNvCxnSpPr>
            <a:cxnSpLocks noChangeShapeType="1"/>
            <a:stCxn id="694298" idx="2"/>
            <a:endCxn id="694299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0" name="AutoShape 38"/>
          <p:cNvCxnSpPr>
            <a:cxnSpLocks noChangeShapeType="1"/>
            <a:stCxn id="694299" idx="2"/>
            <a:endCxn id="694302" idx="0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1" name="AutoShape 39"/>
          <p:cNvCxnSpPr>
            <a:cxnSpLocks noChangeShapeType="1"/>
            <a:stCxn id="694299" idx="2"/>
            <a:endCxn id="694300" idx="0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2" name="AutoShape 40"/>
          <p:cNvCxnSpPr>
            <a:cxnSpLocks noChangeShapeType="1"/>
            <a:stCxn id="694299" idx="2"/>
            <a:endCxn id="694301" idx="0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That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dig deeper…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 the order of importance</a:t>
            </a:r>
          </a:p>
          <a:p>
            <a:pPr lvl="1"/>
            <a:r>
              <a:rPr lang="en-US" dirty="0" smtClean="0"/>
              <a:t>Internet communication </a:t>
            </a:r>
            <a:r>
              <a:rPr lang="en-US" dirty="0" smtClean="0">
                <a:solidFill>
                  <a:srgbClr val="FF0000"/>
                </a:solidFill>
              </a:rPr>
              <a:t>must continue </a:t>
            </a:r>
            <a:r>
              <a:rPr lang="en-US" dirty="0" smtClean="0"/>
              <a:t>despite loss of networks or gateways.</a:t>
            </a:r>
          </a:p>
          <a:p>
            <a:pPr lvl="1"/>
            <a:r>
              <a:rPr lang="en-US" dirty="0" smtClean="0"/>
              <a:t>The Internet must support </a:t>
            </a:r>
            <a:r>
              <a:rPr lang="en-US" dirty="0" smtClean="0">
                <a:solidFill>
                  <a:srgbClr val="FF0000"/>
                </a:solidFill>
              </a:rPr>
              <a:t>multiple types of communications service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The Internet architecture must accommodate </a:t>
            </a:r>
            <a:r>
              <a:rPr lang="en-US" dirty="0" smtClean="0">
                <a:solidFill>
                  <a:srgbClr val="FF0000"/>
                </a:solidFill>
              </a:rPr>
              <a:t>a variety of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Internet architecture must permit distributed management of its resources.</a:t>
            </a:r>
          </a:p>
          <a:p>
            <a:pPr lvl="1"/>
            <a:r>
              <a:rPr lang="en-US" dirty="0" smtClean="0"/>
              <a:t>The Internet architecture must be cost effective.</a:t>
            </a:r>
          </a:p>
          <a:p>
            <a:pPr lvl="1"/>
            <a:r>
              <a:rPr lang="en-US" dirty="0" smtClean="0"/>
              <a:t>The Internet architecture must permit host attachment with a low level of effort.</a:t>
            </a:r>
          </a:p>
          <a:p>
            <a:pPr lvl="1"/>
            <a:r>
              <a:rPr lang="en-US" dirty="0" smtClean="0"/>
              <a:t>The resources used in the Internet architecture must be accountable.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the (second) most important design priority</a:t>
            </a:r>
          </a:p>
          <a:p>
            <a:pPr lvl="1"/>
            <a:r>
              <a:rPr lang="en-US" dirty="0" smtClean="0"/>
              <a:t>(First was incorporating heterogeneous networks via packet switching)</a:t>
            </a:r>
          </a:p>
          <a:p>
            <a:pPr lvl="1"/>
            <a:r>
              <a:rPr lang="en-US" dirty="0" smtClean="0"/>
              <a:t>Why? Military context</a:t>
            </a:r>
          </a:p>
          <a:p>
            <a:r>
              <a:rPr lang="en-US" dirty="0" smtClean="0"/>
              <a:t>What does it mean?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“if two entities are communicating over the Internet, and some failure causes the Internet to be </a:t>
            </a:r>
            <a:r>
              <a:rPr lang="en-US" i="1" dirty="0" smtClean="0">
                <a:solidFill>
                  <a:srgbClr val="FF0000"/>
                </a:solidFill>
              </a:rPr>
              <a:t>temporarily disrupted </a:t>
            </a:r>
            <a:r>
              <a:rPr lang="en-US" i="1" dirty="0" smtClean="0">
                <a:solidFill>
                  <a:srgbClr val="0000FF"/>
                </a:solidFill>
              </a:rPr>
              <a:t>and reconfigured to reconstitute the service, then the entities communicating should be able to continue </a:t>
            </a:r>
            <a:r>
              <a:rPr lang="en-US" i="1" dirty="0" smtClean="0">
                <a:solidFill>
                  <a:srgbClr val="FF0000"/>
                </a:solidFill>
              </a:rPr>
              <a:t>without having to reestablish or reset</a:t>
            </a:r>
            <a:r>
              <a:rPr lang="en-US" i="1" dirty="0" smtClean="0">
                <a:solidFill>
                  <a:srgbClr val="0000FF"/>
                </a:solidFill>
              </a:rPr>
              <a:t> the high level state of their conversation.”</a:t>
            </a:r>
          </a:p>
          <a:p>
            <a:r>
              <a:rPr lang="en-US" dirty="0" smtClean="0"/>
              <a:t>What does it mean?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 long as there is a physical path</a:t>
            </a:r>
            <a:r>
              <a:rPr lang="en-US" dirty="0" smtClean="0"/>
              <a:t>, two entities should be able to talk without reestablishing or resetting the conversation.</a:t>
            </a:r>
          </a:p>
          <a:p>
            <a:pPr lvl="1"/>
            <a:r>
              <a:rPr lang="en-US" dirty="0" smtClean="0"/>
              <a:t>There is </a:t>
            </a:r>
            <a:r>
              <a:rPr lang="en-US" dirty="0" smtClean="0">
                <a:solidFill>
                  <a:srgbClr val="0000FF"/>
                </a:solidFill>
              </a:rPr>
              <a:t>only one</a:t>
            </a:r>
            <a:r>
              <a:rPr lang="en-US" dirty="0" smtClean="0"/>
              <a:t> failure---</a:t>
            </a:r>
            <a:r>
              <a:rPr lang="en-US" dirty="0" smtClean="0">
                <a:solidFill>
                  <a:srgbClr val="FF0000"/>
                </a:solidFill>
              </a:rPr>
              <a:t>total partition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to Protect a Conversation?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following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6" idx="3"/>
            <a:endCxn id="19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urved Connector 26"/>
          <p:cNvCxnSpPr>
            <a:stCxn id="19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362200" y="3962400"/>
            <a:ext cx="609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Hey!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7388E-7 3.65109E-6 C 0.00226 -0.00926 -0.00035 -0.00301 0.00573 -0.00949 C 0.00851 -0.01273 0.0099 -0.01782 0.01285 -0.02083 C 0.01945 -0.02846 0.02935 -0.02869 0.03717 -0.03818 C 0.03908 -0.04072 0.04065 -0.04373 0.0429 -0.04581 C 0.04551 -0.04882 0.05159 -0.05345 0.05159 -0.05345 C 0.05385 -0.0627 0.05472 -0.06571 0.05576 -0.07821 C 0.05628 -0.08723 0.05524 -0.09718 0.05871 -0.10481 C 0.06236 -0.11361 0.0707 -0.12055 0.0773 -0.12402 C 0.08529 -0.13443 0.09606 -0.13582 0.10596 -0.14114 C 0.11082 -0.14392 0.11464 -0.14808 0.12037 -0.14878 C 0.12975 -0.1504 0.13948 -0.15016 0.14904 -0.15063 C 0.1671 -0.15016 0.18534 -0.15132 0.2034 -0.14878 C 0.2067 -0.14831 0.20531 -0.13998 0.20618 -0.13536 C 0.20931 -0.11685 0.21469 -0.09579 0.21487 -0.07636 C 0.21522 -0.00532 0.21487 0.06617 0.21487 0.13743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“</a:t>
            </a:r>
            <a:r>
              <a:rPr lang="en-US" dirty="0" err="1" smtClean="0"/>
              <a:t>stateful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network keeps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Callout 14"/>
          <p:cNvSpPr/>
          <p:nvPr/>
        </p:nvSpPr>
        <p:spPr bwMode="auto">
          <a:xfrm flipV="1">
            <a:off x="4114800" y="4114800"/>
            <a:ext cx="3657600" cy="2209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495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OK; Bob is sending something to Alice.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I’d better keep another copy </a:t>
            </a:r>
            <a:r>
              <a:rPr lang="en-US" dirty="0" smtClean="0">
                <a:solidFill>
                  <a:srgbClr val="000000"/>
                </a:solidFill>
              </a:rPr>
              <a:t>in case it gets lost…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2: “stateless”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end keeps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33400" y="2286000"/>
            <a:ext cx="1882775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</a:p>
          <a:p>
            <a:pPr algn="ctr"/>
            <a:r>
              <a:rPr lang="en-US" dirty="0" smtClean="0"/>
              <a:t>(and let me know if you receive this)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85801" y="2362200"/>
            <a:ext cx="1828800" cy="9906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(OK; Alice didn’t speak to me for a while. I’ll send it again.)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 of the Internet</a:t>
            </a:r>
          </a:p>
          <a:p>
            <a:r>
              <a:rPr lang="en-US" dirty="0" smtClean="0"/>
              <a:t>Two things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design philosophy </a:t>
            </a:r>
            <a:r>
              <a:rPr lang="en-US" dirty="0" smtClean="0"/>
              <a:t>of </a:t>
            </a:r>
            <a:r>
              <a:rPr lang="en-US" dirty="0" smtClean="0"/>
              <a:t>the Internet (“The Design Philosophy of the DARPA Internet </a:t>
            </a:r>
            <a:r>
              <a:rPr lang="en-US" dirty="0" smtClean="0"/>
              <a:t>Protocols” by David Clark): today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Transport &amp; application</a:t>
            </a:r>
            <a:r>
              <a:rPr lang="en-US" dirty="0" smtClean="0"/>
              <a:t> layers: Monday</a:t>
            </a:r>
          </a:p>
          <a:p>
            <a:r>
              <a:rPr lang="en-US" dirty="0" smtClean="0"/>
              <a:t>Obviously can’t replace a networking course; please take it if you haven’t---it’s interesting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teach these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I want to ;-)</a:t>
            </a:r>
          </a:p>
          <a:p>
            <a:pPr lvl="1"/>
            <a:r>
              <a:rPr lang="en-US" dirty="0" smtClean="0"/>
              <a:t>If there’s no network, there’s no distributed system.</a:t>
            </a:r>
          </a:p>
          <a:p>
            <a:pPr lvl="1"/>
            <a:r>
              <a:rPr lang="en-US" dirty="0" smtClean="0"/>
              <a:t>Not just that: </a:t>
            </a:r>
            <a:r>
              <a:rPr lang="en-US" dirty="0" smtClean="0">
                <a:solidFill>
                  <a:srgbClr val="FF0000"/>
                </a:solidFill>
              </a:rPr>
              <a:t>the design of the Internet is a great example of designing a solid distributed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networks’ principle: fate-sharing</a:t>
            </a:r>
          </a:p>
          <a:p>
            <a:pPr lvl="1"/>
            <a:r>
              <a:rPr lang="en-US" dirty="0" smtClean="0"/>
              <a:t>The conversation shares the same fate with the “end”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“it is acceptable to lose the state information associated with an entity if, at the same time, the entity itself is lost.”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Fate-sharing protects against </a:t>
            </a:r>
            <a:r>
              <a:rPr lang="en-US" dirty="0" smtClean="0">
                <a:solidFill>
                  <a:srgbClr val="FF0000"/>
                </a:solidFill>
              </a:rPr>
              <a:t>any number of intermediate failures</a:t>
            </a:r>
            <a:r>
              <a:rPr lang="en-US" dirty="0" smtClean="0"/>
              <a:t> (what about replication?)</a:t>
            </a:r>
          </a:p>
          <a:p>
            <a:pPr lvl="1"/>
            <a:r>
              <a:rPr lang="en-US" dirty="0" smtClean="0"/>
              <a:t>Fate-sharing is </a:t>
            </a:r>
            <a:r>
              <a:rPr lang="en-US" dirty="0" smtClean="0">
                <a:solidFill>
                  <a:srgbClr val="FF0000"/>
                </a:solidFill>
              </a:rPr>
              <a:t>much easier to engineer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result: </a:t>
            </a:r>
            <a:r>
              <a:rPr lang="en-US" dirty="0" smtClean="0">
                <a:solidFill>
                  <a:srgbClr val="0000FF"/>
                </a:solidFill>
              </a:rPr>
              <a:t>dumb pipes</a:t>
            </a:r>
          </a:p>
          <a:p>
            <a:pPr lvl="1"/>
            <a:r>
              <a:rPr lang="en-US" dirty="0" smtClean="0"/>
              <a:t>IP doesn’t really provide anything other than “best-effort” delivery.</a:t>
            </a:r>
          </a:p>
          <a:p>
            <a:pPr lvl="1"/>
            <a:r>
              <a:rPr lang="en-US" dirty="0" smtClean="0"/>
              <a:t>The end hosts need to deal with reliability issues.</a:t>
            </a:r>
          </a:p>
          <a:p>
            <a:r>
              <a:rPr lang="en-US" dirty="0" smtClean="0"/>
              <a:t>Is this always a good thing?</a:t>
            </a:r>
          </a:p>
          <a:p>
            <a:r>
              <a:rPr lang="en-US" dirty="0" smtClean="0"/>
              <a:t>Is today’s Internet still stateless?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IPv4 Packet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404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1C91B91-12BB-9E41-A795-82AD79CEAAFC}" type="slidenum">
              <a:rPr lang="en-US">
                <a:latin typeface="Courier New" pitchFamily="-1" charset="0"/>
              </a:rPr>
              <a:pPr/>
              <a:t>21</a:t>
            </a:fld>
            <a:endParaRPr lang="en-US">
              <a:latin typeface="Courier New" pitchFamily="-1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1466850" y="168275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466850" y="4984750"/>
            <a:ext cx="6003925" cy="6350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1468438" y="5610225"/>
            <a:ext cx="6002337" cy="8255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V="1">
            <a:off x="1495425" y="2411413"/>
            <a:ext cx="5980113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V="1">
            <a:off x="1490663" y="3114675"/>
            <a:ext cx="6002337" cy="14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1474788" y="3744913"/>
            <a:ext cx="6019800" cy="1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4432300" y="1676400"/>
            <a:ext cx="17463" cy="2105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2959100" y="17430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2235200" y="17430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1392238" y="1676400"/>
            <a:ext cx="92551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4-bit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Version</a:t>
            </a:r>
          </a:p>
        </p:txBody>
      </p:sp>
      <p:sp>
        <p:nvSpPr>
          <p:cNvPr id="52238" name="Rectangle 13"/>
          <p:cNvSpPr>
            <a:spLocks noChangeArrowheads="1"/>
          </p:cNvSpPr>
          <p:nvPr/>
        </p:nvSpPr>
        <p:spPr bwMode="auto">
          <a:xfrm>
            <a:off x="2168525" y="1763712"/>
            <a:ext cx="86836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4-bit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Header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Length</a:t>
            </a:r>
            <a:endParaRPr lang="en-US" sz="1600" b="0" dirty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39" name="Rectangle 14"/>
          <p:cNvSpPr>
            <a:spLocks noChangeArrowheads="1"/>
          </p:cNvSpPr>
          <p:nvPr/>
        </p:nvSpPr>
        <p:spPr bwMode="auto">
          <a:xfrm>
            <a:off x="2959100" y="1708150"/>
            <a:ext cx="15144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8-bit Type of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Service (TOS)</a:t>
            </a:r>
          </a:p>
        </p:txBody>
      </p:sp>
      <p:sp>
        <p:nvSpPr>
          <p:cNvPr id="52240" name="Rectangle 15"/>
          <p:cNvSpPr>
            <a:spLocks noChangeArrowheads="1"/>
          </p:cNvSpPr>
          <p:nvPr/>
        </p:nvSpPr>
        <p:spPr bwMode="auto">
          <a:xfrm>
            <a:off x="4592638" y="1885950"/>
            <a:ext cx="2746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Total Length (Bytes)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1" name="Rectangle 16"/>
          <p:cNvSpPr>
            <a:spLocks noChangeArrowheads="1"/>
          </p:cNvSpPr>
          <p:nvPr/>
        </p:nvSpPr>
        <p:spPr bwMode="auto">
          <a:xfrm>
            <a:off x="1944688" y="2616200"/>
            <a:ext cx="2047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Identification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5092700" y="24415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Rectangle 18"/>
          <p:cNvSpPr>
            <a:spLocks noChangeArrowheads="1"/>
          </p:cNvSpPr>
          <p:nvPr/>
        </p:nvSpPr>
        <p:spPr bwMode="auto">
          <a:xfrm>
            <a:off x="4410075" y="2393950"/>
            <a:ext cx="7112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3-bit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Flags</a:t>
            </a:r>
            <a:endParaRPr lang="en-US" sz="1600" b="0" dirty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4" name="Rectangle 19"/>
          <p:cNvSpPr>
            <a:spLocks noChangeArrowheads="1"/>
          </p:cNvSpPr>
          <p:nvPr/>
        </p:nvSpPr>
        <p:spPr bwMode="auto">
          <a:xfrm>
            <a:off x="5095875" y="2633663"/>
            <a:ext cx="2352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13-bit Fragment Offset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022600" y="3140075"/>
            <a:ext cx="1588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Rectangle 21"/>
          <p:cNvSpPr>
            <a:spLocks noChangeArrowheads="1"/>
          </p:cNvSpPr>
          <p:nvPr/>
        </p:nvSpPr>
        <p:spPr bwMode="auto">
          <a:xfrm>
            <a:off x="1544638" y="3079750"/>
            <a:ext cx="14493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8-bit Time to 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Live (TTL)</a:t>
            </a:r>
          </a:p>
        </p:txBody>
      </p:sp>
      <p:sp>
        <p:nvSpPr>
          <p:cNvPr id="52247" name="Rectangle 22"/>
          <p:cNvSpPr>
            <a:spLocks noChangeArrowheads="1"/>
          </p:cNvSpPr>
          <p:nvPr/>
        </p:nvSpPr>
        <p:spPr bwMode="auto">
          <a:xfrm>
            <a:off x="3000375" y="3271838"/>
            <a:ext cx="1492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8-bit Protocol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4710113" y="3289300"/>
            <a:ext cx="25511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Header Checksum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>
            <a:off x="1477963" y="4408488"/>
            <a:ext cx="60150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3201988" y="3932238"/>
            <a:ext cx="25860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3333FF"/>
                </a:solidFill>
                <a:latin typeface="Arial" pitchFamily="-1" charset="0"/>
              </a:rPr>
              <a:t>32-bit Source IP Address</a:t>
            </a:r>
            <a:endParaRPr lang="en-US" sz="1400">
              <a:solidFill>
                <a:srgbClr val="3333FF"/>
              </a:solidFill>
              <a:latin typeface="Arial" pitchFamily="-1" charset="0"/>
            </a:endParaRPr>
          </a:p>
        </p:txBody>
      </p:sp>
      <p:sp>
        <p:nvSpPr>
          <p:cNvPr id="52251" name="Rectangle 26"/>
          <p:cNvSpPr>
            <a:spLocks noChangeArrowheads="1"/>
          </p:cNvSpPr>
          <p:nvPr/>
        </p:nvSpPr>
        <p:spPr bwMode="auto">
          <a:xfrm>
            <a:off x="3032125" y="4557713"/>
            <a:ext cx="30051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3333FF"/>
                </a:solidFill>
                <a:latin typeface="Arial" pitchFamily="-1" charset="0"/>
              </a:rPr>
              <a:t>32-bit Destination IP Address</a:t>
            </a:r>
            <a:endParaRPr lang="en-US" sz="1400" b="0">
              <a:solidFill>
                <a:srgbClr val="3333FF"/>
              </a:solidFill>
              <a:latin typeface="Arial" pitchFamily="-1" charset="0"/>
            </a:endParaRPr>
          </a:p>
        </p:txBody>
      </p:sp>
      <p:sp>
        <p:nvSpPr>
          <p:cNvPr id="52252" name="Rectangle 27"/>
          <p:cNvSpPr>
            <a:spLocks noChangeArrowheads="1"/>
          </p:cNvSpPr>
          <p:nvPr/>
        </p:nvSpPr>
        <p:spPr bwMode="auto">
          <a:xfrm>
            <a:off x="3813175" y="5238750"/>
            <a:ext cx="15605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pitchFamily="-1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53" name="Rectangle 28"/>
          <p:cNvSpPr>
            <a:spLocks noChangeArrowheads="1"/>
          </p:cNvSpPr>
          <p:nvPr/>
        </p:nvSpPr>
        <p:spPr bwMode="auto">
          <a:xfrm>
            <a:off x="4067175" y="5975350"/>
            <a:ext cx="912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pitchFamily="-1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>
            <a:off x="7804150" y="1681163"/>
            <a:ext cx="1588" cy="1400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86" name="Rectangle 30"/>
          <p:cNvSpPr>
            <a:spLocks noChangeArrowheads="1"/>
          </p:cNvSpPr>
          <p:nvPr/>
        </p:nvSpPr>
        <p:spPr bwMode="auto">
          <a:xfrm>
            <a:off x="7554913" y="3048000"/>
            <a:ext cx="981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05" charset="0"/>
              </a:rPr>
              <a:t>20-byte</a:t>
            </a:r>
          </a:p>
          <a:p>
            <a:pPr algn="l" eaLnBrk="0" hangingPunct="0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05" charset="0"/>
              </a:rPr>
              <a:t>header</a:t>
            </a:r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>
            <a:off x="7804150" y="3787775"/>
            <a:ext cx="1588" cy="1314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effort to keep the network stateless</a:t>
            </a:r>
          </a:p>
          <a:p>
            <a:r>
              <a:rPr lang="en-US" dirty="0" smtClean="0"/>
              <a:t>Takes care of </a:t>
            </a:r>
            <a:r>
              <a:rPr lang="en-US" dirty="0" smtClean="0">
                <a:solidFill>
                  <a:srgbClr val="0000FF"/>
                </a:solidFill>
              </a:rPr>
              <a:t>reliability issues</a:t>
            </a:r>
          </a:p>
          <a:p>
            <a:pPr lvl="1"/>
            <a:r>
              <a:rPr lang="en-US" dirty="0" smtClean="0"/>
              <a:t>A conversation can </a:t>
            </a:r>
            <a:r>
              <a:rPr lang="en-US" dirty="0" smtClean="0">
                <a:solidFill>
                  <a:srgbClr val="FF0000"/>
                </a:solidFill>
              </a:rPr>
              <a:t>survive under transient failures </a:t>
            </a:r>
            <a:r>
              <a:rPr lang="en-US" dirty="0" smtClean="0"/>
              <a:t>in the Internet.</a:t>
            </a:r>
          </a:p>
          <a:p>
            <a:r>
              <a:rPr lang="en-US" dirty="0" smtClean="0"/>
              <a:t>What are those issues?</a:t>
            </a:r>
          </a:p>
          <a:p>
            <a:pPr lvl="1"/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Packet corruption</a:t>
            </a:r>
          </a:p>
          <a:p>
            <a:pPr lvl="1"/>
            <a:r>
              <a:rPr lang="en-US" dirty="0" smtClean="0"/>
              <a:t>Duplicate packets</a:t>
            </a:r>
          </a:p>
          <a:p>
            <a:pPr lvl="1"/>
            <a:r>
              <a:rPr lang="en-US" dirty="0" smtClean="0"/>
              <a:t>Out-of-order delivery</a:t>
            </a:r>
          </a:p>
          <a:p>
            <a:pPr lvl="1"/>
            <a:r>
              <a:rPr lang="en-US" dirty="0" smtClean="0"/>
              <a:t>Congestion</a:t>
            </a:r>
          </a:p>
          <a:p>
            <a:pPr lvl="1"/>
            <a:r>
              <a:rPr lang="en-US" dirty="0" smtClean="0"/>
              <a:t>Insufficient buffer at the end hosts</a:t>
            </a:r>
          </a:p>
          <a:p>
            <a:r>
              <a:rPr lang="en-US" dirty="0" smtClean="0"/>
              <a:t>TCP is an abstraction: reliable, in-order byte 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</a:t>
            </a:r>
            <a:r>
              <a:rPr lang="en-US" dirty="0" smtClean="0"/>
              <a:t> contain </a:t>
            </a:r>
            <a:r>
              <a:rPr lang="en-US" dirty="0" smtClean="0"/>
              <a:t>material developed and copyrighted </a:t>
            </a:r>
            <a:r>
              <a:rPr lang="en-US" dirty="0" smtClean="0"/>
              <a:t>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</a:t>
            </a:r>
            <a:r>
              <a:rPr lang="en-US" dirty="0" smtClean="0"/>
              <a:t>Gupta at </a:t>
            </a:r>
            <a:r>
              <a:rPr lang="en-US" dirty="0" smtClean="0"/>
              <a:t>UIUC</a:t>
            </a:r>
          </a:p>
          <a:p>
            <a:pPr lvl="1"/>
            <a:r>
              <a:rPr lang="en-US" dirty="0" smtClean="0"/>
              <a:t>Mike Freedman and Jen Rexford at Princeton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0800" cy="44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7097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6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making </a:t>
            </a:r>
            <a:r>
              <a:rPr lang="en-US" dirty="0"/>
              <a:t>an </a:t>
            </a:r>
            <a:r>
              <a:rPr lang="en-US" dirty="0" smtClean="0"/>
              <a:t>appointment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Well…I think we need a better way…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77892" name="Picture 4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175" y="2105025"/>
            <a:ext cx="1795463" cy="1833563"/>
          </a:xfrm>
          <a:prstGeom prst="rect">
            <a:avLst/>
          </a:prstGeom>
          <a:noFill/>
        </p:spPr>
      </p:pic>
      <p:pic>
        <p:nvPicPr>
          <p:cNvPr id="677893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838" y="3289300"/>
            <a:ext cx="1868487" cy="1773238"/>
          </a:xfrm>
          <a:prstGeom prst="rect">
            <a:avLst/>
          </a:prstGeo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5638" y="1752600"/>
            <a:ext cx="4416425" cy="1382713"/>
            <a:chOff x="413" y="1236"/>
            <a:chExt cx="2782" cy="871"/>
          </a:xfrm>
        </p:grpSpPr>
        <p:sp>
          <p:nvSpPr>
            <p:cNvPr id="677895" name="Text Box 7"/>
            <p:cNvSpPr txBox="1">
              <a:spLocks noChangeArrowheads="1"/>
            </p:cNvSpPr>
            <p:nvPr/>
          </p:nvSpPr>
          <p:spPr bwMode="auto">
            <a:xfrm>
              <a:off x="414" y="135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1:30pm on February 8, 2006?</a:t>
              </a:r>
            </a:p>
          </p:txBody>
        </p:sp>
        <p:sp>
          <p:nvSpPr>
            <p:cNvPr id="677896" name="AutoShape 8"/>
            <p:cNvSpPr>
              <a:spLocks noChangeArrowheads="1"/>
            </p:cNvSpPr>
            <p:nvPr/>
          </p:nvSpPr>
          <p:spPr bwMode="auto">
            <a:xfrm>
              <a:off x="413" y="1236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33838" y="3949700"/>
            <a:ext cx="2035175" cy="641350"/>
            <a:chOff x="2541" y="2620"/>
            <a:chExt cx="1282" cy="404"/>
          </a:xfrm>
        </p:grpSpPr>
        <p:sp>
          <p:nvSpPr>
            <p:cNvPr id="677897" name="AutoShape 9"/>
            <p:cNvSpPr>
              <a:spLocks noChangeArrowheads="1"/>
            </p:cNvSpPr>
            <p:nvPr/>
          </p:nvSpPr>
          <p:spPr bwMode="auto">
            <a:xfrm flipH="1" flipV="1">
              <a:off x="2541" y="2620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898" name="Text Box 10"/>
            <p:cNvSpPr txBox="1">
              <a:spLocks noChangeArrowheads="1"/>
            </p:cNvSpPr>
            <p:nvPr/>
          </p:nvSpPr>
          <p:spPr bwMode="auto">
            <a:xfrm>
              <a:off x="2783" y="2692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64025" y="4217988"/>
            <a:ext cx="2035175" cy="641350"/>
            <a:chOff x="2686" y="2789"/>
            <a:chExt cx="1282" cy="404"/>
          </a:xfrm>
        </p:grpSpPr>
        <p:sp>
          <p:nvSpPr>
            <p:cNvPr id="677900" name="AutoShape 12"/>
            <p:cNvSpPr>
              <a:spLocks noChangeArrowheads="1"/>
            </p:cNvSpPr>
            <p:nvPr/>
          </p:nvSpPr>
          <p:spPr bwMode="auto">
            <a:xfrm flipH="1" flipV="1">
              <a:off x="2686" y="2789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2" name="Text Box 14"/>
            <p:cNvSpPr txBox="1">
              <a:spLocks noChangeArrowheads="1"/>
            </p:cNvSpPr>
            <p:nvPr/>
          </p:nvSpPr>
          <p:spPr bwMode="auto">
            <a:xfrm>
              <a:off x="2880" y="2789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495800" y="4486275"/>
            <a:ext cx="2035175" cy="654050"/>
            <a:chOff x="2832" y="2958"/>
            <a:chExt cx="1282" cy="412"/>
          </a:xfrm>
        </p:grpSpPr>
        <p:sp>
          <p:nvSpPr>
            <p:cNvPr id="677901" name="AutoShape 13"/>
            <p:cNvSpPr>
              <a:spLocks noChangeArrowheads="1"/>
            </p:cNvSpPr>
            <p:nvPr/>
          </p:nvSpPr>
          <p:spPr bwMode="auto">
            <a:xfrm flipH="1" flipV="1">
              <a:off x="2832" y="2966"/>
              <a:ext cx="1282" cy="404"/>
            </a:xfrm>
            <a:prstGeom prst="wedgeRoundRectCallout">
              <a:avLst>
                <a:gd name="adj1" fmla="val -70519"/>
                <a:gd name="adj2" fmla="val 253708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3" name="Text Box 15"/>
            <p:cNvSpPr txBox="1">
              <a:spLocks noChangeArrowheads="1"/>
            </p:cNvSpPr>
            <p:nvPr/>
          </p:nvSpPr>
          <p:spPr bwMode="auto">
            <a:xfrm>
              <a:off x="3195" y="295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Yes!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69938" y="1874838"/>
            <a:ext cx="4416425" cy="1382712"/>
            <a:chOff x="775" y="2789"/>
            <a:chExt cx="2782" cy="871"/>
          </a:xfrm>
        </p:grpSpPr>
        <p:sp>
          <p:nvSpPr>
            <p:cNvPr id="677906" name="Text Box 18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3:00pm on February 8, 2006?</a:t>
              </a:r>
            </a:p>
          </p:txBody>
        </p:sp>
        <p:sp>
          <p:nvSpPr>
            <p:cNvPr id="677907" name="AutoShape 19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5825" y="1952625"/>
            <a:ext cx="4416425" cy="1382713"/>
            <a:chOff x="775" y="2789"/>
            <a:chExt cx="2782" cy="871"/>
          </a:xfrm>
        </p:grpSpPr>
        <p:sp>
          <p:nvSpPr>
            <p:cNvPr id="677911" name="Text Box 23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4:30pm on February 8, 2006?</a:t>
              </a:r>
            </a:p>
          </p:txBody>
        </p:sp>
        <p:sp>
          <p:nvSpPr>
            <p:cNvPr id="677912" name="AutoShape 24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3F61213-DD54-7E41-A122-3D800B2EB337}" type="slidenum">
              <a:rPr lang="en-US"/>
              <a:pPr/>
              <a:t>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Bob: </a:t>
            </a:r>
            <a:r>
              <a:rPr lang="en-US" dirty="0">
                <a:solidFill>
                  <a:srgbClr val="FF3300"/>
                </a:solidFill>
              </a:rPr>
              <a:t>When are you free to meet for 1.5 hours during the next two weeks?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Alice: </a:t>
            </a:r>
            <a:r>
              <a:rPr lang="en-US" dirty="0">
                <a:solidFill>
                  <a:srgbClr val="FF3300"/>
                </a:solidFill>
              </a:rPr>
              <a:t>10:30am on Feb 8 and 1:15pm on Feb 9.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/>
              <a:t>Bob: </a:t>
            </a:r>
            <a:r>
              <a:rPr lang="en-US" dirty="0"/>
              <a:t>Book me for 1.5 hours at 10:30am on Feb 8.</a:t>
            </a:r>
            <a:endParaRPr lang="en-US" dirty="0" smtClean="0"/>
          </a:p>
          <a:p>
            <a:r>
              <a:rPr lang="en-US" dirty="0" smtClean="0"/>
              <a:t>Alice: </a:t>
            </a:r>
            <a:r>
              <a:rPr lang="en-US" dirty="0"/>
              <a:t>Yes.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8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agreement</a:t>
            </a:r>
            <a:r>
              <a:rPr lang="en-US" dirty="0" smtClean="0"/>
              <a:t> between entities in communication</a:t>
            </a:r>
          </a:p>
          <a:p>
            <a:pPr lvl="1"/>
            <a:r>
              <a:rPr lang="en-US" dirty="0" smtClean="0"/>
              <a:t>Two things: 1) syntax, 2) semantics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Syntax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hat language?</a:t>
            </a:r>
          </a:p>
          <a:p>
            <a:pPr lvl="1"/>
            <a:r>
              <a:rPr lang="en-US" dirty="0" smtClean="0"/>
              <a:t>What’s the time format? Granularity?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broken into pieces,</a:t>
            </a:r>
            <a:r>
              <a:rPr lang="en-US" dirty="0" smtClean="0"/>
              <a:t> how do you reassemble?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msg</a:t>
            </a:r>
            <a:r>
              <a:rPr lang="en-US" dirty="0" smtClean="0"/>
              <a:t> gets lost, what do you do?</a:t>
            </a:r>
          </a:p>
          <a:p>
            <a:pPr lvl="1"/>
            <a:r>
              <a:rPr lang="en-US" dirty="0" smtClean="0"/>
              <a:t>If you get a </a:t>
            </a:r>
            <a:r>
              <a:rPr lang="en-US" dirty="0" err="1" smtClean="0"/>
              <a:t>msg</a:t>
            </a:r>
            <a:r>
              <a:rPr lang="en-US" dirty="0" smtClean="0"/>
              <a:t>, what do you do?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back: 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7285</TotalTime>
  <Pages>12</Pages>
  <Words>1322</Words>
  <Application>Microsoft Macintosh PowerPoint</Application>
  <PresentationFormat>Letter Paper (8.5x11 in)</PresentationFormat>
  <Paragraphs>296</Paragraphs>
  <Slides>23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The Internet in 2 Hours: The First Hour</vt:lpstr>
      <vt:lpstr>Today and Monday</vt:lpstr>
      <vt:lpstr>What Is the Internet?</vt:lpstr>
      <vt:lpstr>What Is the Internet?</vt:lpstr>
      <vt:lpstr>What Is the Internet?</vt:lpstr>
      <vt:lpstr>Detour: What is a Protocol?</vt:lpstr>
      <vt:lpstr>Detour: What Is a Protocol?</vt:lpstr>
      <vt:lpstr>Detour: What is a Protocol?</vt:lpstr>
      <vt:lpstr>Returning back: What Is the Internet?</vt:lpstr>
      <vt:lpstr>How to Interconnect?</vt:lpstr>
      <vt:lpstr>Layering: A Modular Approach</vt:lpstr>
      <vt:lpstr>Internet 5-Layer Stack</vt:lpstr>
      <vt:lpstr>IP Suite: End Hosts vs. Routers</vt:lpstr>
      <vt:lpstr>The Internet Protocol Suite</vt:lpstr>
      <vt:lpstr>Why That Way?</vt:lpstr>
      <vt:lpstr>Survivability</vt:lpstr>
      <vt:lpstr>So, How to Protect a Conversation?</vt:lpstr>
      <vt:lpstr>Two Approaches to Survivability</vt:lpstr>
      <vt:lpstr>Two Approaches to Survivability</vt:lpstr>
      <vt:lpstr>Two Approaches to Survivability</vt:lpstr>
      <vt:lpstr>IPv4 Packet</vt:lpstr>
      <vt:lpstr>TCP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353</cp:revision>
  <cp:lastPrinted>2012-01-18T19:39:03Z</cp:lastPrinted>
  <dcterms:created xsi:type="dcterms:W3CDTF">2012-01-18T18:01:14Z</dcterms:created>
  <dcterms:modified xsi:type="dcterms:W3CDTF">2012-01-21T04:19:43Z</dcterms:modified>
  <cp:category/>
</cp:coreProperties>
</file>