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Masters/slideMaster2.xml" ContentType="application/vnd.openxmlformats-officedocument.presentationml.slideMaster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notesSlides/notesSlide5.xml" ContentType="application/vnd.openxmlformats-officedocument.presentationml.notesSlide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Default Extension="png" ContentType="image/png"/>
  <Override PartName="/ppt/slides/slide23.xml" ContentType="application/vnd.openxmlformats-officedocument.presentationml.slide+xml"/>
  <Override PartName="/ppt/slideLayouts/slideLayout17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theme/theme4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8.xml" ContentType="application/vnd.openxmlformats-officedocument.presentationml.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Default Extension="wmf" ContentType="image/x-wmf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26"/>
  </p:notesMasterIdLst>
  <p:handoutMasterIdLst>
    <p:handoutMasterId r:id="rId27"/>
  </p:handoutMasterIdLst>
  <p:sldIdLst>
    <p:sldId id="322" r:id="rId3"/>
    <p:sldId id="609" r:id="rId4"/>
    <p:sldId id="610" r:id="rId5"/>
    <p:sldId id="611" r:id="rId6"/>
    <p:sldId id="612" r:id="rId7"/>
    <p:sldId id="602" r:id="rId8"/>
    <p:sldId id="603" r:id="rId9"/>
    <p:sldId id="604" r:id="rId10"/>
    <p:sldId id="605" r:id="rId11"/>
    <p:sldId id="606" r:id="rId12"/>
    <p:sldId id="613" r:id="rId13"/>
    <p:sldId id="614" r:id="rId14"/>
    <p:sldId id="630" r:id="rId15"/>
    <p:sldId id="615" r:id="rId16"/>
    <p:sldId id="616" r:id="rId17"/>
    <p:sldId id="618" r:id="rId18"/>
    <p:sldId id="619" r:id="rId19"/>
    <p:sldId id="620" r:id="rId20"/>
    <p:sldId id="621" r:id="rId21"/>
    <p:sldId id="622" r:id="rId22"/>
    <p:sldId id="623" r:id="rId23"/>
    <p:sldId id="629" r:id="rId24"/>
    <p:sldId id="584" r:id="rId25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showPr showNarration="1" useTimings="0">
    <p:present/>
    <p:sldAll/>
    <p:penClr>
      <a:schemeClr val="tx1"/>
    </p:penClr>
  </p:showPr>
  <p:clrMru>
    <a:srgbClr val="0066FF"/>
    <a:srgbClr val="55FC02"/>
    <a:srgbClr val="FBBA03"/>
    <a:srgbClr val="0332B7"/>
    <a:srgbClr val="000000"/>
    <a:srgbClr val="114FFB"/>
    <a:srgbClr val="7B00E4"/>
    <a:srgbClr val="EFFB03"/>
    <a:srgbClr val="F905F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9" autoAdjust="0"/>
    <p:restoredTop sz="80102" autoAdjust="0"/>
  </p:normalViewPr>
  <p:slideViewPr>
    <p:cSldViewPr>
      <p:cViewPr varScale="1">
        <p:scale>
          <a:sx n="97" d="100"/>
          <a:sy n="97" d="100"/>
        </p:scale>
        <p:origin x="-93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CC54D5-E9D1-D042-85F6-BE5E439A1DA2}" type="slidenum">
              <a:rPr lang="en-US">
                <a:latin typeface="Times New Roman" pitchFamily="-1" charset="0"/>
              </a:rPr>
              <a:pPr/>
              <a:t>10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4D3FD2-D6C5-A34A-BEFF-719AC62E803C}" type="slidenum">
              <a:rPr lang="en-US"/>
              <a:pPr/>
              <a:t>16</a:t>
            </a:fld>
            <a:endParaRPr lang="en-US"/>
          </a:p>
        </p:txBody>
      </p:sp>
      <p:sp>
        <p:nvSpPr>
          <p:cNvPr id="99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24EE56-B0BA-E44B-AE37-98CFEDC344A0}" type="slidenum">
              <a:rPr lang="en-US"/>
              <a:pPr/>
              <a:t>19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1A7043-D086-1E43-A8B1-7C621009B0ED}" type="slidenum">
              <a:rPr lang="en-US"/>
              <a:pPr/>
              <a:t>20</a:t>
            </a:fld>
            <a:endParaRPr lang="en-US"/>
          </a:p>
        </p:txBody>
      </p:sp>
      <p:sp>
        <p:nvSpPr>
          <p:cNvPr id="98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CSE 486/586, Spring</a:t>
            </a:r>
            <a:r>
              <a:rPr lang="en-US" baseline="0" dirty="0" smtClean="0"/>
              <a:t> 2012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oleObject" Target="../embeddings/oleObject1.bin"/><Relationship Id="rId5" Type="http://schemas.openxmlformats.org/officeDocument/2006/relationships/image" Target="../media/image6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3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3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3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 smtClean="0"/>
              <a:t>CSE 486/586 Distributed Systems</a:t>
            </a:r>
            <a:br>
              <a:rPr lang="en-US" dirty="0" smtClean="0"/>
            </a:br>
            <a:r>
              <a:rPr lang="en-US" dirty="0" smtClean="0"/>
              <a:t>The Internet in 2 Hours:</a:t>
            </a:r>
            <a:br>
              <a:rPr lang="en-US" dirty="0" smtClean="0"/>
            </a:br>
            <a:r>
              <a:rPr lang="en-US" dirty="0" smtClean="0"/>
              <a:t>The Second Hour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 smtClean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>IPv4 Packet</a:t>
            </a:r>
          </a:p>
        </p:txBody>
      </p:sp>
      <p:sp>
        <p:nvSpPr>
          <p:cNvPr id="52227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40475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1C91B91-12BB-9E41-A795-82AD79CEAAFC}" type="slidenum">
              <a:rPr lang="en-US">
                <a:latin typeface="Courier New" pitchFamily="-1" charset="0"/>
              </a:rPr>
              <a:pPr/>
              <a:t>10</a:t>
            </a:fld>
            <a:endParaRPr lang="en-US">
              <a:latin typeface="Courier New" pitchFamily="-1" charset="0"/>
            </a:endParaRPr>
          </a:p>
        </p:txBody>
      </p:sp>
      <p:sp>
        <p:nvSpPr>
          <p:cNvPr id="52228" name="Rectangle 3"/>
          <p:cNvSpPr>
            <a:spLocks noChangeArrowheads="1"/>
          </p:cNvSpPr>
          <p:nvPr/>
        </p:nvSpPr>
        <p:spPr bwMode="auto">
          <a:xfrm>
            <a:off x="1466850" y="1682750"/>
            <a:ext cx="6007100" cy="3311525"/>
          </a:xfrm>
          <a:prstGeom prst="rect">
            <a:avLst/>
          </a:prstGeom>
          <a:solidFill>
            <a:srgbClr val="FDE3B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9" name="Rectangle 4"/>
          <p:cNvSpPr>
            <a:spLocks noChangeArrowheads="1"/>
          </p:cNvSpPr>
          <p:nvPr/>
        </p:nvSpPr>
        <p:spPr bwMode="auto">
          <a:xfrm>
            <a:off x="1466850" y="4984750"/>
            <a:ext cx="6003925" cy="6350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0" name="Rectangle 5"/>
          <p:cNvSpPr>
            <a:spLocks noChangeArrowheads="1"/>
          </p:cNvSpPr>
          <p:nvPr/>
        </p:nvSpPr>
        <p:spPr bwMode="auto">
          <a:xfrm>
            <a:off x="1468438" y="5610225"/>
            <a:ext cx="6002337" cy="8255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1" name="Line 6"/>
          <p:cNvSpPr>
            <a:spLocks noChangeShapeType="1"/>
          </p:cNvSpPr>
          <p:nvPr/>
        </p:nvSpPr>
        <p:spPr bwMode="auto">
          <a:xfrm flipV="1">
            <a:off x="1495425" y="2411413"/>
            <a:ext cx="5980113" cy="15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2" name="Line 7"/>
          <p:cNvSpPr>
            <a:spLocks noChangeShapeType="1"/>
          </p:cNvSpPr>
          <p:nvPr/>
        </p:nvSpPr>
        <p:spPr bwMode="auto">
          <a:xfrm flipV="1">
            <a:off x="1490663" y="3114675"/>
            <a:ext cx="6002337" cy="142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Line 8"/>
          <p:cNvSpPr>
            <a:spLocks noChangeShapeType="1"/>
          </p:cNvSpPr>
          <p:nvPr/>
        </p:nvSpPr>
        <p:spPr bwMode="auto">
          <a:xfrm>
            <a:off x="1474788" y="3744913"/>
            <a:ext cx="6019800" cy="174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4" name="Line 9"/>
          <p:cNvSpPr>
            <a:spLocks noChangeShapeType="1"/>
          </p:cNvSpPr>
          <p:nvPr/>
        </p:nvSpPr>
        <p:spPr bwMode="auto">
          <a:xfrm>
            <a:off x="4432300" y="1676400"/>
            <a:ext cx="17463" cy="21050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5" name="Line 10"/>
          <p:cNvSpPr>
            <a:spLocks noChangeShapeType="1"/>
          </p:cNvSpPr>
          <p:nvPr/>
        </p:nvSpPr>
        <p:spPr bwMode="auto">
          <a:xfrm>
            <a:off x="2959100" y="1743075"/>
            <a:ext cx="1588" cy="6588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6" name="Line 11"/>
          <p:cNvSpPr>
            <a:spLocks noChangeShapeType="1"/>
          </p:cNvSpPr>
          <p:nvPr/>
        </p:nvSpPr>
        <p:spPr bwMode="auto">
          <a:xfrm>
            <a:off x="2235200" y="1743075"/>
            <a:ext cx="1588" cy="6588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7" name="Rectangle 12"/>
          <p:cNvSpPr>
            <a:spLocks noChangeArrowheads="1"/>
          </p:cNvSpPr>
          <p:nvPr/>
        </p:nvSpPr>
        <p:spPr bwMode="auto">
          <a:xfrm>
            <a:off x="1392238" y="1676400"/>
            <a:ext cx="925512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dirty="0">
                <a:solidFill>
                  <a:srgbClr val="000000"/>
                </a:solidFill>
                <a:latin typeface="Arial" pitchFamily="-1" charset="0"/>
              </a:rPr>
              <a:t>4-bit</a:t>
            </a:r>
          </a:p>
          <a:p>
            <a:pPr eaLnBrk="0" hangingPunct="0"/>
            <a:r>
              <a:rPr lang="en-US" sz="1600" dirty="0">
                <a:solidFill>
                  <a:srgbClr val="000000"/>
                </a:solidFill>
                <a:latin typeface="Arial" pitchFamily="-1" charset="0"/>
              </a:rPr>
              <a:t>Version</a:t>
            </a:r>
          </a:p>
        </p:txBody>
      </p:sp>
      <p:sp>
        <p:nvSpPr>
          <p:cNvPr id="52238" name="Rectangle 13"/>
          <p:cNvSpPr>
            <a:spLocks noChangeArrowheads="1"/>
          </p:cNvSpPr>
          <p:nvPr/>
        </p:nvSpPr>
        <p:spPr bwMode="auto">
          <a:xfrm>
            <a:off x="2168525" y="1763712"/>
            <a:ext cx="868363" cy="67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sz="1600" dirty="0">
                <a:solidFill>
                  <a:srgbClr val="000000"/>
                </a:solidFill>
                <a:latin typeface="Arial" pitchFamily="-1" charset="0"/>
              </a:rPr>
              <a:t>4-bit</a:t>
            </a:r>
          </a:p>
          <a:p>
            <a:pPr eaLnBrk="0" hangingPunct="0">
              <a:lnSpc>
                <a:spcPct val="80000"/>
              </a:lnSpc>
            </a:pPr>
            <a:r>
              <a:rPr lang="en-US" sz="1600" dirty="0">
                <a:solidFill>
                  <a:srgbClr val="000000"/>
                </a:solidFill>
                <a:latin typeface="Arial" pitchFamily="-1" charset="0"/>
              </a:rPr>
              <a:t>Header</a:t>
            </a:r>
          </a:p>
          <a:p>
            <a:pPr eaLnBrk="0" hangingPunct="0">
              <a:lnSpc>
                <a:spcPct val="80000"/>
              </a:lnSpc>
            </a:pPr>
            <a:r>
              <a:rPr lang="en-US" sz="1600" dirty="0">
                <a:solidFill>
                  <a:srgbClr val="000000"/>
                </a:solidFill>
                <a:latin typeface="Arial" pitchFamily="-1" charset="0"/>
              </a:rPr>
              <a:t>Length</a:t>
            </a:r>
            <a:endParaRPr lang="en-US" sz="1600" b="0" dirty="0">
              <a:solidFill>
                <a:srgbClr val="000000"/>
              </a:solidFill>
              <a:latin typeface="Arial" pitchFamily="-1" charset="0"/>
            </a:endParaRPr>
          </a:p>
        </p:txBody>
      </p:sp>
      <p:sp>
        <p:nvSpPr>
          <p:cNvPr id="52239" name="Rectangle 14"/>
          <p:cNvSpPr>
            <a:spLocks noChangeArrowheads="1"/>
          </p:cNvSpPr>
          <p:nvPr/>
        </p:nvSpPr>
        <p:spPr bwMode="auto">
          <a:xfrm>
            <a:off x="2959100" y="1708150"/>
            <a:ext cx="1514475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dirty="0">
                <a:solidFill>
                  <a:srgbClr val="000000"/>
                </a:solidFill>
                <a:latin typeface="Arial" pitchFamily="-1" charset="0"/>
              </a:rPr>
              <a:t>8-bit Type of</a:t>
            </a:r>
          </a:p>
          <a:p>
            <a:pPr eaLnBrk="0" hangingPunct="0"/>
            <a:r>
              <a:rPr lang="en-US" sz="1600" dirty="0">
                <a:solidFill>
                  <a:srgbClr val="000000"/>
                </a:solidFill>
                <a:latin typeface="Arial" pitchFamily="-1" charset="0"/>
              </a:rPr>
              <a:t>Service (TOS)</a:t>
            </a:r>
          </a:p>
        </p:txBody>
      </p:sp>
      <p:sp>
        <p:nvSpPr>
          <p:cNvPr id="52240" name="Rectangle 15"/>
          <p:cNvSpPr>
            <a:spLocks noChangeArrowheads="1"/>
          </p:cNvSpPr>
          <p:nvPr/>
        </p:nvSpPr>
        <p:spPr bwMode="auto">
          <a:xfrm>
            <a:off x="4592638" y="1885950"/>
            <a:ext cx="27463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16-bit Total Length (Bytes)</a:t>
            </a:r>
            <a:endParaRPr lang="en-US" sz="1400">
              <a:solidFill>
                <a:srgbClr val="000000"/>
              </a:solidFill>
              <a:latin typeface="Arial" pitchFamily="-1" charset="0"/>
            </a:endParaRPr>
          </a:p>
        </p:txBody>
      </p:sp>
      <p:sp>
        <p:nvSpPr>
          <p:cNvPr id="52241" name="Rectangle 16"/>
          <p:cNvSpPr>
            <a:spLocks noChangeArrowheads="1"/>
          </p:cNvSpPr>
          <p:nvPr/>
        </p:nvSpPr>
        <p:spPr bwMode="auto">
          <a:xfrm>
            <a:off x="1944688" y="2616200"/>
            <a:ext cx="20478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16-bit Identification</a:t>
            </a:r>
            <a:endParaRPr lang="en-US" sz="1400">
              <a:solidFill>
                <a:srgbClr val="000000"/>
              </a:solidFill>
              <a:latin typeface="Arial" pitchFamily="-1" charset="0"/>
            </a:endParaRPr>
          </a:p>
        </p:txBody>
      </p:sp>
      <p:sp>
        <p:nvSpPr>
          <p:cNvPr id="52242" name="Line 17"/>
          <p:cNvSpPr>
            <a:spLocks noChangeShapeType="1"/>
          </p:cNvSpPr>
          <p:nvPr/>
        </p:nvSpPr>
        <p:spPr bwMode="auto">
          <a:xfrm>
            <a:off x="5092700" y="2441575"/>
            <a:ext cx="1588" cy="6588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3" name="Rectangle 18"/>
          <p:cNvSpPr>
            <a:spLocks noChangeArrowheads="1"/>
          </p:cNvSpPr>
          <p:nvPr/>
        </p:nvSpPr>
        <p:spPr bwMode="auto">
          <a:xfrm>
            <a:off x="4410075" y="2393950"/>
            <a:ext cx="7112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dirty="0">
                <a:solidFill>
                  <a:srgbClr val="000000"/>
                </a:solidFill>
                <a:latin typeface="Arial" pitchFamily="-1" charset="0"/>
              </a:rPr>
              <a:t>3-bit</a:t>
            </a:r>
          </a:p>
          <a:p>
            <a:pPr eaLnBrk="0" hangingPunct="0"/>
            <a:r>
              <a:rPr lang="en-US" sz="1600" dirty="0">
                <a:solidFill>
                  <a:srgbClr val="000000"/>
                </a:solidFill>
                <a:latin typeface="Arial" pitchFamily="-1" charset="0"/>
              </a:rPr>
              <a:t>Flags</a:t>
            </a:r>
            <a:endParaRPr lang="en-US" sz="1600" b="0" dirty="0">
              <a:solidFill>
                <a:srgbClr val="000000"/>
              </a:solidFill>
              <a:latin typeface="Arial" pitchFamily="-1" charset="0"/>
            </a:endParaRPr>
          </a:p>
        </p:txBody>
      </p:sp>
      <p:sp>
        <p:nvSpPr>
          <p:cNvPr id="52244" name="Rectangle 19"/>
          <p:cNvSpPr>
            <a:spLocks noChangeArrowheads="1"/>
          </p:cNvSpPr>
          <p:nvPr/>
        </p:nvSpPr>
        <p:spPr bwMode="auto">
          <a:xfrm>
            <a:off x="5095875" y="2633663"/>
            <a:ext cx="23526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13-bit Fragment Offset</a:t>
            </a:r>
            <a:endParaRPr lang="en-US" sz="1400">
              <a:solidFill>
                <a:srgbClr val="000000"/>
              </a:solidFill>
              <a:latin typeface="Arial" pitchFamily="-1" charset="0"/>
            </a:endParaRPr>
          </a:p>
        </p:txBody>
      </p:sp>
      <p:sp>
        <p:nvSpPr>
          <p:cNvPr id="52245" name="Line 20"/>
          <p:cNvSpPr>
            <a:spLocks noChangeShapeType="1"/>
          </p:cNvSpPr>
          <p:nvPr/>
        </p:nvSpPr>
        <p:spPr bwMode="auto">
          <a:xfrm>
            <a:off x="3022600" y="3140075"/>
            <a:ext cx="1588" cy="6016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6" name="Rectangle 21"/>
          <p:cNvSpPr>
            <a:spLocks noChangeArrowheads="1"/>
          </p:cNvSpPr>
          <p:nvPr/>
        </p:nvSpPr>
        <p:spPr bwMode="auto">
          <a:xfrm>
            <a:off x="1544638" y="3079750"/>
            <a:ext cx="1449387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dirty="0">
                <a:solidFill>
                  <a:srgbClr val="000000"/>
                </a:solidFill>
                <a:latin typeface="Arial" pitchFamily="-1" charset="0"/>
              </a:rPr>
              <a:t>8-bit Time to </a:t>
            </a:r>
          </a:p>
          <a:p>
            <a:pPr eaLnBrk="0" hangingPunct="0"/>
            <a:r>
              <a:rPr lang="en-US" sz="1600" dirty="0">
                <a:solidFill>
                  <a:srgbClr val="000000"/>
                </a:solidFill>
                <a:latin typeface="Arial" pitchFamily="-1" charset="0"/>
              </a:rPr>
              <a:t>Live (TTL)</a:t>
            </a:r>
          </a:p>
        </p:txBody>
      </p:sp>
      <p:sp>
        <p:nvSpPr>
          <p:cNvPr id="52247" name="Rectangle 22"/>
          <p:cNvSpPr>
            <a:spLocks noChangeArrowheads="1"/>
          </p:cNvSpPr>
          <p:nvPr/>
        </p:nvSpPr>
        <p:spPr bwMode="auto">
          <a:xfrm>
            <a:off x="3000375" y="3271838"/>
            <a:ext cx="14922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8-bit Protocol</a:t>
            </a:r>
            <a:endParaRPr lang="en-US" sz="1400" b="0">
              <a:solidFill>
                <a:srgbClr val="000000"/>
              </a:solidFill>
              <a:latin typeface="Arial" pitchFamily="-1" charset="0"/>
            </a:endParaRPr>
          </a:p>
        </p:txBody>
      </p:sp>
      <p:sp>
        <p:nvSpPr>
          <p:cNvPr id="52248" name="Rectangle 23"/>
          <p:cNvSpPr>
            <a:spLocks noChangeArrowheads="1"/>
          </p:cNvSpPr>
          <p:nvPr/>
        </p:nvSpPr>
        <p:spPr bwMode="auto">
          <a:xfrm>
            <a:off x="4710113" y="3289300"/>
            <a:ext cx="2551112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16-bit Header Checksum</a:t>
            </a:r>
            <a:endParaRPr lang="en-US" sz="1400">
              <a:solidFill>
                <a:srgbClr val="000000"/>
              </a:solidFill>
              <a:latin typeface="Arial" pitchFamily="-1" charset="0"/>
            </a:endParaRPr>
          </a:p>
        </p:txBody>
      </p:sp>
      <p:sp>
        <p:nvSpPr>
          <p:cNvPr id="52249" name="Line 24"/>
          <p:cNvSpPr>
            <a:spLocks noChangeShapeType="1"/>
          </p:cNvSpPr>
          <p:nvPr/>
        </p:nvSpPr>
        <p:spPr bwMode="auto">
          <a:xfrm>
            <a:off x="1477963" y="4408488"/>
            <a:ext cx="6015037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50" name="Rectangle 25"/>
          <p:cNvSpPr>
            <a:spLocks noChangeArrowheads="1"/>
          </p:cNvSpPr>
          <p:nvPr/>
        </p:nvSpPr>
        <p:spPr bwMode="auto">
          <a:xfrm>
            <a:off x="3201988" y="3932238"/>
            <a:ext cx="258603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600">
                <a:solidFill>
                  <a:srgbClr val="3333FF"/>
                </a:solidFill>
                <a:latin typeface="Arial" pitchFamily="-1" charset="0"/>
              </a:rPr>
              <a:t>32-bit Source IP Address</a:t>
            </a:r>
            <a:endParaRPr lang="en-US" sz="1400">
              <a:solidFill>
                <a:srgbClr val="3333FF"/>
              </a:solidFill>
              <a:latin typeface="Arial" pitchFamily="-1" charset="0"/>
            </a:endParaRPr>
          </a:p>
        </p:txBody>
      </p:sp>
      <p:sp>
        <p:nvSpPr>
          <p:cNvPr id="52251" name="Rectangle 26"/>
          <p:cNvSpPr>
            <a:spLocks noChangeArrowheads="1"/>
          </p:cNvSpPr>
          <p:nvPr/>
        </p:nvSpPr>
        <p:spPr bwMode="auto">
          <a:xfrm>
            <a:off x="3032125" y="4557713"/>
            <a:ext cx="300513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600">
                <a:solidFill>
                  <a:srgbClr val="3333FF"/>
                </a:solidFill>
                <a:latin typeface="Arial" pitchFamily="-1" charset="0"/>
              </a:rPr>
              <a:t>32-bit Destination IP Address</a:t>
            </a:r>
            <a:endParaRPr lang="en-US" sz="1400" b="0">
              <a:solidFill>
                <a:srgbClr val="3333FF"/>
              </a:solidFill>
              <a:latin typeface="Arial" pitchFamily="-1" charset="0"/>
            </a:endParaRPr>
          </a:p>
        </p:txBody>
      </p:sp>
      <p:sp>
        <p:nvSpPr>
          <p:cNvPr id="52252" name="Rectangle 27"/>
          <p:cNvSpPr>
            <a:spLocks noChangeArrowheads="1"/>
          </p:cNvSpPr>
          <p:nvPr/>
        </p:nvSpPr>
        <p:spPr bwMode="auto">
          <a:xfrm>
            <a:off x="3813175" y="5238750"/>
            <a:ext cx="156051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pitchFamily="-1" charset="0"/>
              </a:rPr>
              <a:t>Options (if any)</a:t>
            </a:r>
            <a:endParaRPr lang="en-US" sz="1400" b="0">
              <a:solidFill>
                <a:srgbClr val="000000"/>
              </a:solidFill>
              <a:latin typeface="Arial" pitchFamily="-1" charset="0"/>
            </a:endParaRPr>
          </a:p>
        </p:txBody>
      </p:sp>
      <p:sp>
        <p:nvSpPr>
          <p:cNvPr id="52253" name="Rectangle 28"/>
          <p:cNvSpPr>
            <a:spLocks noChangeArrowheads="1"/>
          </p:cNvSpPr>
          <p:nvPr/>
        </p:nvSpPr>
        <p:spPr bwMode="auto">
          <a:xfrm>
            <a:off x="4067175" y="5975350"/>
            <a:ext cx="91281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pitchFamily="-1" charset="0"/>
              </a:rPr>
              <a:t>Payload</a:t>
            </a:r>
            <a:endParaRPr lang="en-US" sz="1400" b="0">
              <a:solidFill>
                <a:srgbClr val="000000"/>
              </a:solidFill>
              <a:latin typeface="Arial" pitchFamily="-1" charset="0"/>
            </a:endParaRPr>
          </a:p>
        </p:txBody>
      </p:sp>
      <p:sp>
        <p:nvSpPr>
          <p:cNvPr id="52254" name="Line 29"/>
          <p:cNvSpPr>
            <a:spLocks noChangeShapeType="1"/>
          </p:cNvSpPr>
          <p:nvPr/>
        </p:nvSpPr>
        <p:spPr bwMode="auto">
          <a:xfrm>
            <a:off x="7804150" y="1681163"/>
            <a:ext cx="1588" cy="14001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stealth" w="med" len="med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5086" name="Rectangle 30"/>
          <p:cNvSpPr>
            <a:spLocks noChangeArrowheads="1"/>
          </p:cNvSpPr>
          <p:nvPr/>
        </p:nvSpPr>
        <p:spPr bwMode="auto">
          <a:xfrm>
            <a:off x="7554913" y="3048000"/>
            <a:ext cx="9810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 eaLnBrk="0" hangingPunct="0">
              <a:defRPr/>
            </a:pPr>
            <a:r>
              <a:rPr lang="en-US" sz="180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05" charset="0"/>
              </a:rPr>
              <a:t>20-byte</a:t>
            </a:r>
          </a:p>
          <a:p>
            <a:pPr algn="l" eaLnBrk="0" hangingPunct="0">
              <a:defRPr/>
            </a:pPr>
            <a:r>
              <a:rPr lang="en-US" sz="180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05" charset="0"/>
              </a:rPr>
              <a:t>header</a:t>
            </a:r>
          </a:p>
        </p:txBody>
      </p:sp>
      <p:sp>
        <p:nvSpPr>
          <p:cNvPr id="52256" name="Line 31"/>
          <p:cNvSpPr>
            <a:spLocks noChangeShapeType="1"/>
          </p:cNvSpPr>
          <p:nvPr/>
        </p:nvSpPr>
        <p:spPr bwMode="auto">
          <a:xfrm>
            <a:off x="7804150" y="3787775"/>
            <a:ext cx="1588" cy="13144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stealth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End-to-End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Helps </a:t>
            </a:r>
            <a:r>
              <a:rPr lang="en-US" dirty="0" smtClean="0">
                <a:solidFill>
                  <a:srgbClr val="0000FF"/>
                </a:solidFill>
              </a:rPr>
              <a:t>resisting the tendency to put and hide complicated things in the lower layers</a:t>
            </a:r>
          </a:p>
          <a:p>
            <a:r>
              <a:rPr lang="en-US" dirty="0" smtClean="0"/>
              <a:t>If a functionality </a:t>
            </a:r>
            <a:r>
              <a:rPr lang="en-US" dirty="0" smtClean="0">
                <a:solidFill>
                  <a:srgbClr val="FF0000"/>
                </a:solidFill>
              </a:rPr>
              <a:t>must be implemented end-to-end</a:t>
            </a:r>
            <a:r>
              <a:rPr lang="en-US" dirty="0" smtClean="0"/>
              <a:t>, then </a:t>
            </a:r>
            <a:r>
              <a:rPr lang="en-US" dirty="0" smtClean="0">
                <a:solidFill>
                  <a:srgbClr val="FF0000"/>
                </a:solidFill>
              </a:rPr>
              <a:t>don’t implement it in the network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Exception: when there are clear performance improvements</a:t>
            </a:r>
          </a:p>
          <a:p>
            <a:r>
              <a:rPr lang="en-US" dirty="0" smtClean="0"/>
              <a:t>Laid out in “</a:t>
            </a:r>
            <a:r>
              <a:rPr lang="en-US" i="1" dirty="0" smtClean="0"/>
              <a:t>End-to-End Arguments in System Design</a:t>
            </a:r>
            <a:r>
              <a:rPr lang="en-US" dirty="0" smtClean="0"/>
              <a:t>” by J.H. </a:t>
            </a:r>
            <a:r>
              <a:rPr lang="en-US" dirty="0" err="1" smtClean="0"/>
              <a:t>Saltzer</a:t>
            </a:r>
            <a:r>
              <a:rPr lang="en-US" dirty="0" smtClean="0"/>
              <a:t>, D.P. Reed and D.D. Clark (optional reading)</a:t>
            </a:r>
          </a:p>
          <a:p>
            <a:r>
              <a:rPr lang="en-US" dirty="0" smtClean="0"/>
              <a:t>A good rule of thumb in </a:t>
            </a:r>
            <a:r>
              <a:rPr lang="en-US" i="1" dirty="0" smtClean="0"/>
              <a:t>any</a:t>
            </a:r>
            <a:r>
              <a:rPr lang="en-US" dirty="0" smtClean="0"/>
              <a:t> system design, but still not something to follow blindly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11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TCP/IP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 “best-effort” network</a:t>
            </a:r>
          </a:p>
          <a:p>
            <a:pPr lvl="1"/>
            <a:r>
              <a:rPr lang="en-US" dirty="0" smtClean="0"/>
              <a:t>The network knows the source and the destination.</a:t>
            </a:r>
          </a:p>
          <a:p>
            <a:pPr lvl="1"/>
            <a:r>
              <a:rPr lang="en-US" dirty="0" smtClean="0"/>
              <a:t>A conversation is divided into packets.</a:t>
            </a:r>
          </a:p>
          <a:p>
            <a:pPr lvl="1"/>
            <a:r>
              <a:rPr lang="en-US" dirty="0" smtClean="0"/>
              <a:t>Makes the best effort to deliver packets</a:t>
            </a:r>
          </a:p>
          <a:p>
            <a:pPr lvl="1"/>
            <a:r>
              <a:rPr lang="en-US" dirty="0" smtClean="0"/>
              <a:t>Packet loss, corruption, out-of-order delivery, etc. could all happen.</a:t>
            </a:r>
          </a:p>
          <a:p>
            <a:r>
              <a:rPr lang="en-US" dirty="0" smtClean="0"/>
              <a:t>TCP (Transmission Control Protocol)</a:t>
            </a:r>
          </a:p>
          <a:p>
            <a:pPr lvl="1"/>
            <a:r>
              <a:rPr lang="en-US" dirty="0" smtClean="0"/>
              <a:t>Handles the problems</a:t>
            </a:r>
          </a:p>
          <a:p>
            <a:pPr lvl="1"/>
            <a:r>
              <a:rPr lang="en-US" dirty="0" smtClean="0"/>
              <a:t>Implemented at the end hosts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12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 descr="j028575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13625" y="4960937"/>
            <a:ext cx="1730375" cy="106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724150" y="4495800"/>
          <a:ext cx="3608388" cy="2062162"/>
        </p:xfrm>
        <a:graphic>
          <a:graphicData uri="http://schemas.openxmlformats.org/presentationml/2006/ole">
            <p:oleObj spid="_x0000_s68610" name="Photo Editor Photo" r:id="rId4" imgW="1905266" imgH="1390844" progId="">
              <p:embed/>
            </p:oleObj>
          </a:graphicData>
        </a:graphic>
      </p:graphicFrame>
      <p:sp>
        <p:nvSpPr>
          <p:cNvPr id="7" name="Line 6"/>
          <p:cNvSpPr>
            <a:spLocks noChangeShapeType="1"/>
          </p:cNvSpPr>
          <p:nvPr/>
        </p:nvSpPr>
        <p:spPr bwMode="auto">
          <a:xfrm flipV="1">
            <a:off x="1714500" y="5618162"/>
            <a:ext cx="1344613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6122988" y="5470525"/>
            <a:ext cx="10953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0" y="4311650"/>
            <a:ext cx="979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0">
                <a:latin typeface="Times New Roman" pitchFamily="-1" charset="0"/>
              </a:rPr>
              <a:t>source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7224713" y="4394200"/>
            <a:ext cx="1519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0">
                <a:latin typeface="Times New Roman" pitchFamily="-1" charset="0"/>
              </a:rPr>
              <a:t>destination</a:t>
            </a:r>
          </a:p>
        </p:txBody>
      </p:sp>
      <p:pic>
        <p:nvPicPr>
          <p:cNvPr id="11" name="Picture 10" descr="MCj0295728000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4743450"/>
            <a:ext cx="1928813" cy="163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519488" y="5186362"/>
            <a:ext cx="1892300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0" dirty="0">
                <a:latin typeface="Tahoma" pitchFamily="-1" charset="0"/>
              </a:rPr>
              <a:t>IP network</a:t>
            </a:r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2089150" y="5080000"/>
            <a:ext cx="327025" cy="457200"/>
            <a:chOff x="4505" y="1615"/>
            <a:chExt cx="206" cy="288"/>
          </a:xfrm>
        </p:grpSpPr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4506" y="1615"/>
              <a:ext cx="205" cy="288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4505" y="1615"/>
              <a:ext cx="205" cy="5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2584450" y="5084762"/>
            <a:ext cx="327025" cy="457200"/>
            <a:chOff x="4505" y="1615"/>
            <a:chExt cx="206" cy="288"/>
          </a:xfrm>
        </p:grpSpPr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506" y="1615"/>
              <a:ext cx="205" cy="288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505" y="1615"/>
              <a:ext cx="205" cy="5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6438900" y="4938712"/>
            <a:ext cx="327025" cy="457200"/>
            <a:chOff x="4505" y="1615"/>
            <a:chExt cx="206" cy="288"/>
          </a:xfrm>
        </p:grpSpPr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4506" y="1615"/>
              <a:ext cx="205" cy="288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4505" y="1615"/>
              <a:ext cx="205" cy="5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533400" y="6096000"/>
            <a:ext cx="801121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0" dirty="0" smtClean="0">
                <a:latin typeface="Tahoma" pitchFamily="-1" charset="0"/>
              </a:rPr>
              <a:t>TCP</a:t>
            </a:r>
            <a:endParaRPr lang="en-US" sz="2800" b="0" dirty="0">
              <a:latin typeface="Tahoma" pitchFamily="-1" charset="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7772400" y="6096000"/>
            <a:ext cx="801121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0" dirty="0" smtClean="0">
                <a:latin typeface="Tahoma" pitchFamily="-1" charset="0"/>
              </a:rPr>
              <a:t>TCP</a:t>
            </a:r>
            <a:endParaRPr lang="en-US" sz="2800" b="0" dirty="0">
              <a:latin typeface="Tahoma" pitchFamily="-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OK; Let’s Think about It Together…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Is this always a good thing?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Is today’s Internet still stateless?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13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57400"/>
            <a:ext cx="519176" cy="5899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429000"/>
            <a:ext cx="519176" cy="589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CSE 486/586 </a:t>
            </a:r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Recitations will begin from next Monday.</a:t>
            </a:r>
          </a:p>
          <a:p>
            <a:pPr lvl="1"/>
            <a:r>
              <a:rPr lang="en-US" dirty="0" smtClean="0"/>
              <a:t>Will mainly talk about project 0</a:t>
            </a:r>
          </a:p>
          <a:p>
            <a:r>
              <a:rPr lang="en-US" dirty="0" smtClean="0"/>
              <a:t>Project 0 description will be out on Wednesday.</a:t>
            </a:r>
          </a:p>
          <a:p>
            <a:r>
              <a:rPr lang="en-US" dirty="0" smtClean="0"/>
              <a:t>Please use Piazza; all announcements will go there.</a:t>
            </a:r>
          </a:p>
          <a:p>
            <a:pPr lvl="1"/>
            <a:r>
              <a:rPr lang="en-US" dirty="0" smtClean="0"/>
              <a:t>Anonymous/private posting: generally questions are beneficial to the whole class; please consider posting it publicly first.</a:t>
            </a:r>
          </a:p>
          <a:p>
            <a:pPr lvl="1"/>
            <a:r>
              <a:rPr lang="en-US" dirty="0" smtClean="0"/>
              <a:t>If you want an invite, let me know.</a:t>
            </a:r>
          </a:p>
          <a:p>
            <a:r>
              <a:rPr lang="en-US" dirty="0" smtClean="0"/>
              <a:t>Please come to my office during the office hours!</a:t>
            </a:r>
          </a:p>
          <a:p>
            <a:pPr lvl="1"/>
            <a:r>
              <a:rPr lang="en-US" dirty="0" smtClean="0"/>
              <a:t>Give feedback about the class, ask questions,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14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An end-to-end protocol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Protects conversations</a:t>
            </a:r>
          </a:p>
          <a:p>
            <a:pPr lvl="1"/>
            <a:r>
              <a:rPr lang="en-US" dirty="0" smtClean="0"/>
              <a:t>Receiver is supposed to send an </a:t>
            </a:r>
            <a:r>
              <a:rPr lang="en-US" dirty="0" err="1" smtClean="0"/>
              <a:t>ack</a:t>
            </a:r>
            <a:r>
              <a:rPr lang="en-US" dirty="0" smtClean="0"/>
              <a:t> (acknowledgement) packet.</a:t>
            </a:r>
          </a:p>
          <a:p>
            <a:pPr lvl="1"/>
            <a:r>
              <a:rPr lang="en-US" dirty="0" smtClean="0"/>
              <a:t>Packet loss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retransmission</a:t>
            </a:r>
            <a:endParaRPr lang="en-US" dirty="0" smtClean="0"/>
          </a:p>
          <a:p>
            <a:pPr lvl="1"/>
            <a:r>
              <a:rPr lang="en-US" dirty="0" smtClean="0"/>
              <a:t>Out-of-order delivery, duplicate packets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sequence numbers</a:t>
            </a:r>
          </a:p>
          <a:p>
            <a:pPr lvl="1"/>
            <a:r>
              <a:rPr lang="en-US" dirty="0" smtClean="0">
                <a:sym typeface="Wingdings"/>
              </a:rPr>
              <a:t>Packet corruption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checksum</a:t>
            </a:r>
          </a:p>
          <a:p>
            <a:r>
              <a:rPr lang="en-US" dirty="0" smtClean="0">
                <a:solidFill>
                  <a:srgbClr val="FF0000"/>
                </a:solidFill>
                <a:sym typeface="Wingdings"/>
              </a:rPr>
              <a:t>Controls congestion</a:t>
            </a:r>
          </a:p>
          <a:p>
            <a:pPr lvl="1"/>
            <a:r>
              <a:rPr lang="en-US" dirty="0" smtClean="0">
                <a:sym typeface="Wingdings"/>
              </a:rPr>
              <a:t>The network might be over-utilized</a:t>
            </a:r>
          </a:p>
          <a:p>
            <a:pPr lvl="1"/>
            <a:r>
              <a:rPr lang="en-US" dirty="0" smtClean="0">
                <a:sym typeface="Wingdings"/>
              </a:rPr>
              <a:t>Prevents the network from collapsing (which was actually a concern in the late 80’s)</a:t>
            </a:r>
          </a:p>
          <a:p>
            <a:r>
              <a:rPr lang="en-US" dirty="0" smtClean="0">
                <a:sym typeface="Wingdings"/>
              </a:rPr>
              <a:t>TCP is an abstraction: a reliable, byte-stream connection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15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01000" y="6324600"/>
            <a:ext cx="914400" cy="381000"/>
          </a:xfrm>
          <a:prstGeom prst="rect">
            <a:avLst/>
          </a:prstGeom>
        </p:spPr>
        <p:txBody>
          <a:bodyPr/>
          <a:lstStyle/>
          <a:p>
            <a:fld id="{62EDD990-D1A4-EC43-AAD2-EF925372DD54}" type="slidenum">
              <a:rPr lang="en-US"/>
              <a:pPr/>
              <a:t>16</a:t>
            </a:fld>
            <a:endParaRPr lang="en-US"/>
          </a:p>
        </p:txBody>
      </p:sp>
      <p:sp>
        <p:nvSpPr>
          <p:cNvPr id="92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(Very) Brief Overview of TCP</a:t>
            </a:r>
            <a:endParaRPr lang="en-US" dirty="0"/>
          </a:p>
        </p:txBody>
      </p:sp>
      <p:sp>
        <p:nvSpPr>
          <p:cNvPr id="92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963" y="4258708"/>
            <a:ext cx="8458200" cy="1941512"/>
          </a:xfrm>
        </p:spPr>
        <p:txBody>
          <a:bodyPr/>
          <a:lstStyle/>
          <a:p>
            <a:r>
              <a:rPr lang="en-US" dirty="0"/>
              <a:t>Three-way handshake to establish connection</a:t>
            </a:r>
          </a:p>
          <a:p>
            <a:pPr lvl="1"/>
            <a:r>
              <a:rPr lang="en-US" dirty="0"/>
              <a:t>Host A sends a </a:t>
            </a:r>
            <a:r>
              <a:rPr lang="en-US" b="1" dirty="0">
                <a:solidFill>
                  <a:srgbClr val="0000FF"/>
                </a:solidFill>
              </a:rPr>
              <a:t>SYN</a:t>
            </a:r>
            <a:r>
              <a:rPr lang="en-US" dirty="0"/>
              <a:t> (open) to the host B</a:t>
            </a:r>
          </a:p>
          <a:p>
            <a:pPr lvl="1"/>
            <a:r>
              <a:rPr lang="en-US" dirty="0"/>
              <a:t>Host B returns a SYN acknowledgment (</a:t>
            </a:r>
            <a:r>
              <a:rPr lang="en-US" b="1" dirty="0">
                <a:solidFill>
                  <a:srgbClr val="FF3300"/>
                </a:solidFill>
              </a:rPr>
              <a:t>SYN ACK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Host A sends an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ACK</a:t>
            </a:r>
            <a:r>
              <a:rPr lang="en-US" dirty="0"/>
              <a:t> to acknowledge the SYN </a:t>
            </a:r>
            <a:r>
              <a:rPr lang="en-US" dirty="0" smtClean="0"/>
              <a:t>ACK</a:t>
            </a:r>
          </a:p>
          <a:p>
            <a:r>
              <a:rPr lang="en-US" dirty="0" smtClean="0"/>
              <a:t>Why 3-way instead of 2-way?</a:t>
            </a:r>
          </a:p>
          <a:p>
            <a:pPr lvl="1"/>
            <a:r>
              <a:rPr lang="en-US" dirty="0" err="1" smtClean="0"/>
              <a:t>Reachability</a:t>
            </a:r>
            <a:endParaRPr lang="en-US" dirty="0"/>
          </a:p>
        </p:txBody>
      </p:sp>
      <p:sp>
        <p:nvSpPr>
          <p:cNvPr id="20" name="Line 4"/>
          <p:cNvSpPr>
            <a:spLocks noChangeShapeType="1"/>
          </p:cNvSpPr>
          <p:nvPr/>
        </p:nvSpPr>
        <p:spPr bwMode="auto">
          <a:xfrm rot="5400000" flipV="1">
            <a:off x="4429158" y="953293"/>
            <a:ext cx="287338" cy="1603375"/>
          </a:xfrm>
          <a:prstGeom prst="line">
            <a:avLst/>
          </a:prstGeom>
          <a:noFill/>
          <a:ln w="19050">
            <a:solidFill>
              <a:srgbClr val="0066FF"/>
            </a:solidFill>
            <a:round/>
            <a:headEnd/>
            <a:tailEnd type="arrow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 rot="5400000">
            <a:off x="4419633" y="1491456"/>
            <a:ext cx="300038" cy="15748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arrow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 rot="5400000" flipV="1">
            <a:off x="4331527" y="2149475"/>
            <a:ext cx="457200" cy="1600200"/>
          </a:xfrm>
          <a:prstGeom prst="line">
            <a:avLst/>
          </a:prstGeom>
          <a:noFill/>
          <a:ln w="19050">
            <a:solidFill>
              <a:srgbClr val="0066FF"/>
            </a:solidFill>
            <a:round/>
            <a:headEnd/>
            <a:tailEnd type="arrow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 rot="5400000" flipV="1">
            <a:off x="4329146" y="2688430"/>
            <a:ext cx="469900" cy="1598613"/>
          </a:xfrm>
          <a:prstGeom prst="line">
            <a:avLst/>
          </a:prstGeom>
          <a:noFill/>
          <a:ln w="19050">
            <a:solidFill>
              <a:srgbClr val="0066FF"/>
            </a:solidFill>
            <a:round/>
            <a:headEnd/>
            <a:tailEnd type="arrow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 rot="605430">
            <a:off x="4220402" y="1268412"/>
            <a:ext cx="693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solidFill>
                  <a:srgbClr val="0000FF"/>
                </a:solidFill>
                <a:latin typeface="Times New Roman" pitchFamily="-1" charset="0"/>
              </a:rPr>
              <a:t>SYN</a:t>
            </a:r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 rot="10146980" flipH="1" flipV="1">
            <a:off x="3909252" y="1908175"/>
            <a:ext cx="13081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solidFill>
                  <a:srgbClr val="FF3300"/>
                </a:solidFill>
                <a:latin typeface="Times New Roman" pitchFamily="-1" charset="0"/>
              </a:rPr>
              <a:t>SYN ACK</a:t>
            </a:r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 rot="1044999">
            <a:off x="4434714" y="2676525"/>
            <a:ext cx="7223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solidFill>
                  <a:srgbClr val="0000FF"/>
                </a:solidFill>
                <a:latin typeface="Times New Roman" pitchFamily="-1" charset="0"/>
              </a:rPr>
              <a:t>ACK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 rot="1003808">
            <a:off x="4223577" y="3097212"/>
            <a:ext cx="663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solidFill>
                  <a:srgbClr val="0000FF"/>
                </a:solidFill>
                <a:latin typeface="Times New Roman" pitchFamily="-1" charset="0"/>
              </a:rPr>
              <a:t>Data</a:t>
            </a:r>
          </a:p>
        </p:txBody>
      </p:sp>
      <p:sp>
        <p:nvSpPr>
          <p:cNvPr id="28" name="Line 12"/>
          <p:cNvSpPr>
            <a:spLocks noChangeShapeType="1"/>
          </p:cNvSpPr>
          <p:nvPr/>
        </p:nvSpPr>
        <p:spPr bwMode="auto">
          <a:xfrm rot="16200000" flipH="1">
            <a:off x="3919570" y="2845594"/>
            <a:ext cx="2890837" cy="63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13"/>
          <p:cNvSpPr>
            <a:spLocks noChangeShapeType="1"/>
          </p:cNvSpPr>
          <p:nvPr/>
        </p:nvSpPr>
        <p:spPr bwMode="auto">
          <a:xfrm rot="5400000">
            <a:off x="2368583" y="2805906"/>
            <a:ext cx="2797175" cy="2381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Text Box 14"/>
          <p:cNvSpPr txBox="1">
            <a:spLocks noChangeArrowheads="1"/>
          </p:cNvSpPr>
          <p:nvPr/>
        </p:nvSpPr>
        <p:spPr bwMode="auto">
          <a:xfrm>
            <a:off x="3594927" y="952500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0">
                <a:solidFill>
                  <a:srgbClr val="0000FF"/>
                </a:solidFill>
                <a:latin typeface="Times New Roman" pitchFamily="-1" charset="0"/>
              </a:rPr>
              <a:t>A</a:t>
            </a:r>
          </a:p>
        </p:txBody>
      </p: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5161789" y="9144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0" dirty="0">
                <a:solidFill>
                  <a:srgbClr val="FF3300"/>
                </a:solidFill>
                <a:latin typeface="Times New Roman" pitchFamily="-1" charset="0"/>
              </a:rPr>
              <a:t>B</a:t>
            </a:r>
          </a:p>
        </p:txBody>
      </p:sp>
      <p:sp>
        <p:nvSpPr>
          <p:cNvPr id="32" name="Line 16"/>
          <p:cNvSpPr>
            <a:spLocks noChangeShapeType="1"/>
          </p:cNvSpPr>
          <p:nvPr/>
        </p:nvSpPr>
        <p:spPr bwMode="auto">
          <a:xfrm rot="5400000" flipV="1">
            <a:off x="4357721" y="3029743"/>
            <a:ext cx="469900" cy="1598613"/>
          </a:xfrm>
          <a:prstGeom prst="line">
            <a:avLst/>
          </a:prstGeom>
          <a:noFill/>
          <a:ln w="19050">
            <a:solidFill>
              <a:srgbClr val="0066FF"/>
            </a:solidFill>
            <a:round/>
            <a:headEnd/>
            <a:tailEnd type="arrow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Text Box 17"/>
          <p:cNvSpPr txBox="1">
            <a:spLocks noChangeArrowheads="1"/>
          </p:cNvSpPr>
          <p:nvPr/>
        </p:nvSpPr>
        <p:spPr bwMode="auto">
          <a:xfrm rot="1003808">
            <a:off x="4252152" y="3438525"/>
            <a:ext cx="663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solidFill>
                  <a:srgbClr val="0000FF"/>
                </a:solidFill>
                <a:latin typeface="Times New Roman" pitchFamily="-1" charset="0"/>
              </a:rPr>
              <a:t>Data</a:t>
            </a: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67400"/>
            <a:ext cx="519176" cy="589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979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Retransmission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Timeout &amp; retransmission to handle packet loss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17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20" name="Group 19"/>
          <p:cNvGrpSpPr>
            <a:grpSpLocks/>
          </p:cNvGrpSpPr>
          <p:nvPr/>
        </p:nvGrpSpPr>
        <p:grpSpPr bwMode="auto">
          <a:xfrm rot="688582">
            <a:off x="3686274" y="2200275"/>
            <a:ext cx="1081087" cy="396875"/>
            <a:chOff x="1093" y="1281"/>
            <a:chExt cx="924" cy="215"/>
          </a:xfrm>
        </p:grpSpPr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1105" y="1483"/>
              <a:ext cx="91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093" y="1281"/>
              <a:ext cx="821" cy="21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b="0">
                  <a:solidFill>
                    <a:srgbClr val="000000"/>
                  </a:solidFill>
                  <a:latin typeface="Arial" pitchFamily="-1" charset="0"/>
                </a:rPr>
                <a:t>Packet</a:t>
              </a:r>
            </a:p>
          </p:txBody>
        </p:sp>
      </p:grpSp>
      <p:cxnSp>
        <p:nvCxnSpPr>
          <p:cNvPr id="23" name="AutoShape 22"/>
          <p:cNvCxnSpPr>
            <a:cxnSpLocks noChangeShapeType="1"/>
          </p:cNvCxnSpPr>
          <p:nvPr/>
        </p:nvCxnSpPr>
        <p:spPr bwMode="auto">
          <a:xfrm rot="5400000" flipV="1">
            <a:off x="2683767" y="2912269"/>
            <a:ext cx="1890713" cy="3175"/>
          </a:xfrm>
          <a:prstGeom prst="bentConnector5">
            <a:avLst>
              <a:gd name="adj1" fmla="val 22833"/>
              <a:gd name="adj2" fmla="val -6800005"/>
              <a:gd name="adj3" fmla="val 100671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</p:cxnSp>
      <p:sp>
        <p:nvSpPr>
          <p:cNvPr id="24" name="Text Box 23"/>
          <p:cNvSpPr txBox="1">
            <a:spLocks noChangeArrowheads="1"/>
          </p:cNvSpPr>
          <p:nvPr/>
        </p:nvSpPr>
        <p:spPr bwMode="auto">
          <a:xfrm rot="16200000">
            <a:off x="2639318" y="2810669"/>
            <a:ext cx="1214437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solidFill>
                  <a:srgbClr val="000000"/>
                </a:solidFill>
                <a:latin typeface="Arial" pitchFamily="-1" charset="0"/>
              </a:rPr>
              <a:t>Timeout</a:t>
            </a:r>
          </a:p>
        </p:txBody>
      </p:sp>
      <p:grpSp>
        <p:nvGrpSpPr>
          <p:cNvPr id="25" name="Group 24"/>
          <p:cNvGrpSpPr>
            <a:grpSpLocks/>
          </p:cNvGrpSpPr>
          <p:nvPr/>
        </p:nvGrpSpPr>
        <p:grpSpPr bwMode="auto">
          <a:xfrm rot="688582">
            <a:off x="3703736" y="3679825"/>
            <a:ext cx="1447800" cy="396875"/>
            <a:chOff x="1105" y="1265"/>
            <a:chExt cx="912" cy="250"/>
          </a:xfrm>
        </p:grpSpPr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1105" y="1487"/>
              <a:ext cx="91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1202" y="1265"/>
              <a:ext cx="605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b="0">
                  <a:solidFill>
                    <a:srgbClr val="000000"/>
                  </a:solidFill>
                  <a:latin typeface="Arial" pitchFamily="-1" charset="0"/>
                </a:rPr>
                <a:t>Packet</a:t>
              </a:r>
            </a:p>
          </p:txBody>
        </p:sp>
      </p:grpSp>
      <p:grpSp>
        <p:nvGrpSpPr>
          <p:cNvPr id="28" name="Group 27"/>
          <p:cNvGrpSpPr>
            <a:grpSpLocks/>
          </p:cNvGrpSpPr>
          <p:nvPr/>
        </p:nvGrpSpPr>
        <p:grpSpPr bwMode="auto">
          <a:xfrm rot="-1217168">
            <a:off x="3551336" y="4443413"/>
            <a:ext cx="1447800" cy="396875"/>
            <a:chOff x="1133" y="1733"/>
            <a:chExt cx="912" cy="250"/>
          </a:xfrm>
        </p:grpSpPr>
        <p:sp>
          <p:nvSpPr>
            <p:cNvPr id="29" name="Line 28"/>
            <p:cNvSpPr>
              <a:spLocks noChangeShapeType="1"/>
            </p:cNvSpPr>
            <p:nvPr/>
          </p:nvSpPr>
          <p:spPr bwMode="auto">
            <a:xfrm rot="688582">
              <a:off x="1133" y="1965"/>
              <a:ext cx="91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 rot="688582">
              <a:off x="1328" y="1733"/>
              <a:ext cx="446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b="0">
                  <a:solidFill>
                    <a:srgbClr val="000000"/>
                  </a:solidFill>
                  <a:latin typeface="Arial" pitchFamily="-1" charset="0"/>
                </a:rPr>
                <a:t>ACK</a:t>
              </a:r>
            </a:p>
          </p:txBody>
        </p:sp>
      </p:grpSp>
      <p:cxnSp>
        <p:nvCxnSpPr>
          <p:cNvPr id="31" name="AutoShape 30"/>
          <p:cNvCxnSpPr>
            <a:cxnSpLocks noChangeShapeType="1"/>
          </p:cNvCxnSpPr>
          <p:nvPr/>
        </p:nvCxnSpPr>
        <p:spPr bwMode="auto">
          <a:xfrm rot="5400000" flipV="1">
            <a:off x="2682181" y="4387056"/>
            <a:ext cx="1890712" cy="3175"/>
          </a:xfrm>
          <a:prstGeom prst="bentConnector5">
            <a:avLst>
              <a:gd name="adj1" fmla="val 22833"/>
              <a:gd name="adj2" fmla="val -6800005"/>
              <a:gd name="adj3" fmla="val 97144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</p:cxnSp>
      <p:sp>
        <p:nvSpPr>
          <p:cNvPr id="32" name="Text Box 31"/>
          <p:cNvSpPr txBox="1">
            <a:spLocks noChangeArrowheads="1"/>
          </p:cNvSpPr>
          <p:nvPr/>
        </p:nvSpPr>
        <p:spPr bwMode="auto">
          <a:xfrm rot="16200000">
            <a:off x="2637730" y="4287044"/>
            <a:ext cx="1214437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solidFill>
                  <a:srgbClr val="000000"/>
                </a:solidFill>
                <a:latin typeface="Arial" pitchFamily="-1" charset="0"/>
              </a:rPr>
              <a:t>Timeout</a:t>
            </a:r>
          </a:p>
        </p:txBody>
      </p:sp>
      <p:sp>
        <p:nvSpPr>
          <p:cNvPr id="33" name="AutoShape 32"/>
          <p:cNvSpPr>
            <a:spLocks noChangeArrowheads="1"/>
          </p:cNvSpPr>
          <p:nvPr/>
        </p:nvSpPr>
        <p:spPr bwMode="auto">
          <a:xfrm flipH="1">
            <a:off x="4541936" y="2438400"/>
            <a:ext cx="381000" cy="457200"/>
          </a:xfrm>
          <a:prstGeom prst="lightningBol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Text Box 54"/>
          <p:cNvSpPr txBox="1">
            <a:spLocks noChangeArrowheads="1"/>
          </p:cNvSpPr>
          <p:nvPr/>
        </p:nvSpPr>
        <p:spPr bwMode="auto">
          <a:xfrm>
            <a:off x="3651349" y="5477269"/>
            <a:ext cx="152400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solidFill>
                  <a:srgbClr val="0000FF"/>
                </a:solidFill>
                <a:latin typeface="Arial" pitchFamily="-1" charset="0"/>
              </a:rPr>
              <a:t>Packet lost</a:t>
            </a:r>
          </a:p>
        </p:txBody>
      </p:sp>
      <p:sp>
        <p:nvSpPr>
          <p:cNvPr id="56" name="Line 57"/>
          <p:cNvSpPr>
            <a:spLocks noChangeShapeType="1"/>
          </p:cNvSpPr>
          <p:nvPr/>
        </p:nvSpPr>
        <p:spPr bwMode="auto">
          <a:xfrm>
            <a:off x="3625949" y="1828800"/>
            <a:ext cx="0" cy="3810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Line 58"/>
          <p:cNvSpPr>
            <a:spLocks noChangeShapeType="1"/>
          </p:cNvSpPr>
          <p:nvPr/>
        </p:nvSpPr>
        <p:spPr bwMode="auto">
          <a:xfrm>
            <a:off x="5113436" y="1828800"/>
            <a:ext cx="0" cy="3810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Dark Side of TCP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There’s overhead associated.</a:t>
            </a:r>
          </a:p>
          <a:p>
            <a:pPr lvl="1"/>
            <a:r>
              <a:rPr lang="en-US" dirty="0" smtClean="0"/>
              <a:t>Connection establishment: 3-way handshake</a:t>
            </a:r>
          </a:p>
          <a:p>
            <a:pPr lvl="1"/>
            <a:r>
              <a:rPr lang="en-US" dirty="0" smtClean="0"/>
              <a:t>Packet loss: retransmission timeout</a:t>
            </a:r>
          </a:p>
          <a:p>
            <a:pPr lvl="1"/>
            <a:r>
              <a:rPr lang="en-US" dirty="0" smtClean="0"/>
              <a:t>Congestion control: doesn’t utilize full bandwidth</a:t>
            </a:r>
          </a:p>
          <a:p>
            <a:r>
              <a:rPr lang="en-US" dirty="0" smtClean="0"/>
              <a:t>More importantly, some applications </a:t>
            </a:r>
            <a:r>
              <a:rPr lang="en-US" dirty="0" smtClean="0">
                <a:solidFill>
                  <a:srgbClr val="FF0000"/>
                </a:solidFill>
              </a:rPr>
              <a:t>do not </a:t>
            </a:r>
            <a:r>
              <a:rPr lang="en-US" dirty="0" smtClean="0"/>
              <a:t>need these.</a:t>
            </a:r>
          </a:p>
          <a:p>
            <a:r>
              <a:rPr lang="en-US" dirty="0" smtClean="0"/>
              <a:t>Examples?</a:t>
            </a:r>
          </a:p>
          <a:p>
            <a:r>
              <a:rPr lang="en-US" dirty="0" smtClean="0"/>
              <a:t>So, enter </a:t>
            </a:r>
            <a:r>
              <a:rPr lang="en-US" dirty="0" smtClean="0">
                <a:solidFill>
                  <a:srgbClr val="0000FF"/>
                </a:solidFill>
              </a:rPr>
              <a:t>UDP (User Datagram Protocol)</a:t>
            </a:r>
            <a:r>
              <a:rPr lang="en-US" dirty="0" smtClean="0"/>
              <a:t>: exposes almost exactly what IP can give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18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01000" y="6324600"/>
            <a:ext cx="914400" cy="381000"/>
          </a:xfrm>
          <a:prstGeom prst="rect">
            <a:avLst/>
          </a:prstGeom>
        </p:spPr>
        <p:txBody>
          <a:bodyPr/>
          <a:lstStyle/>
          <a:p>
            <a:fld id="{48EBDA8E-E910-CF4F-9700-119E38F53CF9}" type="slidenum">
              <a:rPr lang="en-US"/>
              <a:pPr/>
              <a:t>19</a:t>
            </a:fld>
            <a:endParaRPr lang="en-US"/>
          </a:p>
        </p:txBody>
      </p:sp>
      <p:sp>
        <p:nvSpPr>
          <p:cNvPr id="91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Would Anyone Use UDP?</a:t>
            </a:r>
          </a:p>
        </p:txBody>
      </p:sp>
      <p:sp>
        <p:nvSpPr>
          <p:cNvPr id="91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Fine control over what data is sent and when</a:t>
            </a:r>
          </a:p>
          <a:p>
            <a:pPr lvl="1"/>
            <a:r>
              <a:rPr lang="en-US" dirty="0"/>
              <a:t>As soon as an application process </a:t>
            </a:r>
            <a:r>
              <a:rPr lang="en-US" dirty="0" smtClean="0"/>
              <a:t>writes</a:t>
            </a:r>
          </a:p>
          <a:p>
            <a:pPr lvl="1"/>
            <a:r>
              <a:rPr lang="en-US" dirty="0"/>
              <a:t>… UDP will package the data and send the packet</a:t>
            </a:r>
          </a:p>
          <a:p>
            <a:r>
              <a:rPr lang="en-US" dirty="0">
                <a:solidFill>
                  <a:srgbClr val="0000FF"/>
                </a:solidFill>
              </a:rPr>
              <a:t>No delay for connection establishment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UDP just blasts away without any formal preliminaries</a:t>
            </a:r>
          </a:p>
          <a:p>
            <a:pPr lvl="1"/>
            <a:r>
              <a:rPr lang="en-US" dirty="0"/>
              <a:t>… which avoids introducing any unnecessary delays</a:t>
            </a:r>
          </a:p>
          <a:p>
            <a:r>
              <a:rPr lang="en-US" dirty="0">
                <a:solidFill>
                  <a:srgbClr val="0000FF"/>
                </a:solidFill>
              </a:rPr>
              <a:t>No connection state</a:t>
            </a:r>
          </a:p>
          <a:p>
            <a:pPr lvl="1"/>
            <a:r>
              <a:rPr lang="en-US" dirty="0"/>
              <a:t>No allocation of buffers, parameters, sequence #</a:t>
            </a:r>
            <a:r>
              <a:rPr lang="en-US" dirty="0" err="1"/>
              <a:t>s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… making it easier to handle many active clients at once</a:t>
            </a:r>
          </a:p>
          <a:p>
            <a:r>
              <a:rPr lang="en-US" dirty="0">
                <a:solidFill>
                  <a:srgbClr val="0000FF"/>
                </a:solidFill>
              </a:rPr>
              <a:t>Small packet header overhead</a:t>
            </a:r>
          </a:p>
          <a:p>
            <a:pPr lvl="1"/>
            <a:r>
              <a:rPr lang="en-US" dirty="0"/>
              <a:t>UDP header is only eight-bytes long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238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Re-position ourselves from the last lecture</a:t>
            </a:r>
          </a:p>
          <a:p>
            <a:r>
              <a:rPr lang="en-US" dirty="0" smtClean="0"/>
              <a:t>Main focus today: making transition to </a:t>
            </a:r>
            <a:r>
              <a:rPr lang="en-US" dirty="0" smtClean="0">
                <a:solidFill>
                  <a:srgbClr val="0000FF"/>
                </a:solidFill>
              </a:rPr>
              <a:t>transport protocols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FF"/>
                </a:solidFill>
              </a:rPr>
              <a:t>applications</a:t>
            </a:r>
          </a:p>
          <a:p>
            <a:r>
              <a:rPr lang="en-US" dirty="0" smtClean="0"/>
              <a:t>Again, </a:t>
            </a:r>
            <a:r>
              <a:rPr lang="en-US" dirty="0" smtClean="0">
                <a:solidFill>
                  <a:srgbClr val="FF0000"/>
                </a:solidFill>
              </a:rPr>
              <a:t>the design of the Internet is a great example of how to design a solid distributed system.</a:t>
            </a:r>
          </a:p>
          <a:p>
            <a:pPr lvl="1"/>
            <a:r>
              <a:rPr lang="en-US" dirty="0" smtClean="0"/>
              <a:t>We’ll look at a few questions that the designers considered.</a:t>
            </a:r>
          </a:p>
          <a:p>
            <a:r>
              <a:rPr lang="en-US" dirty="0" smtClean="0"/>
              <a:t>Put yourself in the shoes of a distributed systems designer!</a:t>
            </a:r>
          </a:p>
          <a:p>
            <a:pPr lvl="1"/>
            <a:r>
              <a:rPr lang="en-US" dirty="0" smtClean="0"/>
              <a:t>Pay attention not just to knowledge, but also to the process of making design decisions.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01000" y="6324600"/>
            <a:ext cx="914400" cy="381000"/>
          </a:xfrm>
          <a:prstGeom prst="rect">
            <a:avLst/>
          </a:prstGeom>
        </p:spPr>
        <p:txBody>
          <a:bodyPr/>
          <a:lstStyle/>
          <a:p>
            <a:fld id="{F83C1D4C-CB36-DE49-8EAA-A5582E76F8E0}" type="slidenum">
              <a:rPr lang="en-US"/>
              <a:pPr/>
              <a:t>20</a:t>
            </a:fld>
            <a:endParaRPr lang="en-US"/>
          </a:p>
        </p:txBody>
      </p:sp>
      <p:sp>
        <p:nvSpPr>
          <p:cNvPr id="90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Popular Applications That Use UDP</a:t>
            </a:r>
          </a:p>
        </p:txBody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Multimedia streaming</a:t>
            </a:r>
          </a:p>
          <a:p>
            <a:pPr lvl="1"/>
            <a:r>
              <a:rPr lang="en-US" dirty="0"/>
              <a:t>Retransmitting lost/corrupted packets is not worthwhile</a:t>
            </a:r>
          </a:p>
          <a:p>
            <a:pPr lvl="1"/>
            <a:r>
              <a:rPr lang="en-US" dirty="0"/>
              <a:t>By the time the packet is retransmitted, it’s too late</a:t>
            </a:r>
          </a:p>
          <a:p>
            <a:pPr lvl="1"/>
            <a:r>
              <a:rPr lang="en-US" dirty="0"/>
              <a:t>E.g., telephone calls, video conferencing, gaming</a:t>
            </a:r>
          </a:p>
          <a:p>
            <a:r>
              <a:rPr lang="en-US" dirty="0">
                <a:solidFill>
                  <a:srgbClr val="0000FF"/>
                </a:solidFill>
              </a:rPr>
              <a:t>Simple query protocols like Domain Name System</a:t>
            </a:r>
          </a:p>
          <a:p>
            <a:pPr lvl="1"/>
            <a:r>
              <a:rPr lang="en-US" dirty="0"/>
              <a:t>Overhead of connection establishment is overkill</a:t>
            </a:r>
          </a:p>
          <a:p>
            <a:pPr lvl="1"/>
            <a:r>
              <a:rPr lang="en-US" dirty="0"/>
              <a:t>Easier to have the application retransmit if </a:t>
            </a:r>
            <a:r>
              <a:rPr lang="en-US" dirty="0" smtClean="0"/>
              <a:t>needed</a:t>
            </a:r>
          </a:p>
          <a:p>
            <a:pPr lvl="1"/>
            <a:r>
              <a:rPr lang="en-US" dirty="0" smtClean="0"/>
              <a:t>Will cover this in a separate lecture</a:t>
            </a:r>
            <a:endParaRPr lang="en-US" dirty="0"/>
          </a:p>
        </p:txBody>
      </p:sp>
      <p:pic>
        <p:nvPicPr>
          <p:cNvPr id="900100" name="Picture 4" descr="j029202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88" y="4497387"/>
            <a:ext cx="1636712" cy="1552575"/>
          </a:xfrm>
          <a:prstGeom prst="rect">
            <a:avLst/>
          </a:prstGeom>
          <a:noFill/>
        </p:spPr>
      </p:pic>
      <p:pic>
        <p:nvPicPr>
          <p:cNvPr id="900101" name="Picture 5" descr="j028575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23000" y="4919662"/>
            <a:ext cx="1730375" cy="106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0102" name="Freeform 6"/>
          <p:cNvSpPr>
            <a:spLocks/>
          </p:cNvSpPr>
          <p:nvPr/>
        </p:nvSpPr>
        <p:spPr bwMode="auto">
          <a:xfrm>
            <a:off x="3035300" y="4605337"/>
            <a:ext cx="3687763" cy="430213"/>
          </a:xfrm>
          <a:custGeom>
            <a:avLst/>
            <a:gdLst/>
            <a:ahLst/>
            <a:cxnLst>
              <a:cxn ang="0">
                <a:pos x="0" y="271"/>
              </a:cxn>
              <a:cxn ang="0">
                <a:pos x="992" y="4"/>
              </a:cxn>
              <a:cxn ang="0">
                <a:pos x="2323" y="246"/>
              </a:cxn>
            </a:cxnLst>
            <a:rect l="0" t="0" r="r" b="b"/>
            <a:pathLst>
              <a:path w="2323" h="271">
                <a:moveTo>
                  <a:pt x="0" y="271"/>
                </a:moveTo>
                <a:cubicBezTo>
                  <a:pt x="302" y="139"/>
                  <a:pt x="605" y="8"/>
                  <a:pt x="992" y="4"/>
                </a:cubicBezTo>
                <a:cubicBezTo>
                  <a:pt x="1379" y="0"/>
                  <a:pt x="1851" y="123"/>
                  <a:pt x="2323" y="246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 type="arrow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0103" name="Freeform 7"/>
          <p:cNvSpPr>
            <a:spLocks/>
          </p:cNvSpPr>
          <p:nvPr/>
        </p:nvSpPr>
        <p:spPr bwMode="auto">
          <a:xfrm>
            <a:off x="3073400" y="5688012"/>
            <a:ext cx="3725863" cy="358775"/>
          </a:xfrm>
          <a:custGeom>
            <a:avLst/>
            <a:gdLst/>
            <a:ahLst/>
            <a:cxnLst>
              <a:cxn ang="0">
                <a:pos x="2347" y="48"/>
              </a:cxn>
              <a:cxn ang="0">
                <a:pos x="1113" y="218"/>
              </a:cxn>
              <a:cxn ang="0">
                <a:pos x="0" y="0"/>
              </a:cxn>
            </a:cxnLst>
            <a:rect l="0" t="0" r="r" b="b"/>
            <a:pathLst>
              <a:path w="2347" h="226">
                <a:moveTo>
                  <a:pt x="2347" y="48"/>
                </a:moveTo>
                <a:cubicBezTo>
                  <a:pt x="1925" y="137"/>
                  <a:pt x="1504" y="226"/>
                  <a:pt x="1113" y="218"/>
                </a:cubicBezTo>
                <a:cubicBezTo>
                  <a:pt x="722" y="210"/>
                  <a:pt x="361" y="105"/>
                  <a:pt x="0" y="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 type="arrow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0104" name="Text Box 8"/>
          <p:cNvSpPr txBox="1">
            <a:spLocks noChangeArrowheads="1"/>
          </p:cNvSpPr>
          <p:nvPr/>
        </p:nvSpPr>
        <p:spPr bwMode="auto">
          <a:xfrm>
            <a:off x="2805113" y="4267200"/>
            <a:ext cx="414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“Address for www.cnn.com?”</a:t>
            </a:r>
          </a:p>
        </p:txBody>
      </p:sp>
      <p:sp>
        <p:nvSpPr>
          <p:cNvPr id="900105" name="Text Box 9"/>
          <p:cNvSpPr txBox="1">
            <a:spLocks noChangeArrowheads="1"/>
          </p:cNvSpPr>
          <p:nvPr/>
        </p:nvSpPr>
        <p:spPr bwMode="auto">
          <a:xfrm>
            <a:off x="3919538" y="5534025"/>
            <a:ext cx="1860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“12.3.4.15”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Applications See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21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42" name="Rectangle 25"/>
          <p:cNvSpPr>
            <a:spLocks noChangeArrowheads="1"/>
          </p:cNvSpPr>
          <p:nvPr/>
        </p:nvSpPr>
        <p:spPr bwMode="auto">
          <a:xfrm>
            <a:off x="2286000" y="3505200"/>
            <a:ext cx="2057400" cy="685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>
            <a:prstTxWarp prst="textNoShape">
              <a:avLst/>
            </a:prstTxWarp>
          </a:bodyPr>
          <a:lstStyle/>
          <a:p>
            <a:pPr algn="ctr"/>
            <a:r>
              <a:rPr lang="en-US" sz="2400" b="0" dirty="0">
                <a:solidFill>
                  <a:schemeClr val="bg1"/>
                </a:solidFill>
                <a:latin typeface="Arial" pitchFamily="-1" charset="0"/>
              </a:rPr>
              <a:t>TCP</a:t>
            </a:r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4343400" y="3505200"/>
            <a:ext cx="2133600" cy="685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>
            <a:prstTxWarp prst="textNoShape">
              <a:avLst/>
            </a:prstTxWarp>
          </a:bodyPr>
          <a:lstStyle/>
          <a:p>
            <a:pPr algn="ctr"/>
            <a:r>
              <a:rPr lang="en-US" sz="2400" b="0" dirty="0">
                <a:solidFill>
                  <a:srgbClr val="000000"/>
                </a:solidFill>
                <a:latin typeface="Arial" pitchFamily="-1" charset="0"/>
              </a:rPr>
              <a:t>UDP</a:t>
            </a:r>
          </a:p>
        </p:txBody>
      </p:sp>
      <p:sp>
        <p:nvSpPr>
          <p:cNvPr id="44" name="Rectangle 27"/>
          <p:cNvSpPr>
            <a:spLocks noChangeArrowheads="1"/>
          </p:cNvSpPr>
          <p:nvPr/>
        </p:nvSpPr>
        <p:spPr bwMode="auto">
          <a:xfrm>
            <a:off x="2286000" y="4191000"/>
            <a:ext cx="4191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>
            <a:prstTxWarp prst="textNoShape">
              <a:avLst/>
            </a:prstTxWarp>
          </a:bodyPr>
          <a:lstStyle/>
          <a:p>
            <a:pPr algn="ctr"/>
            <a:r>
              <a:rPr lang="en-US" sz="2400" b="0" dirty="0">
                <a:solidFill>
                  <a:schemeClr val="bg1"/>
                </a:solidFill>
                <a:latin typeface="Arial" pitchFamily="-1" charset="0"/>
              </a:rPr>
              <a:t>IP</a:t>
            </a:r>
          </a:p>
        </p:txBody>
      </p:sp>
      <p:sp>
        <p:nvSpPr>
          <p:cNvPr id="57" name="Rectangle 27"/>
          <p:cNvSpPr>
            <a:spLocks noChangeArrowheads="1"/>
          </p:cNvSpPr>
          <p:nvPr/>
        </p:nvSpPr>
        <p:spPr bwMode="auto">
          <a:xfrm>
            <a:off x="2286000" y="4876800"/>
            <a:ext cx="4191000" cy="685800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>
            <a:prstTxWarp prst="textNoShape">
              <a:avLst/>
            </a:prstTxWarp>
          </a:bodyPr>
          <a:lstStyle/>
          <a:p>
            <a:pPr algn="ctr"/>
            <a:r>
              <a:rPr lang="en-US" sz="2400" b="0" dirty="0" smtClean="0">
                <a:solidFill>
                  <a:schemeClr val="bg1"/>
                </a:solidFill>
                <a:latin typeface="Arial" pitchFamily="-1" charset="0"/>
              </a:rPr>
              <a:t>Device Drivers</a:t>
            </a:r>
            <a:endParaRPr lang="en-US" sz="2400" b="0" dirty="0">
              <a:solidFill>
                <a:schemeClr val="bg1"/>
              </a:solidFill>
              <a:latin typeface="Arial" pitchFamily="-1" charset="0"/>
            </a:endParaRPr>
          </a:p>
        </p:txBody>
      </p:sp>
      <p:sp>
        <p:nvSpPr>
          <p:cNvPr id="58" name="Rectangle 27"/>
          <p:cNvSpPr>
            <a:spLocks noChangeArrowheads="1"/>
          </p:cNvSpPr>
          <p:nvPr/>
        </p:nvSpPr>
        <p:spPr bwMode="auto">
          <a:xfrm>
            <a:off x="2286000" y="5562600"/>
            <a:ext cx="4191000" cy="685800"/>
          </a:xfrm>
          <a:prstGeom prst="rect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>
            <a:prstTxWarp prst="textNoShape">
              <a:avLst/>
            </a:prstTxWarp>
          </a:bodyPr>
          <a:lstStyle/>
          <a:p>
            <a:pPr algn="ctr"/>
            <a:r>
              <a:rPr lang="en-US" sz="2400" b="0" dirty="0" smtClean="0">
                <a:solidFill>
                  <a:schemeClr val="bg1"/>
                </a:solidFill>
                <a:latin typeface="Arial" pitchFamily="-1" charset="0"/>
              </a:rPr>
              <a:t>Network Interface</a:t>
            </a:r>
            <a:endParaRPr lang="en-US" sz="2400" b="0" dirty="0">
              <a:solidFill>
                <a:schemeClr val="bg1"/>
              </a:solidFill>
              <a:latin typeface="Arial" pitchFamily="-1" charset="0"/>
            </a:endParaRPr>
          </a:p>
        </p:txBody>
      </p:sp>
      <p:cxnSp>
        <p:nvCxnSpPr>
          <p:cNvPr id="60" name="Straight Connector 59"/>
          <p:cNvCxnSpPr/>
          <p:nvPr/>
        </p:nvCxnSpPr>
        <p:spPr bwMode="auto">
          <a:xfrm>
            <a:off x="1828800" y="3200400"/>
            <a:ext cx="5943600" cy="1588"/>
          </a:xfrm>
          <a:prstGeom prst="line">
            <a:avLst/>
          </a:prstGeom>
          <a:solidFill>
            <a:schemeClr val="bg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Arrow Connector 62"/>
          <p:cNvCxnSpPr/>
          <p:nvPr/>
        </p:nvCxnSpPr>
        <p:spPr bwMode="auto">
          <a:xfrm rot="5400000">
            <a:off x="6973094" y="3543300"/>
            <a:ext cx="685006" cy="794"/>
          </a:xfrm>
          <a:prstGeom prst="straightConnector1">
            <a:avLst/>
          </a:prstGeom>
          <a:solidFill>
            <a:schemeClr val="bg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6705600" y="38862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FF"/>
                </a:solidFill>
              </a:rPr>
              <a:t>OS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705600" y="2052935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FF"/>
                </a:solidFill>
              </a:rPr>
              <a:t>App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28600" y="29718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Socket API</a:t>
            </a: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05000"/>
            <a:ext cx="819150" cy="819150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1828800"/>
            <a:ext cx="914400" cy="91440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828800"/>
            <a:ext cx="914400" cy="914400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200" y="1828800"/>
            <a:ext cx="914400" cy="914400"/>
          </a:xfrm>
          <a:prstGeom prst="rect">
            <a:avLst/>
          </a:prstGeom>
        </p:spPr>
      </p:pic>
      <p:cxnSp>
        <p:nvCxnSpPr>
          <p:cNvPr id="78" name="Straight Arrow Connector 77"/>
          <p:cNvCxnSpPr/>
          <p:nvPr/>
        </p:nvCxnSpPr>
        <p:spPr bwMode="auto">
          <a:xfrm rot="5400000">
            <a:off x="6973094" y="2856706"/>
            <a:ext cx="685006" cy="794"/>
          </a:xfrm>
          <a:prstGeom prst="straightConnector1">
            <a:avLst/>
          </a:prstGeom>
          <a:solidFill>
            <a:schemeClr val="bg1"/>
          </a:solidFill>
          <a:ln w="635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What to put on top of physical networks?</a:t>
            </a:r>
          </a:p>
          <a:p>
            <a:pPr lvl="1"/>
            <a:r>
              <a:rPr lang="en-US" dirty="0" smtClean="0"/>
              <a:t>Layers providing </a:t>
            </a:r>
            <a:r>
              <a:rPr lang="en-US" dirty="0" smtClean="0">
                <a:solidFill>
                  <a:srgbClr val="FF0000"/>
                </a:solidFill>
              </a:rPr>
              <a:t>survivability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Where to put functionalities?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Fate-sharing</a:t>
            </a:r>
            <a:r>
              <a:rPr lang="en-US" dirty="0" smtClean="0"/>
              <a:t> &amp; </a:t>
            </a:r>
            <a:r>
              <a:rPr lang="en-US" dirty="0" smtClean="0">
                <a:solidFill>
                  <a:srgbClr val="FF0000"/>
                </a:solidFill>
              </a:rPr>
              <a:t>end-to-end arguments</a:t>
            </a:r>
          </a:p>
          <a:p>
            <a:pPr lvl="1"/>
            <a:r>
              <a:rPr lang="en-US" dirty="0" smtClean="0"/>
              <a:t>IP layer doesn’t provide much</a:t>
            </a:r>
          </a:p>
          <a:p>
            <a:pPr lvl="1"/>
            <a:r>
              <a:rPr lang="en-US" dirty="0" smtClean="0"/>
              <a:t>TCP handles most of the survivability issues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TCP &amp; UDP</a:t>
            </a:r>
            <a:r>
              <a:rPr lang="en-US" dirty="0" smtClean="0"/>
              <a:t>: the two transport protocols of the Internet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What interface do applications see?</a:t>
            </a:r>
          </a:p>
          <a:p>
            <a:pPr lvl="1"/>
            <a:r>
              <a:rPr lang="en-US" dirty="0" smtClean="0"/>
              <a:t>Socket API</a:t>
            </a:r>
          </a:p>
          <a:p>
            <a:r>
              <a:rPr lang="en-US" dirty="0" smtClean="0"/>
              <a:t>Next: more on socket programming &amp; an introduction to Android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22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pPr/>
              <a:t>23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slides contain material developed and copyrighted by</a:t>
            </a:r>
          </a:p>
          <a:p>
            <a:pPr lvl="1"/>
            <a:r>
              <a:rPr lang="en-US" dirty="0" err="1" smtClean="0"/>
              <a:t>Indranil</a:t>
            </a:r>
            <a:r>
              <a:rPr lang="en-US" dirty="0" smtClean="0"/>
              <a:t> Gupta at UIUC</a:t>
            </a:r>
          </a:p>
          <a:p>
            <a:pPr lvl="1"/>
            <a:r>
              <a:rPr lang="en-US" dirty="0" smtClean="0"/>
              <a:t>Mike Freedman and Jen Rexford at Princeton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Internet?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(or “the”?) network of networks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Challenge</a:t>
            </a:r>
            <a:r>
              <a:rPr lang="en-US" dirty="0" smtClean="0"/>
              <a:t> the original designers faced: interconnecting various physical networks.</a:t>
            </a:r>
          </a:p>
          <a:p>
            <a:r>
              <a:rPr lang="en-US" dirty="0" smtClean="0"/>
              <a:t>Possible approach: interconnecting networks at the physical level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Solution chosen: layering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76" name="Rectangle 4"/>
          <p:cNvSpPr>
            <a:spLocks noChangeArrowheads="1"/>
          </p:cNvSpPr>
          <p:nvPr/>
        </p:nvSpPr>
        <p:spPr bwMode="auto">
          <a:xfrm>
            <a:off x="2133600" y="5715000"/>
            <a:ext cx="4800600" cy="60960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20" tIns="45712" rIns="91420" bIns="45712" anchor="ctr">
            <a:prstTxWarp prst="textNoShape">
              <a:avLst/>
            </a:prstTxWarp>
          </a:bodyPr>
          <a:lstStyle/>
          <a:p>
            <a:r>
              <a:rPr lang="en-US" sz="2400" b="0">
                <a:solidFill>
                  <a:schemeClr val="bg1"/>
                </a:solidFill>
                <a:latin typeface="Arial" pitchFamily="-1" charset="0"/>
              </a:rPr>
              <a:t>Link hardware</a:t>
            </a:r>
          </a:p>
        </p:txBody>
      </p:sp>
      <p:sp>
        <p:nvSpPr>
          <p:cNvPr id="77" name="Rectangle 5"/>
          <p:cNvSpPr>
            <a:spLocks noChangeArrowheads="1"/>
          </p:cNvSpPr>
          <p:nvPr/>
        </p:nvSpPr>
        <p:spPr bwMode="auto">
          <a:xfrm>
            <a:off x="2133600" y="5106988"/>
            <a:ext cx="4800600" cy="608012"/>
          </a:xfrm>
          <a:prstGeom prst="rect">
            <a:avLst/>
          </a:prstGeom>
          <a:solidFill>
            <a:schemeClr val="hlink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20" tIns="45712" rIns="91420" bIns="45712" anchor="ctr">
            <a:prstTxWarp prst="textNoShape">
              <a:avLst/>
            </a:prstTxWarp>
          </a:bodyPr>
          <a:lstStyle/>
          <a:p>
            <a:r>
              <a:rPr lang="en-US" sz="2400" b="0">
                <a:solidFill>
                  <a:schemeClr val="bg1"/>
                </a:solidFill>
                <a:latin typeface="Arial" pitchFamily="-1" charset="0"/>
              </a:rPr>
              <a:t>Host-to-host connectivity</a:t>
            </a:r>
          </a:p>
        </p:txBody>
      </p:sp>
      <p:sp>
        <p:nvSpPr>
          <p:cNvPr id="78" name="Rectangle 6"/>
          <p:cNvSpPr>
            <a:spLocks noChangeArrowheads="1"/>
          </p:cNvSpPr>
          <p:nvPr/>
        </p:nvSpPr>
        <p:spPr bwMode="auto">
          <a:xfrm>
            <a:off x="2133600" y="4497388"/>
            <a:ext cx="4800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20" tIns="45712" rIns="91420" bIns="45712" anchor="ctr">
            <a:prstTxWarp prst="textNoShape">
              <a:avLst/>
            </a:prstTxWarp>
          </a:bodyPr>
          <a:lstStyle/>
          <a:p>
            <a:r>
              <a:rPr lang="en-US" sz="2400" b="0">
                <a:latin typeface="Arial" pitchFamily="-1" charset="0"/>
              </a:rPr>
              <a:t>Application-to-application channels</a:t>
            </a:r>
          </a:p>
        </p:txBody>
      </p:sp>
      <p:sp>
        <p:nvSpPr>
          <p:cNvPr id="79" name="Rectangle 7"/>
          <p:cNvSpPr>
            <a:spLocks noChangeArrowheads="1"/>
          </p:cNvSpPr>
          <p:nvPr/>
        </p:nvSpPr>
        <p:spPr bwMode="auto">
          <a:xfrm>
            <a:off x="2133600" y="3886200"/>
            <a:ext cx="4800600" cy="611188"/>
          </a:xfrm>
          <a:prstGeom prst="rect">
            <a:avLst/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20" tIns="45712" rIns="91420" bIns="45712" anchor="ctr">
            <a:prstTxWarp prst="textNoShape">
              <a:avLst/>
            </a:prstTxWarp>
          </a:bodyPr>
          <a:lstStyle/>
          <a:p>
            <a:r>
              <a:rPr lang="en-US" sz="2400" b="0">
                <a:latin typeface="Arial" pitchFamily="-1" charset="0"/>
              </a:rPr>
              <a:t>Application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6" grpId="0" animBg="1"/>
      <p:bldP spid="77" grpId="0" animBg="1"/>
      <p:bldP spid="78" grpId="0" animBg="1"/>
      <p:bldP spid="7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in Layering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1066800"/>
            <a:ext cx="7683500" cy="49276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to put</a:t>
            </a:r>
            <a:r>
              <a:rPr lang="en-US" dirty="0" smtClean="0"/>
              <a:t> on top of physical networks?</a:t>
            </a:r>
          </a:p>
          <a:p>
            <a:r>
              <a:rPr lang="en-US" dirty="0" smtClean="0"/>
              <a:t>Basic things for enabling a conversation between remote hosts:</a:t>
            </a:r>
          </a:p>
          <a:p>
            <a:pPr lvl="1"/>
            <a:r>
              <a:rPr lang="en-US" dirty="0" smtClean="0"/>
              <a:t>Packet switching (a conversation is divided into smaller units called packets).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Addressing</a:t>
            </a:r>
            <a:r>
              <a:rPr lang="en-US" dirty="0" smtClean="0"/>
              <a:t> (where do I send a </a:t>
            </a:r>
            <a:r>
              <a:rPr lang="en-US" dirty="0" err="1" smtClean="0"/>
              <a:t>msg</a:t>
            </a:r>
            <a:r>
              <a:rPr lang="en-US" dirty="0" smtClean="0"/>
              <a:t>?)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Routing</a:t>
            </a:r>
            <a:r>
              <a:rPr lang="en-US" dirty="0" smtClean="0"/>
              <a:t> (how do I reach that address?)</a:t>
            </a:r>
          </a:p>
          <a:p>
            <a:r>
              <a:rPr lang="en-US" dirty="0" smtClean="0"/>
              <a:t>In addition, what we want (the goals of the original Internet)</a:t>
            </a:r>
          </a:p>
          <a:p>
            <a:r>
              <a:rPr lang="en-US" dirty="0" smtClean="0"/>
              <a:t>Most importantly, </a:t>
            </a:r>
            <a:r>
              <a:rPr lang="en-US" dirty="0" smtClean="0">
                <a:solidFill>
                  <a:srgbClr val="FF0000"/>
                </a:solidFill>
              </a:rPr>
              <a:t>survivability</a:t>
            </a:r>
          </a:p>
          <a:p>
            <a:pPr lvl="1"/>
            <a:r>
              <a:rPr lang="en-US" dirty="0" smtClean="0"/>
              <a:t>Protection of a conversation </a:t>
            </a:r>
            <a:r>
              <a:rPr lang="en-US" i="1" dirty="0" smtClean="0"/>
              <a:t>as long as </a:t>
            </a:r>
            <a:r>
              <a:rPr lang="en-US" dirty="0" smtClean="0"/>
              <a:t>there’s </a:t>
            </a:r>
            <a:r>
              <a:rPr lang="en-US" dirty="0" smtClean="0">
                <a:solidFill>
                  <a:srgbClr val="0000FF"/>
                </a:solidFill>
              </a:rPr>
              <a:t>a physical path</a:t>
            </a:r>
            <a:r>
              <a:rPr lang="en-US" dirty="0" smtClean="0"/>
              <a:t> between entities communicating and they are </a:t>
            </a:r>
            <a:r>
              <a:rPr lang="en-US" dirty="0" smtClean="0">
                <a:solidFill>
                  <a:srgbClr val="0000FF"/>
                </a:solidFill>
              </a:rPr>
              <a:t>alive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What are some of the threats that disrupt a conversation?</a:t>
            </a:r>
          </a:p>
          <a:p>
            <a:pPr lvl="1"/>
            <a:r>
              <a:rPr lang="en-US" dirty="0" smtClean="0"/>
              <a:t>Packet loss, out-of-order delivery, duplicate packets,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24" y="1524000"/>
            <a:ext cx="519176" cy="5899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439227"/>
            <a:ext cx="519176" cy="589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We Must Ask Ourselves…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conversation, there are two components involved</a:t>
            </a:r>
          </a:p>
          <a:p>
            <a:pPr lvl="1"/>
            <a:r>
              <a:rPr lang="en-US" dirty="0" smtClean="0"/>
              <a:t>Hosts</a:t>
            </a:r>
          </a:p>
          <a:p>
            <a:pPr lvl="1"/>
            <a:r>
              <a:rPr lang="en-US" dirty="0" smtClean="0"/>
              <a:t>Network</a:t>
            </a:r>
          </a:p>
          <a:p>
            <a:r>
              <a:rPr lang="en-US" dirty="0" smtClean="0"/>
              <a:t>So, one more question: </a:t>
            </a:r>
            <a:r>
              <a:rPr lang="en-US" dirty="0" smtClean="0">
                <a:solidFill>
                  <a:srgbClr val="FF0000"/>
                </a:solidFill>
              </a:rPr>
              <a:t>where do we want to put the functionalities?</a:t>
            </a:r>
          </a:p>
          <a:p>
            <a:r>
              <a:rPr lang="en-US" dirty="0" smtClean="0"/>
              <a:t>Addressing and routing?</a:t>
            </a:r>
          </a:p>
          <a:p>
            <a:pPr lvl="1"/>
            <a:r>
              <a:rPr lang="en-US" dirty="0" smtClean="0"/>
              <a:t>Yeah, probably in the network</a:t>
            </a:r>
          </a:p>
          <a:p>
            <a:r>
              <a:rPr lang="en-US" dirty="0" smtClean="0"/>
              <a:t>What about conversation protection mechanisms?</a:t>
            </a:r>
          </a:p>
          <a:p>
            <a:pPr lvl="1"/>
            <a:r>
              <a:rPr lang="en-US" dirty="0" smtClean="0"/>
              <a:t>The network or hosts?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5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How to Protect a Conversation?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about the following scenario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6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 descr="j019538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1905000"/>
            <a:ext cx="1795463" cy="1833563"/>
          </a:xfrm>
          <a:prstGeom prst="rect">
            <a:avLst/>
          </a:prstGeom>
          <a:noFill/>
        </p:spPr>
      </p:pic>
      <p:pic>
        <p:nvPicPr>
          <p:cNvPr id="6" name="Picture 5" descr="j029202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8025" y="3721100"/>
            <a:ext cx="1868487" cy="1773238"/>
          </a:xfrm>
          <a:prstGeom prst="rect">
            <a:avLst/>
          </a:prstGeom>
          <a:noFill/>
        </p:spPr>
      </p:pic>
      <p:sp>
        <p:nvSpPr>
          <p:cNvPr id="18" name="AutoShape 24"/>
          <p:cNvSpPr>
            <a:spLocks noChangeArrowheads="1"/>
          </p:cNvSpPr>
          <p:nvPr/>
        </p:nvSpPr>
        <p:spPr bwMode="auto">
          <a:xfrm>
            <a:off x="1165225" y="2349500"/>
            <a:ext cx="1036637" cy="914400"/>
          </a:xfrm>
          <a:prstGeom prst="wedgeRectCallout">
            <a:avLst>
              <a:gd name="adj1" fmla="val 1727"/>
              <a:gd name="adj2" fmla="val 10292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Hey!</a:t>
            </a:r>
            <a:endParaRPr lang="en-US" dirty="0"/>
          </a:p>
        </p:txBody>
      </p:sp>
      <p:sp>
        <p:nvSpPr>
          <p:cNvPr id="19" name="Cloud 18"/>
          <p:cNvSpPr/>
          <p:nvPr/>
        </p:nvSpPr>
        <p:spPr>
          <a:xfrm>
            <a:off x="3451225" y="2578100"/>
            <a:ext cx="2362200" cy="1447800"/>
          </a:xfrm>
          <a:prstGeom prst="cloud">
            <a:avLst/>
          </a:prstGeom>
          <a:noFill/>
          <a:ln w="76200" cap="flat" cmpd="sng" algn="ctr">
            <a:solidFill>
              <a:srgbClr val="618FF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The Internet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25" name="Curved Connector 24"/>
          <p:cNvCxnSpPr>
            <a:stCxn id="6" idx="3"/>
            <a:endCxn id="19" idx="2"/>
          </p:cNvCxnSpPr>
          <p:nvPr/>
        </p:nvCxnSpPr>
        <p:spPr bwMode="auto">
          <a:xfrm flipV="1">
            <a:off x="2576512" y="3302000"/>
            <a:ext cx="882040" cy="1305719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76200" cap="flat" cmpd="sng" algn="ctr">
            <a:solidFill>
              <a:srgbClr val="618FF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Curved Connector 26"/>
          <p:cNvCxnSpPr>
            <a:stCxn id="19" idx="0"/>
            <a:endCxn id="5" idx="1"/>
          </p:cNvCxnSpPr>
          <p:nvPr/>
        </p:nvCxnSpPr>
        <p:spPr bwMode="auto">
          <a:xfrm flipV="1">
            <a:off x="5811457" y="2821782"/>
            <a:ext cx="741743" cy="48021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76200" cap="flat" cmpd="sng" algn="ctr">
            <a:solidFill>
              <a:srgbClr val="618FF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tangle 27"/>
          <p:cNvSpPr/>
          <p:nvPr/>
        </p:nvSpPr>
        <p:spPr bwMode="auto">
          <a:xfrm>
            <a:off x="2362200" y="3962400"/>
            <a:ext cx="609600" cy="53340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Hey!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17388E-7 3.65109E-6 C 0.00226 -0.00926 -0.00035 -0.00301 0.00573 -0.00949 C 0.00851 -0.01273 0.0099 -0.01782 0.01285 -0.02083 C 0.01945 -0.02846 0.02935 -0.02869 0.03717 -0.03818 C 0.03908 -0.04072 0.04065 -0.04373 0.0429 -0.04581 C 0.04551 -0.04882 0.05159 -0.05345 0.05159 -0.05345 C 0.05385 -0.0627 0.05472 -0.06571 0.05576 -0.07821 C 0.05628 -0.08723 0.05524 -0.09718 0.05871 -0.10481 C 0.06236 -0.11361 0.0707 -0.12055 0.0773 -0.12402 C 0.08529 -0.13443 0.09606 -0.13582 0.10596 -0.14114 C 0.11082 -0.14392 0.11464 -0.14808 0.12037 -0.14878 C 0.12975 -0.1504 0.13948 -0.15016 0.14904 -0.15063 C 0.1671 -0.15016 0.18534 -0.15132 0.2034 -0.14878 C 0.2067 -0.14831 0.20531 -0.13998 0.20618 -0.13536 C 0.20931 -0.11685 0.21469 -0.09579 0.21487 -0.07636 C 0.21522 -0.00532 0.21487 0.06617 0.21487 0.13743 " pathEditMode="relative" ptsTypes="fffffffffffffff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Approaches to Survivability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 1: “</a:t>
            </a:r>
            <a:r>
              <a:rPr lang="en-US" dirty="0" err="1" smtClean="0"/>
              <a:t>stateful</a:t>
            </a:r>
            <a:r>
              <a:rPr lang="en-US" dirty="0" smtClean="0"/>
              <a:t>” network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The network keeps the state</a:t>
            </a:r>
            <a:r>
              <a:rPr lang="en-US" dirty="0" smtClean="0"/>
              <a:t> information about conversations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7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 descr="j019538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1905000"/>
            <a:ext cx="1795463" cy="1833563"/>
          </a:xfrm>
          <a:prstGeom prst="rect">
            <a:avLst/>
          </a:prstGeom>
          <a:noFill/>
        </p:spPr>
      </p:pic>
      <p:pic>
        <p:nvPicPr>
          <p:cNvPr id="6" name="Picture 5" descr="j029202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8025" y="3721100"/>
            <a:ext cx="1868487" cy="1773238"/>
          </a:xfrm>
          <a:prstGeom prst="rect">
            <a:avLst/>
          </a:prstGeom>
          <a:noFill/>
        </p:spPr>
      </p:pic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1165225" y="2349500"/>
            <a:ext cx="1036637" cy="914400"/>
          </a:xfrm>
          <a:prstGeom prst="wedgeRectCallout">
            <a:avLst>
              <a:gd name="adj1" fmla="val 1727"/>
              <a:gd name="adj2" fmla="val 10292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Hey!</a:t>
            </a:r>
            <a:endParaRPr lang="en-US" dirty="0"/>
          </a:p>
        </p:txBody>
      </p:sp>
      <p:sp>
        <p:nvSpPr>
          <p:cNvPr id="8" name="Cloud 7"/>
          <p:cNvSpPr/>
          <p:nvPr/>
        </p:nvSpPr>
        <p:spPr>
          <a:xfrm>
            <a:off x="3451225" y="2578100"/>
            <a:ext cx="2362200" cy="1447800"/>
          </a:xfrm>
          <a:prstGeom prst="cloud">
            <a:avLst/>
          </a:prstGeom>
          <a:noFill/>
          <a:ln w="76200" cap="flat" cmpd="sng" algn="ctr">
            <a:solidFill>
              <a:srgbClr val="618FF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The Internet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9" name="Curved Connector 8"/>
          <p:cNvCxnSpPr>
            <a:stCxn id="6" idx="3"/>
            <a:endCxn id="8" idx="2"/>
          </p:cNvCxnSpPr>
          <p:nvPr/>
        </p:nvCxnSpPr>
        <p:spPr bwMode="auto">
          <a:xfrm flipV="1">
            <a:off x="2576512" y="3302000"/>
            <a:ext cx="882040" cy="1305719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76200" cap="flat" cmpd="sng" algn="ctr">
            <a:solidFill>
              <a:srgbClr val="618FF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Curved Connector 9"/>
          <p:cNvCxnSpPr>
            <a:stCxn id="8" idx="0"/>
            <a:endCxn id="5" idx="1"/>
          </p:cNvCxnSpPr>
          <p:nvPr/>
        </p:nvCxnSpPr>
        <p:spPr bwMode="auto">
          <a:xfrm flipV="1">
            <a:off x="5811457" y="2821782"/>
            <a:ext cx="741743" cy="48021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76200" cap="flat" cmpd="sng" algn="ctr">
            <a:solidFill>
              <a:srgbClr val="618FF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Oval Callout 14"/>
          <p:cNvSpPr/>
          <p:nvPr/>
        </p:nvSpPr>
        <p:spPr bwMode="auto">
          <a:xfrm flipV="1">
            <a:off x="4114800" y="4114800"/>
            <a:ext cx="3657600" cy="2209800"/>
          </a:xfrm>
          <a:prstGeom prst="wedgeEllipseCallou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0" y="4495800"/>
            <a:ext cx="2971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OK; Bob is sending something to Alice.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I’d better keep another copy in case it gets lost…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Approaches to Survivability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 2: “stateless” network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The ends keep the state</a:t>
            </a:r>
            <a:r>
              <a:rPr lang="en-US" dirty="0" smtClean="0"/>
              <a:t> information about conversations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8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 descr="j019538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1905000"/>
            <a:ext cx="1795463" cy="1833563"/>
          </a:xfrm>
          <a:prstGeom prst="rect">
            <a:avLst/>
          </a:prstGeom>
          <a:noFill/>
        </p:spPr>
      </p:pic>
      <p:pic>
        <p:nvPicPr>
          <p:cNvPr id="6" name="Picture 5" descr="j029202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8025" y="3721100"/>
            <a:ext cx="1868487" cy="1773238"/>
          </a:xfrm>
          <a:prstGeom prst="rect">
            <a:avLst/>
          </a:prstGeom>
          <a:noFill/>
        </p:spPr>
      </p:pic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533400" y="2286000"/>
            <a:ext cx="1882775" cy="914400"/>
          </a:xfrm>
          <a:prstGeom prst="wedgeRectCallout">
            <a:avLst>
              <a:gd name="adj1" fmla="val 1727"/>
              <a:gd name="adj2" fmla="val 10292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Hey!</a:t>
            </a:r>
          </a:p>
          <a:p>
            <a:pPr algn="ctr"/>
            <a:r>
              <a:rPr lang="en-US" dirty="0" smtClean="0"/>
              <a:t>(and let me know if you receive this)</a:t>
            </a:r>
            <a:endParaRPr lang="en-US" dirty="0"/>
          </a:p>
        </p:txBody>
      </p:sp>
      <p:sp>
        <p:nvSpPr>
          <p:cNvPr id="8" name="Cloud 7"/>
          <p:cNvSpPr/>
          <p:nvPr/>
        </p:nvSpPr>
        <p:spPr>
          <a:xfrm>
            <a:off x="3451225" y="2578100"/>
            <a:ext cx="2362200" cy="1447800"/>
          </a:xfrm>
          <a:prstGeom prst="cloud">
            <a:avLst/>
          </a:prstGeom>
          <a:noFill/>
          <a:ln w="76200" cap="flat" cmpd="sng" algn="ctr">
            <a:solidFill>
              <a:srgbClr val="618FF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The Internet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9" name="Curved Connector 8"/>
          <p:cNvCxnSpPr>
            <a:stCxn id="6" idx="3"/>
            <a:endCxn id="8" idx="2"/>
          </p:cNvCxnSpPr>
          <p:nvPr/>
        </p:nvCxnSpPr>
        <p:spPr bwMode="auto">
          <a:xfrm flipV="1">
            <a:off x="2576512" y="3302000"/>
            <a:ext cx="882040" cy="1305719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76200" cap="flat" cmpd="sng" algn="ctr">
            <a:solidFill>
              <a:srgbClr val="618FF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Curved Connector 9"/>
          <p:cNvCxnSpPr>
            <a:stCxn id="8" idx="0"/>
            <a:endCxn id="5" idx="1"/>
          </p:cNvCxnSpPr>
          <p:nvPr/>
        </p:nvCxnSpPr>
        <p:spPr bwMode="auto">
          <a:xfrm flipV="1">
            <a:off x="5811457" y="2821782"/>
            <a:ext cx="741743" cy="48021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76200" cap="flat" cmpd="sng" algn="ctr">
            <a:solidFill>
              <a:srgbClr val="618FF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AutoShape 24"/>
          <p:cNvSpPr>
            <a:spLocks noChangeArrowheads="1"/>
          </p:cNvSpPr>
          <p:nvPr/>
        </p:nvSpPr>
        <p:spPr bwMode="auto">
          <a:xfrm>
            <a:off x="685801" y="2362200"/>
            <a:ext cx="1828800" cy="990600"/>
          </a:xfrm>
          <a:prstGeom prst="wedgeRectCallout">
            <a:avLst>
              <a:gd name="adj1" fmla="val 1727"/>
              <a:gd name="adj2" fmla="val 10292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(OK; Alice didn’t speak to me for a while. I’ll send it again.)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Approaches to Survivability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Stateless networks’ principle: </a:t>
            </a:r>
            <a:r>
              <a:rPr lang="en-US" dirty="0" smtClean="0">
                <a:solidFill>
                  <a:srgbClr val="FF0000"/>
                </a:solidFill>
              </a:rPr>
              <a:t>fate-sharing</a:t>
            </a:r>
          </a:p>
          <a:p>
            <a:pPr lvl="1"/>
            <a:r>
              <a:rPr lang="en-US" dirty="0" smtClean="0"/>
              <a:t>The conversation shares the same fate with the “ends.”</a:t>
            </a:r>
          </a:p>
          <a:p>
            <a:pPr lvl="1"/>
            <a:r>
              <a:rPr lang="en-US" i="1" dirty="0" smtClean="0">
                <a:solidFill>
                  <a:srgbClr val="0000FF"/>
                </a:solidFill>
              </a:rPr>
              <a:t>“it is acceptable to lose the state information associated with an entity if, at the same time, the entity itself is lost.”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Fate-sharing protects against </a:t>
            </a:r>
            <a:r>
              <a:rPr lang="en-US" dirty="0" smtClean="0">
                <a:solidFill>
                  <a:srgbClr val="FF0000"/>
                </a:solidFill>
              </a:rPr>
              <a:t>any number of intermediate network failures</a:t>
            </a:r>
            <a:r>
              <a:rPr lang="en-US" dirty="0" smtClean="0"/>
              <a:t> (what about replication?)</a:t>
            </a:r>
          </a:p>
          <a:p>
            <a:pPr lvl="1"/>
            <a:r>
              <a:rPr lang="en-US" dirty="0" smtClean="0"/>
              <a:t>Fate-sharing is </a:t>
            </a:r>
            <a:r>
              <a:rPr lang="en-US" dirty="0" smtClean="0">
                <a:solidFill>
                  <a:srgbClr val="FF0000"/>
                </a:solidFill>
              </a:rPr>
              <a:t>much easier to engineer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result: </a:t>
            </a:r>
            <a:r>
              <a:rPr lang="en-US" dirty="0" smtClean="0">
                <a:solidFill>
                  <a:srgbClr val="0000FF"/>
                </a:solidFill>
              </a:rPr>
              <a:t>a “best-effort” network</a:t>
            </a:r>
          </a:p>
          <a:p>
            <a:pPr lvl="1"/>
            <a:r>
              <a:rPr lang="en-US" dirty="0" smtClean="0"/>
              <a:t>The IP (Internet Protocol) layer doesn’t really provide anything other than “best-effort” delivery (i.e., </a:t>
            </a:r>
            <a:r>
              <a:rPr lang="en-US" dirty="0" smtClean="0">
                <a:solidFill>
                  <a:srgbClr val="FF0000"/>
                </a:solidFill>
              </a:rPr>
              <a:t>addressing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routing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The end hosts provide conversation protection mechanisms.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9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8731</TotalTime>
  <Pages>12</Pages>
  <Words>1441</Words>
  <Application>Microsoft Macintosh PowerPoint</Application>
  <PresentationFormat>Letter Paper (8.5x11 in)</PresentationFormat>
  <Paragraphs>244</Paragraphs>
  <Slides>23</Slides>
  <Notes>6</Notes>
  <HiddenSlides>0</HiddenSlides>
  <MMClips>0</MMClips>
  <ScaleCrop>false</ScaleCrop>
  <HeadingPairs>
    <vt:vector size="6" baseType="variant">
      <vt:variant>
        <vt:lpstr>Design Template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CS252-template</vt:lpstr>
      <vt:lpstr>Office Theme</vt:lpstr>
      <vt:lpstr>Photo Editor Photo</vt:lpstr>
      <vt:lpstr>CSE 486/586 Distributed Systems The Internet in 2 Hours: The Second Hour</vt:lpstr>
      <vt:lpstr>Today</vt:lpstr>
      <vt:lpstr>What is the Internet?</vt:lpstr>
      <vt:lpstr>Challenges in Layering</vt:lpstr>
      <vt:lpstr>But We Must Ask Ourselves…</vt:lpstr>
      <vt:lpstr>So, How to Protect a Conversation?</vt:lpstr>
      <vt:lpstr>Two Approaches to Survivability</vt:lpstr>
      <vt:lpstr>Two Approaches to Survivability</vt:lpstr>
      <vt:lpstr>Two Approaches to Survivability</vt:lpstr>
      <vt:lpstr>IPv4 Packet</vt:lpstr>
      <vt:lpstr>End-to-End Arguments</vt:lpstr>
      <vt:lpstr>TCP/IP</vt:lpstr>
      <vt:lpstr>OK; Let’s Think about It Together…</vt:lpstr>
      <vt:lpstr>CSE 486/586 Administrivia</vt:lpstr>
      <vt:lpstr>TCP</vt:lpstr>
      <vt:lpstr>A (Very) Brief Overview of TCP</vt:lpstr>
      <vt:lpstr>Retransmission</vt:lpstr>
      <vt:lpstr>The Dark Side of TCP</vt:lpstr>
      <vt:lpstr>Why Would Anyone Use UDP?</vt:lpstr>
      <vt:lpstr>Popular Applications That Use UDP</vt:lpstr>
      <vt:lpstr>What Applications See</vt:lpstr>
      <vt:lpstr>Summary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Steven Ko</cp:lastModifiedBy>
  <cp:revision>416</cp:revision>
  <cp:lastPrinted>2012-01-23T19:00:46Z</cp:lastPrinted>
  <dcterms:created xsi:type="dcterms:W3CDTF">2012-01-24T14:36:56Z</dcterms:created>
  <dcterms:modified xsi:type="dcterms:W3CDTF">2012-01-24T14:37:53Z</dcterms:modified>
  <cp:category/>
</cp:coreProperties>
</file>