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8"/>
  </p:notesMasterIdLst>
  <p:handoutMasterIdLst>
    <p:handoutMasterId r:id="rId29"/>
  </p:handoutMasterIdLst>
  <p:sldIdLst>
    <p:sldId id="322" r:id="rId3"/>
    <p:sldId id="604" r:id="rId4"/>
    <p:sldId id="590" r:id="rId5"/>
    <p:sldId id="605" r:id="rId6"/>
    <p:sldId id="606" r:id="rId7"/>
    <p:sldId id="607" r:id="rId8"/>
    <p:sldId id="585" r:id="rId9"/>
    <p:sldId id="591" r:id="rId10"/>
    <p:sldId id="586" r:id="rId11"/>
    <p:sldId id="598" r:id="rId12"/>
    <p:sldId id="592" r:id="rId13"/>
    <p:sldId id="599" r:id="rId14"/>
    <p:sldId id="593" r:id="rId15"/>
    <p:sldId id="600" r:id="rId16"/>
    <p:sldId id="594" r:id="rId17"/>
    <p:sldId id="601" r:id="rId18"/>
    <p:sldId id="595" r:id="rId19"/>
    <p:sldId id="602" r:id="rId20"/>
    <p:sldId id="596" r:id="rId21"/>
    <p:sldId id="603" r:id="rId22"/>
    <p:sldId id="597" r:id="rId23"/>
    <p:sldId id="587" r:id="rId24"/>
    <p:sldId id="589" r:id="rId25"/>
    <p:sldId id="588" r:id="rId26"/>
    <p:sldId id="584" r:id="rId27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55FC02"/>
    <a:srgbClr val="FBBA03"/>
    <a:srgbClr val="0332B7"/>
    <a:srgbClr val="000000"/>
    <a:srgbClr val="114FFB"/>
    <a:srgbClr val="7B00E4"/>
    <a:srgbClr val="EFFB03"/>
    <a:srgbClr val="F905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9" autoAdjust="0"/>
    <p:restoredTop sz="80102" autoAdjust="0"/>
  </p:normalViewPr>
  <p:slideViewPr>
    <p:cSldViewPr>
      <p:cViewPr varScale="1">
        <p:scale>
          <a:sx n="97" d="100"/>
          <a:sy n="97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iazza.com/clas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Introduction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1: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2743200" y="1524000"/>
            <a:ext cx="1676400" cy="12192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What’s up?</a:t>
            </a:r>
          </a:p>
        </p:txBody>
      </p:sp>
      <p:sp>
        <p:nvSpPr>
          <p:cNvPr id="7" name="Oval Callout 6"/>
          <p:cNvSpPr/>
          <p:nvPr/>
        </p:nvSpPr>
        <p:spPr bwMode="auto">
          <a:xfrm>
            <a:off x="4038600" y="2514600"/>
            <a:ext cx="1371600" cy="841248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Hey!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1: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Q1: </a:t>
            </a:r>
            <a:r>
              <a:rPr lang="en-US" dirty="0" smtClean="0">
                <a:solidFill>
                  <a:srgbClr val="0000FF"/>
                </a:solidFill>
              </a:rPr>
              <a:t>how do you talk to another machine?</a:t>
            </a:r>
          </a:p>
          <a:p>
            <a:pPr lvl="1"/>
            <a:r>
              <a:rPr lang="en-US" dirty="0" smtClean="0"/>
              <a:t>Networking basics</a:t>
            </a:r>
          </a:p>
          <a:p>
            <a:r>
              <a:rPr lang="en-US" dirty="0" smtClean="0"/>
              <a:t>Q2: </a:t>
            </a:r>
            <a:r>
              <a:rPr lang="en-US" dirty="0" smtClean="0">
                <a:solidFill>
                  <a:srgbClr val="0000FF"/>
                </a:solidFill>
              </a:rPr>
              <a:t>how do you talk to multiple machines at once?</a:t>
            </a:r>
          </a:p>
          <a:p>
            <a:pPr lvl="1"/>
            <a:r>
              <a:rPr lang="en-US" dirty="0" smtClean="0"/>
              <a:t>Multicast</a:t>
            </a:r>
          </a:p>
          <a:p>
            <a:r>
              <a:rPr lang="en-US" dirty="0" smtClean="0"/>
              <a:t>Q3: </a:t>
            </a:r>
            <a:r>
              <a:rPr lang="en-US" dirty="0" smtClean="0">
                <a:solidFill>
                  <a:srgbClr val="0000FF"/>
                </a:solidFill>
              </a:rPr>
              <a:t>can you call a function/method/procedure running in another machine?</a:t>
            </a:r>
          </a:p>
          <a:p>
            <a:pPr lvl="1"/>
            <a:r>
              <a:rPr lang="en-US" dirty="0" smtClean="0"/>
              <a:t>RPC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2: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2362200" y="1524000"/>
            <a:ext cx="3124200" cy="12192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I’m shaking my tail.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Oval Callout 6"/>
          <p:cNvSpPr/>
          <p:nvPr/>
        </p:nvSpPr>
        <p:spPr bwMode="auto">
          <a:xfrm>
            <a:off x="4724400" y="2438400"/>
            <a:ext cx="3505200" cy="841248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What? I’m doing it too!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4800600" y="1143000"/>
            <a:ext cx="3048000" cy="10668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 thought I was doing it…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2: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Q4: </a:t>
            </a:r>
            <a:r>
              <a:rPr lang="en-US" dirty="0" smtClean="0">
                <a:solidFill>
                  <a:srgbClr val="0000FF"/>
                </a:solidFill>
              </a:rPr>
              <a:t>how do you control access to shared resources?</a:t>
            </a:r>
          </a:p>
          <a:p>
            <a:pPr lvl="1"/>
            <a:r>
              <a:rPr lang="en-US" dirty="0" smtClean="0"/>
              <a:t>Distributed mutual exclusion, distributed transactions, 2-phase commit,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3: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2362200" y="1524000"/>
            <a:ext cx="3124200" cy="12192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I want to shake my tail.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Oval Callout 6"/>
          <p:cNvSpPr/>
          <p:nvPr/>
        </p:nvSpPr>
        <p:spPr bwMode="auto">
          <a:xfrm>
            <a:off x="4724400" y="2438400"/>
            <a:ext cx="4114800" cy="841248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No, I don’t want to.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3657600" y="2514600"/>
            <a:ext cx="1219200" cy="7620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OK</a:t>
            </a:r>
          </a:p>
        </p:txBody>
      </p:sp>
      <p:sp>
        <p:nvSpPr>
          <p:cNvPr id="9" name="Oval Callout 8"/>
          <p:cNvSpPr/>
          <p:nvPr/>
        </p:nvSpPr>
        <p:spPr bwMode="auto">
          <a:xfrm>
            <a:off x="5257800" y="3733800"/>
            <a:ext cx="1981200" cy="7620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No way!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3: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Q5: </a:t>
            </a:r>
            <a:r>
              <a:rPr lang="en-US" dirty="0" smtClean="0">
                <a:solidFill>
                  <a:srgbClr val="0000FF"/>
                </a:solidFill>
              </a:rPr>
              <a:t>how do multiple machines reach an agreement?</a:t>
            </a:r>
          </a:p>
          <a:p>
            <a:pPr lvl="1"/>
            <a:r>
              <a:rPr lang="en-US" dirty="0" smtClean="0"/>
              <a:t>Time &amp; synchronization, global states, snapshots, mutual exclusion, leader election, </a:t>
            </a:r>
            <a:r>
              <a:rPr lang="en-US" dirty="0" err="1" smtClean="0"/>
              <a:t>paxos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Bad news</a:t>
            </a:r>
            <a:r>
              <a:rPr lang="en-US" dirty="0" smtClean="0"/>
              <a:t>: it’s impossible!</a:t>
            </a:r>
          </a:p>
          <a:p>
            <a:pPr lvl="1"/>
            <a:r>
              <a:rPr lang="en-US" dirty="0" smtClean="0"/>
              <a:t>The impossibility of consensus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4: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2362200" y="1524000"/>
            <a:ext cx="3124200" cy="12192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Who has a brain?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3657600" y="2514600"/>
            <a:ext cx="1219200" cy="7620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 do.</a:t>
            </a:r>
          </a:p>
        </p:txBody>
      </p:sp>
      <p:sp>
        <p:nvSpPr>
          <p:cNvPr id="10" name="Oval Callout 9"/>
          <p:cNvSpPr/>
          <p:nvPr/>
        </p:nvSpPr>
        <p:spPr bwMode="auto">
          <a:xfrm>
            <a:off x="2667000" y="4267200"/>
            <a:ext cx="1676400" cy="6858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 don’t.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4: Storage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Q6: </a:t>
            </a:r>
            <a:r>
              <a:rPr lang="en-US" dirty="0" smtClean="0">
                <a:solidFill>
                  <a:srgbClr val="0000FF"/>
                </a:solidFill>
              </a:rPr>
              <a:t>how do you locate where things are and access them? </a:t>
            </a:r>
          </a:p>
          <a:p>
            <a:pPr lvl="1"/>
            <a:r>
              <a:rPr lang="en-US" dirty="0" smtClean="0"/>
              <a:t>DHT, DFS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5: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 bwMode="auto">
          <a:xfrm>
            <a:off x="2667000" y="4267200"/>
            <a:ext cx="1676400" cy="6858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zzz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…</a:t>
            </a:r>
          </a:p>
        </p:txBody>
      </p:sp>
      <p:sp>
        <p:nvSpPr>
          <p:cNvPr id="9" name="Oval Callout 8"/>
          <p:cNvSpPr/>
          <p:nvPr/>
        </p:nvSpPr>
        <p:spPr bwMode="auto">
          <a:xfrm>
            <a:off x="2286000" y="1295400"/>
            <a:ext cx="3505200" cy="13716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I have a feeling that something went wrong…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5:</a:t>
            </a:r>
            <a:r>
              <a:rPr lang="en-US" dirty="0" smtClean="0"/>
              <a:t> Non-</a:t>
            </a:r>
            <a:r>
              <a:rPr lang="en-US" dirty="0" smtClean="0"/>
              <a:t>Byzantine</a:t>
            </a:r>
            <a:r>
              <a:rPr lang="en-US" dirty="0" smtClean="0"/>
              <a:t> </a:t>
            </a:r>
            <a:r>
              <a:rPr lang="en-US" dirty="0" smtClean="0"/>
              <a:t>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Q7: </a:t>
            </a:r>
            <a:r>
              <a:rPr lang="en-US" dirty="0" smtClean="0">
                <a:solidFill>
                  <a:srgbClr val="0000FF"/>
                </a:solidFill>
              </a:rPr>
              <a:t>how do you know if a machine has failed?</a:t>
            </a:r>
          </a:p>
          <a:p>
            <a:pPr lvl="1"/>
            <a:r>
              <a:rPr lang="en-US" dirty="0" smtClean="0"/>
              <a:t>Failure detection</a:t>
            </a:r>
          </a:p>
          <a:p>
            <a:r>
              <a:rPr lang="en-US" dirty="0" smtClean="0"/>
              <a:t>Q8: </a:t>
            </a:r>
            <a:r>
              <a:rPr lang="en-US" dirty="0" smtClean="0">
                <a:solidFill>
                  <a:srgbClr val="0000FF"/>
                </a:solidFill>
              </a:rPr>
              <a:t>how do you program your system to operate continually even under failures?</a:t>
            </a:r>
          </a:p>
          <a:p>
            <a:pPr lvl="1"/>
            <a:r>
              <a:rPr lang="en-US" dirty="0" smtClean="0"/>
              <a:t>Replication, gossiping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i="1" dirty="0" smtClean="0"/>
          </a:p>
          <a:p>
            <a:r>
              <a:rPr lang="en-US" i="1" dirty="0" smtClean="0"/>
              <a:t>“The number of people who know how to build really solid distributed systems…is about ten”</a:t>
            </a:r>
          </a:p>
          <a:p>
            <a:pPr lvl="1"/>
            <a:r>
              <a:rPr lang="en-US" dirty="0" smtClean="0"/>
              <a:t>Scott </a:t>
            </a:r>
            <a:r>
              <a:rPr lang="en-US" dirty="0" err="1" smtClean="0"/>
              <a:t>Shenker</a:t>
            </a:r>
            <a:r>
              <a:rPr lang="en-US" dirty="0" smtClean="0"/>
              <a:t>, Professor at UC Berkeley</a:t>
            </a:r>
          </a:p>
          <a:p>
            <a:endParaRPr lang="en-US" dirty="0" smtClean="0"/>
          </a:p>
          <a:p>
            <a:r>
              <a:rPr lang="en-US" dirty="0" smtClean="0"/>
              <a:t>The point: it’s hard to build a solid distributed system.</a:t>
            </a:r>
          </a:p>
          <a:p>
            <a:r>
              <a:rPr lang="en-US" dirty="0" smtClean="0"/>
              <a:t>So, why is it hard?...but first of all…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6: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05000"/>
            <a:ext cx="4442680" cy="45593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 bwMode="auto">
          <a:xfrm>
            <a:off x="1371600" y="1295400"/>
            <a:ext cx="3505200" cy="1371600"/>
          </a:xfrm>
          <a:prstGeom prst="wedgeEllipseCallou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</a:rPr>
              <a:t>We’re under attack!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048000"/>
            <a:ext cx="212309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 6: Byzantine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Q9: </a:t>
            </a:r>
            <a:r>
              <a:rPr lang="en-US" dirty="0" smtClean="0">
                <a:solidFill>
                  <a:srgbClr val="0000FF"/>
                </a:solidFill>
              </a:rPr>
              <a:t>how do you deal with attackers?</a:t>
            </a:r>
          </a:p>
          <a:p>
            <a:pPr lvl="1"/>
            <a:r>
              <a:rPr lang="en-US" dirty="0" smtClean="0"/>
              <a:t>Security</a:t>
            </a:r>
          </a:p>
          <a:p>
            <a:r>
              <a:rPr lang="en-US" dirty="0" smtClean="0"/>
              <a:t>Q10: </a:t>
            </a:r>
            <a:r>
              <a:rPr lang="en-US" dirty="0" smtClean="0">
                <a:solidFill>
                  <a:srgbClr val="0000FF"/>
                </a:solidFill>
              </a:rPr>
              <a:t>what if some machines </a:t>
            </a:r>
            <a:r>
              <a:rPr lang="en-US" dirty="0" smtClean="0">
                <a:solidFill>
                  <a:srgbClr val="0000FF"/>
                </a:solidFill>
              </a:rPr>
              <a:t>malfunction?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Going to Build?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“starter” project: project 0</a:t>
            </a:r>
          </a:p>
          <a:p>
            <a:r>
              <a:rPr lang="en-US" dirty="0" smtClean="0"/>
              <a:t>A distributed key-value storage on Android in 3 stages: project 1 ~ project 3</a:t>
            </a:r>
          </a:p>
          <a:p>
            <a:r>
              <a:rPr lang="en-US" dirty="0" smtClean="0"/>
              <a:t>For each project, submit </a:t>
            </a:r>
            <a:r>
              <a:rPr lang="en-US" dirty="0" smtClean="0">
                <a:solidFill>
                  <a:srgbClr val="0000FF"/>
                </a:solidFill>
              </a:rPr>
              <a:t>a solution/design document </a:t>
            </a:r>
            <a:r>
              <a:rPr lang="en-US" dirty="0" smtClean="0"/>
              <a:t>as well as </a:t>
            </a:r>
            <a:r>
              <a:rPr lang="en-US" dirty="0" smtClean="0">
                <a:solidFill>
                  <a:srgbClr val="0000FF"/>
                </a:solidFill>
              </a:rPr>
              <a:t>code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Project discussion group &amp; individual submission</a:t>
            </a:r>
          </a:p>
          <a:p>
            <a:pPr lvl="1"/>
            <a:r>
              <a:rPr lang="en-US" dirty="0" smtClean="0"/>
              <a:t>5 people in a group</a:t>
            </a:r>
          </a:p>
          <a:p>
            <a:pPr lvl="1"/>
            <a:r>
              <a:rPr lang="en-US" dirty="0" smtClean="0"/>
              <a:t>Submit design documents together, but submit code individually</a:t>
            </a:r>
          </a:p>
          <a:p>
            <a:pPr lvl="1"/>
            <a:r>
              <a:rPr lang="en-US" dirty="0" smtClean="0"/>
              <a:t>Individual learning vs. group learning</a:t>
            </a:r>
          </a:p>
          <a:p>
            <a:pPr lvl="1"/>
            <a:r>
              <a:rPr lang="en-US" dirty="0" smtClean="0"/>
              <a:t>Hopefully achieve the best of both worlds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 submission: 20% penalty per day</a:t>
            </a:r>
          </a:p>
          <a:p>
            <a:r>
              <a:rPr lang="en-US" dirty="0" err="1" smtClean="0"/>
              <a:t>Regrading</a:t>
            </a:r>
            <a:endParaRPr lang="en-US" dirty="0" smtClean="0"/>
          </a:p>
          <a:p>
            <a:pPr lvl="1"/>
            <a:r>
              <a:rPr lang="en-US" dirty="0" smtClean="0"/>
              <a:t>If requested, the entire work will be </a:t>
            </a:r>
            <a:r>
              <a:rPr lang="en-US" dirty="0" err="1" smtClean="0"/>
              <a:t>regraded</a:t>
            </a:r>
            <a:endParaRPr lang="en-US" dirty="0" smtClean="0"/>
          </a:p>
          <a:p>
            <a:r>
              <a:rPr lang="en-US" dirty="0" smtClean="0"/>
              <a:t>No “I”</a:t>
            </a:r>
          </a:p>
          <a:p>
            <a:r>
              <a:rPr lang="en-US" dirty="0" smtClean="0"/>
              <a:t>No makeup exam</a:t>
            </a:r>
          </a:p>
          <a:p>
            <a:r>
              <a:rPr lang="en-US" dirty="0" smtClean="0"/>
              <a:t>No grade negotiation</a:t>
            </a:r>
          </a:p>
          <a:p>
            <a:r>
              <a:rPr lang="en-US" dirty="0" smtClean="0"/>
              <a:t>Academic integrity: exams, HW, and code</a:t>
            </a:r>
          </a:p>
          <a:p>
            <a:pPr lvl="1"/>
            <a:r>
              <a:rPr lang="en-US" dirty="0" smtClean="0"/>
              <a:t>Copying others’ code: no</a:t>
            </a:r>
          </a:p>
          <a:p>
            <a:pPr lvl="1"/>
            <a:r>
              <a:rPr lang="en-US" dirty="0" smtClean="0"/>
              <a:t>Copying from other sources (the Web, books, etc.): get permission</a:t>
            </a:r>
          </a:p>
          <a:p>
            <a:pPr lvl="1"/>
            <a:r>
              <a:rPr lang="en-US" dirty="0" smtClean="0"/>
              <a:t>Exception: </a:t>
            </a:r>
            <a:r>
              <a:rPr lang="en-US" dirty="0" smtClean="0">
                <a:hlinkClick r:id="rId2"/>
              </a:rPr>
              <a:t>http://developer.android.com</a:t>
            </a:r>
            <a:r>
              <a:rPr lang="en-US" dirty="0" smtClean="0"/>
              <a:t> (copy freely, but mark clearly that you copied)</a:t>
            </a:r>
          </a:p>
          <a:p>
            <a:pPr lvl="1"/>
            <a:r>
              <a:rPr lang="en-US" dirty="0" smtClean="0"/>
              <a:t>If found, the incident will be reported to the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Reach the Teaching Staff?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Steve (304 Davis) --- lectures &amp; office hours (MWF 4pm-5pm)</a:t>
            </a:r>
          </a:p>
          <a:p>
            <a:r>
              <a:rPr lang="en-US" dirty="0" err="1" smtClean="0"/>
              <a:t>Bahadir</a:t>
            </a:r>
            <a:r>
              <a:rPr lang="en-US" dirty="0" smtClean="0"/>
              <a:t> &amp; </a:t>
            </a:r>
            <a:r>
              <a:rPr lang="en-US" dirty="0" err="1" smtClean="0"/>
              <a:t>Manavender</a:t>
            </a:r>
            <a:r>
              <a:rPr lang="en-US" dirty="0" smtClean="0"/>
              <a:t> --- recitations &amp; office hours (TBA)</a:t>
            </a:r>
          </a:p>
          <a:p>
            <a:r>
              <a:rPr lang="en-US" dirty="0" smtClean="0"/>
              <a:t>Use Piazza (</a:t>
            </a:r>
            <a:r>
              <a:rPr lang="en-US" dirty="0" smtClean="0">
                <a:hlinkClick r:id="rId2"/>
              </a:rPr>
              <a:t>http://piazza.com/class</a:t>
            </a:r>
            <a:r>
              <a:rPr lang="en-US" dirty="0" smtClean="0"/>
              <a:t>), instead of email, mailing list, blog,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heavily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at UIUC.</a:t>
            </a:r>
          </a:p>
          <a:p>
            <a:r>
              <a:rPr lang="en-US" dirty="0" smtClean="0"/>
              <a:t>The material was originally developed for courses CS425/CSE424/ECE428 at UIUC.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Distributed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23999"/>
            <a:ext cx="7010400" cy="4812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Distributed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>
              <a:ea typeface="Times New Roman" pitchFamily="-1" charset="0"/>
              <a:cs typeface="Times New Roman" pitchFamily="-1" charset="0"/>
            </a:endParaRPr>
          </a:p>
          <a:p>
            <a:endParaRPr lang="en-US" i="1" dirty="0" smtClean="0">
              <a:ea typeface="Times New Roman" pitchFamily="-1" charset="0"/>
              <a:cs typeface="Times New Roman" pitchFamily="-1" charset="0"/>
            </a:endParaRPr>
          </a:p>
          <a:p>
            <a:r>
              <a:rPr lang="en-US" i="1" dirty="0" smtClean="0">
                <a:ea typeface="Times New Roman" pitchFamily="-1" charset="0"/>
                <a:cs typeface="Times New Roman" pitchFamily="-1" charset="0"/>
              </a:rPr>
              <a:t>A distributed system is a collection of entities with a common goal, each of which is </a:t>
            </a:r>
            <a:r>
              <a:rPr lang="en-US" i="1" dirty="0" smtClean="0">
                <a:solidFill>
                  <a:srgbClr val="FF3300"/>
                </a:solidFill>
                <a:ea typeface="Times New Roman" pitchFamily="-1" charset="0"/>
                <a:cs typeface="Times New Roman" pitchFamily="-1" charset="0"/>
              </a:rPr>
              <a:t>autonomous</a:t>
            </a:r>
            <a:r>
              <a:rPr lang="en-US" i="1" dirty="0" smtClean="0">
                <a:ea typeface="Times New Roman" pitchFamily="-1" charset="0"/>
                <a:cs typeface="Times New Roman" pitchFamily="-1" charset="0"/>
              </a:rPr>
              <a:t>, </a:t>
            </a:r>
            <a:r>
              <a:rPr lang="en-US" i="1" dirty="0" smtClean="0">
                <a:solidFill>
                  <a:srgbClr val="FF3300"/>
                </a:solidFill>
                <a:ea typeface="Times New Roman" pitchFamily="-1" charset="0"/>
                <a:cs typeface="Times New Roman" pitchFamily="-1" charset="0"/>
              </a:rPr>
              <a:t>programmable</a:t>
            </a:r>
            <a:r>
              <a:rPr lang="en-US" i="1" dirty="0" smtClean="0">
                <a:ea typeface="Times New Roman" pitchFamily="-1" charset="0"/>
                <a:cs typeface="Times New Roman" pitchFamily="-1" charset="0"/>
              </a:rPr>
              <a:t>, </a:t>
            </a:r>
            <a:r>
              <a:rPr lang="en-US" i="1" dirty="0" smtClean="0">
                <a:solidFill>
                  <a:srgbClr val="FF3300"/>
                </a:solidFill>
                <a:ea typeface="Times New Roman" pitchFamily="-1" charset="0"/>
                <a:cs typeface="Times New Roman" pitchFamily="-1" charset="0"/>
              </a:rPr>
              <a:t>asynchronous</a:t>
            </a:r>
            <a:r>
              <a:rPr lang="en-US" i="1" dirty="0" smtClean="0">
                <a:ea typeface="Times New Roman" pitchFamily="-1" charset="0"/>
                <a:cs typeface="Times New Roman" pitchFamily="-1" charset="0"/>
              </a:rPr>
              <a:t> and </a:t>
            </a:r>
            <a:r>
              <a:rPr lang="en-US" i="1" dirty="0" smtClean="0">
                <a:solidFill>
                  <a:srgbClr val="FF3300"/>
                </a:solidFill>
                <a:ea typeface="Times New Roman" pitchFamily="-1" charset="0"/>
                <a:cs typeface="Times New Roman" pitchFamily="-1" charset="0"/>
              </a:rPr>
              <a:t>failure-prone</a:t>
            </a:r>
            <a:r>
              <a:rPr lang="en-US" i="1" dirty="0" smtClean="0">
                <a:ea typeface="Times New Roman" pitchFamily="-1" charset="0"/>
                <a:cs typeface="Times New Roman" pitchFamily="-1" charset="0"/>
              </a:rPr>
              <a:t>, and which communicate through an </a:t>
            </a:r>
            <a:r>
              <a:rPr lang="en-US" i="1" dirty="0" smtClean="0">
                <a:solidFill>
                  <a:srgbClr val="038A69"/>
                </a:solidFill>
                <a:ea typeface="Times New Roman" pitchFamily="-1" charset="0"/>
                <a:cs typeface="Times New Roman" pitchFamily="-1" charset="0"/>
              </a:rPr>
              <a:t>unreliable</a:t>
            </a:r>
            <a:r>
              <a:rPr lang="en-US" i="1" dirty="0" smtClean="0">
                <a:ea typeface="Times New Roman" pitchFamily="-1" charset="0"/>
                <a:cs typeface="Times New Roman" pitchFamily="-1" charset="0"/>
              </a:rPr>
              <a:t> communication medium.</a:t>
            </a:r>
          </a:p>
          <a:p>
            <a:endParaRPr lang="en-US" i="1" dirty="0" smtClean="0">
              <a:ea typeface="Times New Roman" pitchFamily="-1" charset="0"/>
              <a:cs typeface="Times New Roman" pitchFamily="-1" charset="0"/>
            </a:endParaRPr>
          </a:p>
          <a:p>
            <a:r>
              <a:rPr lang="en-US" dirty="0" smtClean="0">
                <a:ea typeface="Times New Roman" pitchFamily="-1" charset="0"/>
                <a:cs typeface="Times New Roman" pitchFamily="-1" charset="0"/>
              </a:rPr>
              <a:t>This will be a working definition for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Hard to Build 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Scale</a:t>
            </a:r>
            <a:r>
              <a:rPr lang="en-US" dirty="0" smtClean="0"/>
              <a:t>: hundreds or thousands of machines</a:t>
            </a:r>
          </a:p>
          <a:p>
            <a:pPr lvl="1"/>
            <a:r>
              <a:rPr lang="en-US" dirty="0" smtClean="0"/>
              <a:t>Google: 4K-machine </a:t>
            </a:r>
            <a:r>
              <a:rPr lang="en-US" dirty="0" err="1" smtClean="0"/>
              <a:t>MapReduce</a:t>
            </a:r>
            <a:r>
              <a:rPr lang="en-US" dirty="0" smtClean="0"/>
              <a:t> cluster</a:t>
            </a:r>
          </a:p>
          <a:p>
            <a:pPr lvl="1"/>
            <a:r>
              <a:rPr lang="en-US" dirty="0" smtClean="0"/>
              <a:t>Yahoo!: 4K-machine </a:t>
            </a:r>
            <a:r>
              <a:rPr lang="en-US" dirty="0" err="1" smtClean="0"/>
              <a:t>Hadoop</a:t>
            </a:r>
            <a:r>
              <a:rPr lang="en-US" dirty="0" smtClean="0"/>
              <a:t> cluster</a:t>
            </a:r>
          </a:p>
          <a:p>
            <a:pPr lvl="1"/>
            <a:r>
              <a:rPr lang="en-US" dirty="0" err="1" smtClean="0"/>
              <a:t>Akamai</a:t>
            </a:r>
            <a:r>
              <a:rPr lang="en-US" dirty="0" smtClean="0"/>
              <a:t>: 70K machines distributed over the world</a:t>
            </a:r>
          </a:p>
          <a:p>
            <a:pPr lvl="1"/>
            <a:r>
              <a:rPr lang="en-US" dirty="0" err="1" smtClean="0"/>
              <a:t>Facebook</a:t>
            </a:r>
            <a:r>
              <a:rPr lang="en-US" dirty="0" smtClean="0"/>
              <a:t>: 60K machines providing the service</a:t>
            </a:r>
          </a:p>
          <a:p>
            <a:pPr lvl="1"/>
            <a:r>
              <a:rPr lang="en-US" dirty="0" smtClean="0"/>
              <a:t>Hard enough to program one machine!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Dynamism</a:t>
            </a:r>
            <a:r>
              <a:rPr lang="en-US" dirty="0" smtClean="0"/>
              <a:t>: machines do fail!</a:t>
            </a:r>
          </a:p>
          <a:p>
            <a:pPr lvl="1"/>
            <a:r>
              <a:rPr lang="en-US" dirty="0" smtClean="0"/>
              <a:t>50 machine failures out of 20K machine cluster per day (reported by Yahoo!)</a:t>
            </a:r>
          </a:p>
          <a:p>
            <a:pPr lvl="1"/>
            <a:r>
              <a:rPr lang="en-US" dirty="0" smtClean="0"/>
              <a:t>1 disk failure out of 16K disks every 6 hours (reported by Google)</a:t>
            </a:r>
          </a:p>
          <a:p>
            <a:r>
              <a:rPr lang="en-US" dirty="0" smtClean="0"/>
              <a:t>What else?</a:t>
            </a:r>
          </a:p>
          <a:p>
            <a:pPr lvl="1"/>
            <a:r>
              <a:rPr lang="en-US" dirty="0" smtClean="0"/>
              <a:t>Concurrent execution, consistency,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OK; But Who Cares?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This is where all the actions are!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What is the two biggest driving forces in the computing industry for the last 5 years?</a:t>
            </a:r>
          </a:p>
          <a:p>
            <a:pPr lvl="1"/>
            <a:r>
              <a:rPr lang="en-US" dirty="0" smtClean="0"/>
              <a:t>It’s the cloud!</a:t>
            </a:r>
          </a:p>
          <a:p>
            <a:pPr lvl="1"/>
            <a:r>
              <a:rPr lang="en-US" dirty="0" smtClean="0"/>
              <a:t>And </a:t>
            </a:r>
            <a:r>
              <a:rPr lang="en-US" dirty="0" err="1" smtClean="0"/>
              <a:t>smartphones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They are distributed!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Now --- it’s all about distributed systems!</a:t>
            </a:r>
          </a:p>
          <a:p>
            <a:pPr lvl="1"/>
            <a:r>
              <a:rPr lang="en-US" dirty="0" smtClean="0"/>
              <a:t>Well…with a bit of exaggeration… ;-)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Cool; How Am I Going to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Main: Distributed Systems: Concepts and Design, 5</a:t>
            </a:r>
            <a:r>
              <a:rPr lang="en-US" baseline="30000" dirty="0" smtClean="0">
                <a:solidFill>
                  <a:srgbClr val="0000FF"/>
                </a:solidFill>
              </a:rPr>
              <a:t>th</a:t>
            </a:r>
            <a:r>
              <a:rPr lang="en-US" dirty="0" smtClean="0">
                <a:solidFill>
                  <a:srgbClr val="0000FF"/>
                </a:solidFill>
              </a:rPr>
              <a:t> Edition (</a:t>
            </a:r>
            <a:r>
              <a:rPr lang="en-US" dirty="0" err="1" smtClean="0">
                <a:solidFill>
                  <a:srgbClr val="0000FF"/>
                </a:solidFill>
              </a:rPr>
              <a:t>Coulouris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Dollimore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Kindberg</a:t>
            </a:r>
            <a:r>
              <a:rPr lang="en-US" dirty="0" smtClean="0">
                <a:solidFill>
                  <a:srgbClr val="0000FF"/>
                </a:solidFill>
              </a:rPr>
              <a:t>, Blair)</a:t>
            </a:r>
          </a:p>
          <a:p>
            <a:pPr lvl="1"/>
            <a:r>
              <a:rPr lang="en-US" dirty="0" smtClean="0"/>
              <a:t>Optional: Distributed Systems: Principles and Paradigms, 2</a:t>
            </a:r>
            <a:r>
              <a:rPr lang="en-US" baseline="30000" dirty="0" smtClean="0"/>
              <a:t>nd</a:t>
            </a:r>
            <a:r>
              <a:rPr lang="en-US" dirty="0" smtClean="0"/>
              <a:t> Edition, (</a:t>
            </a:r>
            <a:r>
              <a:rPr lang="en-US" dirty="0" err="1" smtClean="0"/>
              <a:t>Tanenbaum</a:t>
            </a:r>
            <a:r>
              <a:rPr lang="en-US" dirty="0" smtClean="0"/>
              <a:t>, Van Steen)</a:t>
            </a:r>
          </a:p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Minimum: CSE 250 Data Structures and Algorithms</a:t>
            </a:r>
          </a:p>
          <a:p>
            <a:pPr lvl="1"/>
            <a:r>
              <a:rPr lang="en-US" dirty="0" smtClean="0"/>
              <a:t>Ideal: Basic networking concepts (TCP/IP, routing), basic OS concepts (processes, threads, synchronization, file systems), systems programming (</a:t>
            </a:r>
            <a:r>
              <a:rPr lang="en-US" dirty="0" err="1" smtClean="0"/>
              <a:t>pthread</a:t>
            </a:r>
            <a:r>
              <a:rPr lang="en-US" dirty="0" smtClean="0"/>
              <a:t>, socket)</a:t>
            </a:r>
          </a:p>
          <a:p>
            <a:r>
              <a:rPr lang="en-US" dirty="0" smtClean="0"/>
              <a:t>Lectures</a:t>
            </a:r>
          </a:p>
          <a:p>
            <a:r>
              <a:rPr lang="en-US" dirty="0" smtClean="0"/>
              <a:t>HW assignments</a:t>
            </a:r>
          </a:p>
          <a:p>
            <a:r>
              <a:rPr lang="en-US" dirty="0" smtClean="0"/>
              <a:t>Programming assignments</a:t>
            </a:r>
          </a:p>
          <a:p>
            <a:r>
              <a:rPr lang="en-US" dirty="0" smtClean="0"/>
              <a:t>Exams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 Am I Going to Learn?</a:t>
            </a:r>
            <a:br>
              <a:rPr lang="en-US" dirty="0" smtClean="0"/>
            </a:br>
            <a:r>
              <a:rPr lang="en-US" dirty="0" smtClean="0"/>
              <a:t>Distributed Systems 10 Questions!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Course goal: answering </a:t>
            </a:r>
            <a:r>
              <a:rPr lang="en-US" dirty="0" smtClean="0">
                <a:solidFill>
                  <a:srgbClr val="FF0000"/>
                </a:solidFill>
              </a:rPr>
              <a:t>10 questions on distributed systems</a:t>
            </a:r>
          </a:p>
          <a:p>
            <a:pPr lvl="1"/>
            <a:r>
              <a:rPr lang="en-US" dirty="0" smtClean="0"/>
              <a:t>At the end of the semester, if you can answer only 10 questions about distributed systems, you’ll probably get an A.</a:t>
            </a:r>
          </a:p>
          <a:p>
            <a:pPr lvl="1"/>
            <a:r>
              <a:rPr lang="en-US" dirty="0" smtClean="0"/>
              <a:t>Easy enough!</a:t>
            </a:r>
          </a:p>
          <a:p>
            <a:r>
              <a:rPr lang="en-US" dirty="0" smtClean="0"/>
              <a:t>What are those questions?</a:t>
            </a:r>
          </a:p>
          <a:p>
            <a:pPr lvl="1"/>
            <a:r>
              <a:rPr lang="en-US" dirty="0" smtClean="0"/>
              <a:t>Organized in 6 themes</a:t>
            </a:r>
          </a:p>
          <a:p>
            <a:pPr lvl="1"/>
            <a:r>
              <a:rPr lang="en-US" dirty="0" smtClean="0"/>
              <a:t>1~2 questions in each theme</a:t>
            </a:r>
          </a:p>
          <a:p>
            <a:pPr lvl="1"/>
            <a:r>
              <a:rPr lang="en-US" dirty="0" smtClean="0"/>
              <a:t>A few (or several) lectures to answer each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 Am I Going to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Introducing…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Hydie</a:t>
            </a:r>
            <a:r>
              <a:rPr lang="en-US" dirty="0" smtClean="0">
                <a:solidFill>
                  <a:srgbClr val="0000FF"/>
                </a:solidFill>
              </a:rPr>
              <a:t>!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442680" cy="455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5880</TotalTime>
  <Pages>12</Pages>
  <Words>1059</Words>
  <Application>Microsoft Macintosh PowerPoint</Application>
  <PresentationFormat>Letter Paper (8.5x11 in)</PresentationFormat>
  <Paragraphs>186</Paragraphs>
  <Slides>25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CS252-template</vt:lpstr>
      <vt:lpstr>Office Theme</vt:lpstr>
      <vt:lpstr>CSE 486/586 Distributed Systems Introduction  </vt:lpstr>
      <vt:lpstr>Building a Distributed System</vt:lpstr>
      <vt:lpstr>What is a Distributed System?</vt:lpstr>
      <vt:lpstr>What is a Distributed System?</vt:lpstr>
      <vt:lpstr>Why Is It Hard to Build One?</vt:lpstr>
      <vt:lpstr>OK; But Who Cares?</vt:lpstr>
      <vt:lpstr>OK, Cool; How Am I Going to Learn?</vt:lpstr>
      <vt:lpstr>What Exactly Am I Going to Learn? Distributed Systems 10 Questions!</vt:lpstr>
      <vt:lpstr>What Exactly Am I Going to Learn?</vt:lpstr>
      <vt:lpstr>Theme 1: Hint</vt:lpstr>
      <vt:lpstr>Theme 1: Communications</vt:lpstr>
      <vt:lpstr>Theme 2: Hint</vt:lpstr>
      <vt:lpstr>Theme 2: Concurrency</vt:lpstr>
      <vt:lpstr>Theme 3: Hint</vt:lpstr>
      <vt:lpstr>Theme 3: Consensus</vt:lpstr>
      <vt:lpstr>Theme 4: Hint</vt:lpstr>
      <vt:lpstr>Theme 4: Storage Management</vt:lpstr>
      <vt:lpstr>Theme 5: Hint</vt:lpstr>
      <vt:lpstr>Theme 5: Non-Byzantine Failures</vt:lpstr>
      <vt:lpstr>Theme 6: Hint</vt:lpstr>
      <vt:lpstr>Theme 6: Byzantine Failures</vt:lpstr>
      <vt:lpstr>What Am I Going to Build?</vt:lpstr>
      <vt:lpstr>Important Policies</vt:lpstr>
      <vt:lpstr>How Can I Reach the Teaching Staff?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312</cp:revision>
  <cp:lastPrinted>2012-01-18T19:39:03Z</cp:lastPrinted>
  <dcterms:created xsi:type="dcterms:W3CDTF">2012-01-20T19:59:07Z</dcterms:created>
  <dcterms:modified xsi:type="dcterms:W3CDTF">2012-01-21T04:09:11Z</dcterms:modified>
  <cp:category/>
</cp:coreProperties>
</file>