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Default Extension="pict" ContentType="image/pict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Masters/slideMaster2.xml" ContentType="application/vnd.openxmlformats-officedocument.presentationml.slideMaster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Layouts/slideLayout17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embeddings/Microsoft_Equation1.bin" ContentType="application/vnd.openxmlformats-officedocument.oleObject"/>
  <Override PartName="/ppt/slideLayouts/slideLayout18.xml" ContentType="application/vnd.openxmlformats-officedocument.presentationml.slideLayout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Default Extension="wmf" ContentType="image/x-wmf"/>
  <Override PartName="/ppt/slideLayouts/slideLayout4.xml" ContentType="application/vnd.openxmlformats-officedocument.presentationml.slideLayout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3"/>
  </p:notesMasterIdLst>
  <p:handoutMasterIdLst>
    <p:handoutMasterId r:id="rId24"/>
  </p:handoutMasterIdLst>
  <p:sldIdLst>
    <p:sldId id="322" r:id="rId3"/>
    <p:sldId id="707" r:id="rId4"/>
    <p:sldId id="736" r:id="rId5"/>
    <p:sldId id="737" r:id="rId6"/>
    <p:sldId id="720" r:id="rId7"/>
    <p:sldId id="739" r:id="rId8"/>
    <p:sldId id="740" r:id="rId9"/>
    <p:sldId id="722" r:id="rId10"/>
    <p:sldId id="723" r:id="rId11"/>
    <p:sldId id="721" r:id="rId12"/>
    <p:sldId id="724" r:id="rId13"/>
    <p:sldId id="725" r:id="rId14"/>
    <p:sldId id="741" r:id="rId15"/>
    <p:sldId id="726" r:id="rId16"/>
    <p:sldId id="728" r:id="rId17"/>
    <p:sldId id="729" r:id="rId18"/>
    <p:sldId id="742" r:id="rId19"/>
    <p:sldId id="751" r:id="rId20"/>
    <p:sldId id="704" r:id="rId21"/>
    <p:sldId id="584" r:id="rId22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9" autoAdjust="0"/>
    <p:restoredTop sz="80102" autoAdjust="0"/>
  </p:normalViewPr>
  <p:slideViewPr>
    <p:cSldViewPr>
      <p:cViewPr varScale="1">
        <p:scale>
          <a:sx n="97" d="100"/>
          <a:sy n="97" d="100"/>
        </p:scale>
        <p:origin x="-9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Relationship Id="rId2" Type="http://schemas.openxmlformats.org/officeDocument/2006/relationships/image" Target="../media/image2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oleObject" Target="../embeddings/Microsoft_Equation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Logical Time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Clocks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066800"/>
            <a:ext cx="7683500" cy="49276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err="1" smtClean="0">
                <a:latin typeface="Arial" pitchFamily="-1" charset="0"/>
              </a:rPr>
              <a:t>Lamport</a:t>
            </a:r>
            <a:r>
              <a:rPr lang="en-US" dirty="0" smtClean="0">
                <a:latin typeface="Arial" pitchFamily="-1" charset="0"/>
              </a:rPr>
              <a:t> algorithm assigns 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logical timestamps</a:t>
            </a:r>
            <a:r>
              <a:rPr lang="en-US" dirty="0" smtClean="0">
                <a:latin typeface="Arial" pitchFamily="-1" charset="0"/>
              </a:rPr>
              <a:t>:</a:t>
            </a:r>
          </a:p>
          <a:p>
            <a:pPr marL="800100" lvl="1" indent="-342900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All processes use a counter (clock) with initial value of zero</a:t>
            </a:r>
          </a:p>
          <a:p>
            <a:pPr marL="800100" lvl="1" indent="-342900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A process increments its counter when a 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send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dirty="0" smtClean="0">
                <a:latin typeface="Arial" pitchFamily="-1" charset="0"/>
              </a:rPr>
              <a:t>or an 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instruction</a:t>
            </a:r>
            <a:r>
              <a:rPr lang="en-US" dirty="0" smtClean="0">
                <a:latin typeface="Arial" pitchFamily="-1" charset="0"/>
              </a:rPr>
              <a:t> happens at it. The counter is assigned to the event as its timestamp.</a:t>
            </a:r>
          </a:p>
          <a:p>
            <a:pPr marL="800100" lvl="1" indent="-342900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A 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send (message) </a:t>
            </a:r>
            <a:r>
              <a:rPr lang="en-US" dirty="0" smtClean="0">
                <a:latin typeface="Arial" pitchFamily="-1" charset="0"/>
              </a:rPr>
              <a:t>event carries its timestamp  </a:t>
            </a:r>
          </a:p>
          <a:p>
            <a:pPr marL="800100" lvl="1" indent="-342900">
              <a:lnSpc>
                <a:spcPct val="12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For a 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receive (message) </a:t>
            </a:r>
            <a:r>
              <a:rPr lang="en-US" dirty="0" smtClean="0">
                <a:latin typeface="Arial" pitchFamily="-1" charset="0"/>
              </a:rPr>
              <a:t>event the counter is updated by </a:t>
            </a:r>
            <a:r>
              <a:rPr lang="en-US" dirty="0" err="1" smtClean="0">
                <a:solidFill>
                  <a:srgbClr val="0000FF"/>
                </a:solidFill>
                <a:latin typeface="Arial" pitchFamily="-1" charset="0"/>
              </a:rPr>
              <a:t>max(local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 clock, message timestamp) + 1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Define a logical relation</a:t>
            </a:r>
            <a:r>
              <a:rPr lang="en-US" dirty="0" smtClean="0">
                <a:latin typeface="Arial" pitchFamily="-1" charset="0"/>
              </a:rPr>
              <a:t> 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h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appened-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b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efore 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(</a:t>
            </a:r>
            <a:r>
              <a:rPr lang="en-US" dirty="0" err="1" smtClean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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)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dirty="0" smtClean="0">
                <a:latin typeface="Arial" pitchFamily="-1" charset="0"/>
              </a:rPr>
              <a:t>among events:</a:t>
            </a:r>
          </a:p>
          <a:p>
            <a:pPr marL="800100" lvl="1" indent="-342900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On the same process: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a </a:t>
            </a:r>
            <a:r>
              <a:rPr lang="en-US" i="1" dirty="0" err="1" smtClean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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i="1" dirty="0" err="1" smtClean="0">
                <a:solidFill>
                  <a:schemeClr val="hlink"/>
                </a:solidFill>
                <a:latin typeface="Arial" pitchFamily="-1" charset="0"/>
              </a:rPr>
              <a:t>b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, if </a:t>
            </a:r>
            <a:r>
              <a:rPr lang="en-US" i="1" dirty="0" err="1" smtClean="0">
                <a:solidFill>
                  <a:schemeClr val="hlink"/>
                </a:solidFill>
                <a:latin typeface="Arial" pitchFamily="-1" charset="0"/>
              </a:rPr>
              <a:t>time(a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) &lt; </a:t>
            </a:r>
            <a:r>
              <a:rPr lang="en-US" i="1" dirty="0" err="1" smtClean="0">
                <a:solidFill>
                  <a:schemeClr val="hlink"/>
                </a:solidFill>
                <a:latin typeface="Arial" pitchFamily="-1" charset="0"/>
              </a:rPr>
              <a:t>time(b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)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</a:p>
          <a:p>
            <a:pPr marL="800100" lvl="1" indent="-342900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If p1 sends </a:t>
            </a:r>
            <a:r>
              <a:rPr lang="en-US" i="1" dirty="0" err="1" smtClean="0">
                <a:latin typeface="Arial" pitchFamily="-1" charset="0"/>
              </a:rPr>
              <a:t>m</a:t>
            </a:r>
            <a:r>
              <a:rPr lang="en-US" dirty="0" smtClean="0">
                <a:latin typeface="Arial" pitchFamily="-1" charset="0"/>
              </a:rPr>
              <a:t> to p2: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i="1" dirty="0" err="1" smtClean="0">
                <a:solidFill>
                  <a:schemeClr val="hlink"/>
                </a:solidFill>
                <a:latin typeface="Arial" pitchFamily="-1" charset="0"/>
              </a:rPr>
              <a:t>send(m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) </a:t>
            </a:r>
            <a:r>
              <a:rPr lang="en-US" i="1" dirty="0" err="1" smtClean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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i="1" dirty="0" err="1" smtClean="0">
                <a:solidFill>
                  <a:schemeClr val="hlink"/>
                </a:solidFill>
                <a:latin typeface="Arial" pitchFamily="-1" charset="0"/>
              </a:rPr>
              <a:t>receive(m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)</a:t>
            </a:r>
          </a:p>
          <a:p>
            <a:pPr marL="800100" lvl="1" indent="-342900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(Transitivity) </a:t>
            </a:r>
            <a:r>
              <a:rPr lang="en-US" dirty="0" smtClean="0">
                <a:latin typeface="Arial" pitchFamily="-1" charset="0"/>
              </a:rPr>
              <a:t>If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a </a:t>
            </a:r>
            <a:r>
              <a:rPr lang="en-US" i="1" dirty="0" err="1" smtClean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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i="1" dirty="0" err="1" smtClean="0">
                <a:solidFill>
                  <a:schemeClr val="hlink"/>
                </a:solidFill>
                <a:latin typeface="Arial" pitchFamily="-1" charset="0"/>
              </a:rPr>
              <a:t>b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 and  </a:t>
            </a:r>
            <a:r>
              <a:rPr lang="en-US" i="1" dirty="0" err="1" smtClean="0">
                <a:solidFill>
                  <a:schemeClr val="hlink"/>
                </a:solidFill>
                <a:latin typeface="Arial" pitchFamily="-1" charset="0"/>
              </a:rPr>
              <a:t>b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i="1" dirty="0" err="1" smtClean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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i="1" dirty="0" err="1" smtClean="0">
                <a:solidFill>
                  <a:schemeClr val="hlink"/>
                </a:solidFill>
                <a:latin typeface="Arial" pitchFamily="-1" charset="0"/>
              </a:rPr>
              <a:t>c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dirty="0" smtClean="0">
                <a:latin typeface="Arial" pitchFamily="-1" charset="0"/>
                <a:sym typeface="Symbol" pitchFamily="-1" charset="2"/>
              </a:rPr>
              <a:t>then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  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a </a:t>
            </a:r>
            <a:r>
              <a:rPr lang="en-US" i="1" dirty="0" err="1" smtClean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</a:t>
            </a:r>
            <a:r>
              <a:rPr lang="en-US" i="1" dirty="0" smtClean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 </a:t>
            </a:r>
            <a:r>
              <a:rPr lang="en-US" i="1" dirty="0" err="1" smtClean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c</a:t>
            </a:r>
            <a:endParaRPr lang="en-US" sz="1800" dirty="0" smtClean="0">
              <a:sym typeface="Symbol" pitchFamily="-1" charset="2"/>
            </a:endParaRPr>
          </a:p>
          <a:p>
            <a:pPr marL="800100" lvl="1" indent="-342900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  <a:sym typeface="Symbol" pitchFamily="-1" charset="2"/>
              </a:rPr>
              <a:t>Shows 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  <a:sym typeface="Symbol" pitchFamily="-1" charset="2"/>
              </a:rPr>
              <a:t>causality</a:t>
            </a:r>
            <a:r>
              <a:rPr lang="en-US" dirty="0" smtClean="0">
                <a:latin typeface="Arial" pitchFamily="-1" charset="0"/>
                <a:sym typeface="Symbol" pitchFamily="-1" charset="2"/>
              </a:rPr>
              <a:t> of events</a:t>
            </a:r>
            <a:endParaRPr lang="en-US" dirty="0" smtClean="0">
              <a:latin typeface="Arial" pitchFamily="-1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Mistake: </a:t>
            </a:r>
            <a:r>
              <a:rPr lang="en-US" dirty="0" err="1" smtClean="0"/>
              <a:t>Lamport</a:t>
            </a:r>
            <a:r>
              <a:rPr lang="en-US" dirty="0" smtClean="0"/>
              <a:t> Logical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7848600" cy="4953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Wingdings" pitchFamily="-1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-1" charset="0"/>
                <a:ea typeface="+mn-ea"/>
                <a:cs typeface="+mn-cs"/>
              </a:rPr>
              <a:t>  </a:t>
            </a: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Arial" pitchFamily="-1" charset="0"/>
              <a:ea typeface="+mn-ea"/>
              <a:cs typeface="+mn-cs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1955800" y="24130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73100" y="21971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  1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11200" y="28448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  2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11200" y="34544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  3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36600" y="42164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  4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209800" y="2413000"/>
            <a:ext cx="520700" cy="6223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2921000" y="2425700"/>
            <a:ext cx="914400" cy="12954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4241800" y="3708400"/>
            <a:ext cx="482600" cy="7493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4470400" y="3048000"/>
            <a:ext cx="406400" cy="6604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5181600" y="2590800"/>
            <a:ext cx="228600" cy="18288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5715000" y="2438400"/>
            <a:ext cx="762000" cy="12954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1968500" y="30480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1968500" y="37084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V="1">
            <a:off x="2019300" y="44196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V="1">
            <a:off x="6616700" y="3835400"/>
            <a:ext cx="317500" cy="5842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2082800" y="22225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079625" y="21844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2616200" y="30226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2613025" y="29845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2768600" y="22225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765425" y="21844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3695700" y="36957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3692525" y="36576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4330700" y="28702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4327525" y="28321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4762500" y="36957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4759325" y="36576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4127500" y="35433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4124325" y="35052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4584700" y="44069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4581525" y="43688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5260975" y="23749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5257800" y="2336800"/>
            <a:ext cx="222250" cy="595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9" name="Oval 37"/>
          <p:cNvSpPr>
            <a:spLocks noChangeArrowheads="1"/>
          </p:cNvSpPr>
          <p:nvPr/>
        </p:nvSpPr>
        <p:spPr bwMode="auto">
          <a:xfrm>
            <a:off x="5032375" y="44069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5029200" y="43688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41" name="Oval 39"/>
          <p:cNvSpPr>
            <a:spLocks noChangeArrowheads="1"/>
          </p:cNvSpPr>
          <p:nvPr/>
        </p:nvSpPr>
        <p:spPr bwMode="auto">
          <a:xfrm>
            <a:off x="5534025" y="22352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5530850" y="2197100"/>
            <a:ext cx="222250" cy="595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43" name="Oval 41"/>
          <p:cNvSpPr>
            <a:spLocks noChangeArrowheads="1"/>
          </p:cNvSpPr>
          <p:nvPr/>
        </p:nvSpPr>
        <p:spPr bwMode="auto">
          <a:xfrm>
            <a:off x="6426200" y="36830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6423025" y="3644900"/>
            <a:ext cx="222250" cy="595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45" name="Oval 43"/>
          <p:cNvSpPr>
            <a:spLocks noChangeArrowheads="1"/>
          </p:cNvSpPr>
          <p:nvPr/>
        </p:nvSpPr>
        <p:spPr bwMode="auto">
          <a:xfrm>
            <a:off x="6781800" y="36449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6702425" y="3606800"/>
            <a:ext cx="450850" cy="346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47" name="Oval 45"/>
          <p:cNvSpPr>
            <a:spLocks noChangeArrowheads="1"/>
          </p:cNvSpPr>
          <p:nvPr/>
        </p:nvSpPr>
        <p:spPr bwMode="auto">
          <a:xfrm>
            <a:off x="6502400" y="44069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Text Box 46"/>
          <p:cNvSpPr txBox="1">
            <a:spLocks noChangeArrowheads="1"/>
          </p:cNvSpPr>
          <p:nvPr/>
        </p:nvSpPr>
        <p:spPr bwMode="auto">
          <a:xfrm>
            <a:off x="6499225" y="43688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49" name="Oval 47"/>
          <p:cNvSpPr>
            <a:spLocks noChangeArrowheads="1"/>
          </p:cNvSpPr>
          <p:nvPr/>
        </p:nvSpPr>
        <p:spPr bwMode="auto">
          <a:xfrm>
            <a:off x="1727200" y="22987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1724025" y="22606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51" name="Oval 49"/>
          <p:cNvSpPr>
            <a:spLocks noChangeArrowheads="1"/>
          </p:cNvSpPr>
          <p:nvPr/>
        </p:nvSpPr>
        <p:spPr bwMode="auto">
          <a:xfrm>
            <a:off x="1739900" y="29337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1736725" y="28956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53" name="Oval 51"/>
          <p:cNvSpPr>
            <a:spLocks noChangeArrowheads="1"/>
          </p:cNvSpPr>
          <p:nvPr/>
        </p:nvSpPr>
        <p:spPr bwMode="auto">
          <a:xfrm>
            <a:off x="1727200" y="35941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1724025" y="35560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55" name="Oval 53"/>
          <p:cNvSpPr>
            <a:spLocks noChangeArrowheads="1"/>
          </p:cNvSpPr>
          <p:nvPr/>
        </p:nvSpPr>
        <p:spPr bwMode="auto">
          <a:xfrm>
            <a:off x="1765300" y="43053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Text Box 54"/>
          <p:cNvSpPr txBox="1">
            <a:spLocks noChangeArrowheads="1"/>
          </p:cNvSpPr>
          <p:nvPr/>
        </p:nvSpPr>
        <p:spPr bwMode="auto">
          <a:xfrm>
            <a:off x="1762125" y="42672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2171700" y="2578100"/>
            <a:ext cx="36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1</a:t>
            </a:r>
          </a:p>
        </p:txBody>
      </p:sp>
      <p:sp>
        <p:nvSpPr>
          <p:cNvPr id="58" name="Text Box 56"/>
          <p:cNvSpPr txBox="1">
            <a:spLocks noChangeArrowheads="1"/>
          </p:cNvSpPr>
          <p:nvPr/>
        </p:nvSpPr>
        <p:spPr bwMode="auto">
          <a:xfrm>
            <a:off x="3149600" y="3035300"/>
            <a:ext cx="36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2</a:t>
            </a:r>
          </a:p>
        </p:txBody>
      </p: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4152900" y="3911600"/>
            <a:ext cx="36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4</a:t>
            </a:r>
          </a:p>
        </p:txBody>
      </p:sp>
      <p:sp>
        <p:nvSpPr>
          <p:cNvPr id="60" name="Text Box 58"/>
          <p:cNvSpPr txBox="1">
            <a:spLocks noChangeArrowheads="1"/>
          </p:cNvSpPr>
          <p:nvPr/>
        </p:nvSpPr>
        <p:spPr bwMode="auto">
          <a:xfrm>
            <a:off x="4318000" y="3175000"/>
            <a:ext cx="36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3</a:t>
            </a:r>
          </a:p>
        </p:txBody>
      </p:sp>
      <p:sp>
        <p:nvSpPr>
          <p:cNvPr id="61" name="Text Box 59"/>
          <p:cNvSpPr txBox="1">
            <a:spLocks noChangeArrowheads="1"/>
          </p:cNvSpPr>
          <p:nvPr/>
        </p:nvSpPr>
        <p:spPr bwMode="auto">
          <a:xfrm>
            <a:off x="5334000" y="3276600"/>
            <a:ext cx="36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6</a:t>
            </a:r>
          </a:p>
        </p:txBody>
      </p:sp>
      <p:sp>
        <p:nvSpPr>
          <p:cNvPr id="62" name="Text Box 61"/>
          <p:cNvSpPr txBox="1">
            <a:spLocks noChangeArrowheads="1"/>
          </p:cNvSpPr>
          <p:nvPr/>
        </p:nvSpPr>
        <p:spPr bwMode="auto">
          <a:xfrm>
            <a:off x="6794500" y="3987800"/>
            <a:ext cx="36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7</a:t>
            </a:r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>
            <a:off x="5775325" y="1701800"/>
            <a:ext cx="26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1079500" y="51181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 Box 64"/>
          <p:cNvSpPr txBox="1">
            <a:spLocks noChangeArrowheads="1"/>
          </p:cNvSpPr>
          <p:nvPr/>
        </p:nvSpPr>
        <p:spPr bwMode="auto">
          <a:xfrm>
            <a:off x="1050925" y="50546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n</a:t>
            </a:r>
          </a:p>
        </p:txBody>
      </p:sp>
      <p:sp>
        <p:nvSpPr>
          <p:cNvPr id="66" name="Text Box 65"/>
          <p:cNvSpPr txBox="1">
            <a:spLocks noChangeArrowheads="1"/>
          </p:cNvSpPr>
          <p:nvPr/>
        </p:nvSpPr>
        <p:spPr bwMode="auto">
          <a:xfrm>
            <a:off x="1435100" y="5041900"/>
            <a:ext cx="16637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Clock Value</a:t>
            </a:r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>
            <a:off x="1155700" y="5702300"/>
            <a:ext cx="2184400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Text Box 67"/>
          <p:cNvSpPr txBox="1">
            <a:spLocks noChangeArrowheads="1"/>
          </p:cNvSpPr>
          <p:nvPr/>
        </p:nvSpPr>
        <p:spPr bwMode="auto">
          <a:xfrm>
            <a:off x="3492500" y="5524500"/>
            <a:ext cx="16637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69" name="Text Box 68"/>
          <p:cNvSpPr txBox="1">
            <a:spLocks noChangeArrowheads="1"/>
          </p:cNvSpPr>
          <p:nvPr/>
        </p:nvSpPr>
        <p:spPr bwMode="auto">
          <a:xfrm>
            <a:off x="1435100" y="5422900"/>
            <a:ext cx="13589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timestamp</a:t>
            </a:r>
          </a:p>
        </p:txBody>
      </p:sp>
      <p:sp>
        <p:nvSpPr>
          <p:cNvPr id="70" name="Line 69"/>
          <p:cNvSpPr>
            <a:spLocks noChangeShapeType="1"/>
          </p:cNvSpPr>
          <p:nvPr/>
        </p:nvSpPr>
        <p:spPr bwMode="auto">
          <a:xfrm flipV="1">
            <a:off x="1790700" y="1701800"/>
            <a:ext cx="4914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Text Box 70"/>
          <p:cNvSpPr txBox="1">
            <a:spLocks noChangeArrowheads="1"/>
          </p:cNvSpPr>
          <p:nvPr/>
        </p:nvSpPr>
        <p:spPr bwMode="auto">
          <a:xfrm>
            <a:off x="3124200" y="1308100"/>
            <a:ext cx="22987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Physical Time</a:t>
            </a:r>
          </a:p>
        </p:txBody>
      </p:sp>
      <p:sp>
        <p:nvSpPr>
          <p:cNvPr id="72" name="Text Box 57"/>
          <p:cNvSpPr txBox="1">
            <a:spLocks noChangeArrowheads="1"/>
          </p:cNvSpPr>
          <p:nvPr/>
        </p:nvSpPr>
        <p:spPr bwMode="auto">
          <a:xfrm>
            <a:off x="6019800" y="2743200"/>
            <a:ext cx="36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4</a:t>
            </a: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810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Corrected Example: </a:t>
            </a:r>
            <a:r>
              <a:rPr lang="en-US" dirty="0" err="1" smtClean="0"/>
              <a:t>Lamport</a:t>
            </a:r>
            <a:r>
              <a:rPr lang="en-US" dirty="0" smtClean="0"/>
              <a:t> Logical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7848600" cy="4953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Wingdings" pitchFamily="-1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-1" charset="0"/>
                <a:ea typeface="+mn-ea"/>
                <a:cs typeface="+mn-cs"/>
              </a:rPr>
              <a:t>  </a:t>
            </a: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Arial" pitchFamily="-1" charset="0"/>
              <a:ea typeface="+mn-ea"/>
              <a:cs typeface="+mn-cs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1955800" y="24130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73100" y="21971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  1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11200" y="28448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  2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11200" y="34544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  3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36600" y="42164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  4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209800" y="2413000"/>
            <a:ext cx="520700" cy="6223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2921000" y="2425700"/>
            <a:ext cx="914400" cy="12954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4241800" y="3708400"/>
            <a:ext cx="482600" cy="7493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4470400" y="3048000"/>
            <a:ext cx="406400" cy="6604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5181600" y="2590800"/>
            <a:ext cx="228600" cy="18288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5715000" y="2438400"/>
            <a:ext cx="762000" cy="12954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1968500" y="30480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1968500" y="37084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V="1">
            <a:off x="2019300" y="44196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V="1">
            <a:off x="6616700" y="3835400"/>
            <a:ext cx="317500" cy="5842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2082800" y="22225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079625" y="21844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2616200" y="30226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2613025" y="29845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2768600" y="22225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765425" y="21844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3695700" y="36957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3692525" y="36576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4330700" y="28702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4327525" y="28321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4762500" y="36957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4759325" y="36576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4127500" y="35433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4124325" y="35052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4584700" y="44069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4581525" y="43688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5260975" y="23749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5257800" y="2336800"/>
            <a:ext cx="222250" cy="595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39" name="Oval 37"/>
          <p:cNvSpPr>
            <a:spLocks noChangeArrowheads="1"/>
          </p:cNvSpPr>
          <p:nvPr/>
        </p:nvSpPr>
        <p:spPr bwMode="auto">
          <a:xfrm>
            <a:off x="5032375" y="44069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5029200" y="43688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41" name="Oval 39"/>
          <p:cNvSpPr>
            <a:spLocks noChangeArrowheads="1"/>
          </p:cNvSpPr>
          <p:nvPr/>
        </p:nvSpPr>
        <p:spPr bwMode="auto">
          <a:xfrm>
            <a:off x="5534025" y="22352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5530850" y="2197100"/>
            <a:ext cx="222250" cy="595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43" name="Oval 41"/>
          <p:cNvSpPr>
            <a:spLocks noChangeArrowheads="1"/>
          </p:cNvSpPr>
          <p:nvPr/>
        </p:nvSpPr>
        <p:spPr bwMode="auto">
          <a:xfrm>
            <a:off x="6426200" y="36830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6423025" y="3644900"/>
            <a:ext cx="222250" cy="595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45" name="Oval 43"/>
          <p:cNvSpPr>
            <a:spLocks noChangeArrowheads="1"/>
          </p:cNvSpPr>
          <p:nvPr/>
        </p:nvSpPr>
        <p:spPr bwMode="auto">
          <a:xfrm>
            <a:off x="6781800" y="36449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6702425" y="3606800"/>
            <a:ext cx="450850" cy="346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47" name="Oval 45"/>
          <p:cNvSpPr>
            <a:spLocks noChangeArrowheads="1"/>
          </p:cNvSpPr>
          <p:nvPr/>
        </p:nvSpPr>
        <p:spPr bwMode="auto">
          <a:xfrm>
            <a:off x="6502400" y="44069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Text Box 46"/>
          <p:cNvSpPr txBox="1">
            <a:spLocks noChangeArrowheads="1"/>
          </p:cNvSpPr>
          <p:nvPr/>
        </p:nvSpPr>
        <p:spPr bwMode="auto">
          <a:xfrm>
            <a:off x="6499225" y="43688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49" name="Oval 47"/>
          <p:cNvSpPr>
            <a:spLocks noChangeArrowheads="1"/>
          </p:cNvSpPr>
          <p:nvPr/>
        </p:nvSpPr>
        <p:spPr bwMode="auto">
          <a:xfrm>
            <a:off x="1727200" y="22987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1724025" y="22606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51" name="Oval 49"/>
          <p:cNvSpPr>
            <a:spLocks noChangeArrowheads="1"/>
          </p:cNvSpPr>
          <p:nvPr/>
        </p:nvSpPr>
        <p:spPr bwMode="auto">
          <a:xfrm>
            <a:off x="1739900" y="29337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1736725" y="28956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53" name="Oval 51"/>
          <p:cNvSpPr>
            <a:spLocks noChangeArrowheads="1"/>
          </p:cNvSpPr>
          <p:nvPr/>
        </p:nvSpPr>
        <p:spPr bwMode="auto">
          <a:xfrm>
            <a:off x="1727200" y="35941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1724025" y="35560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55" name="Oval 53"/>
          <p:cNvSpPr>
            <a:spLocks noChangeArrowheads="1"/>
          </p:cNvSpPr>
          <p:nvPr/>
        </p:nvSpPr>
        <p:spPr bwMode="auto">
          <a:xfrm>
            <a:off x="1765300" y="43053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Text Box 54"/>
          <p:cNvSpPr txBox="1">
            <a:spLocks noChangeArrowheads="1"/>
          </p:cNvSpPr>
          <p:nvPr/>
        </p:nvSpPr>
        <p:spPr bwMode="auto">
          <a:xfrm>
            <a:off x="1762125" y="42672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2171700" y="2578100"/>
            <a:ext cx="36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1</a:t>
            </a:r>
          </a:p>
        </p:txBody>
      </p:sp>
      <p:sp>
        <p:nvSpPr>
          <p:cNvPr id="58" name="Text Box 56"/>
          <p:cNvSpPr txBox="1">
            <a:spLocks noChangeArrowheads="1"/>
          </p:cNvSpPr>
          <p:nvPr/>
        </p:nvSpPr>
        <p:spPr bwMode="auto">
          <a:xfrm>
            <a:off x="3149600" y="3035300"/>
            <a:ext cx="36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2</a:t>
            </a:r>
          </a:p>
        </p:txBody>
      </p: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4152900" y="3911600"/>
            <a:ext cx="36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4</a:t>
            </a:r>
          </a:p>
        </p:txBody>
      </p:sp>
      <p:sp>
        <p:nvSpPr>
          <p:cNvPr id="60" name="Text Box 58"/>
          <p:cNvSpPr txBox="1">
            <a:spLocks noChangeArrowheads="1"/>
          </p:cNvSpPr>
          <p:nvPr/>
        </p:nvSpPr>
        <p:spPr bwMode="auto">
          <a:xfrm>
            <a:off x="4318000" y="3175000"/>
            <a:ext cx="36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3</a:t>
            </a:r>
          </a:p>
        </p:txBody>
      </p:sp>
      <p:sp>
        <p:nvSpPr>
          <p:cNvPr id="61" name="Text Box 59"/>
          <p:cNvSpPr txBox="1">
            <a:spLocks noChangeArrowheads="1"/>
          </p:cNvSpPr>
          <p:nvPr/>
        </p:nvSpPr>
        <p:spPr bwMode="auto">
          <a:xfrm>
            <a:off x="5334000" y="3276600"/>
            <a:ext cx="36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6</a:t>
            </a:r>
          </a:p>
        </p:txBody>
      </p:sp>
      <p:sp>
        <p:nvSpPr>
          <p:cNvPr id="62" name="Text Box 61"/>
          <p:cNvSpPr txBox="1">
            <a:spLocks noChangeArrowheads="1"/>
          </p:cNvSpPr>
          <p:nvPr/>
        </p:nvSpPr>
        <p:spPr bwMode="auto">
          <a:xfrm>
            <a:off x="6794500" y="3987800"/>
            <a:ext cx="36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7</a:t>
            </a:r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>
            <a:off x="5775325" y="1701800"/>
            <a:ext cx="26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1079500" y="5118100"/>
            <a:ext cx="266700" cy="2159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 Box 64"/>
          <p:cNvSpPr txBox="1">
            <a:spLocks noChangeArrowheads="1"/>
          </p:cNvSpPr>
          <p:nvPr/>
        </p:nvSpPr>
        <p:spPr bwMode="auto">
          <a:xfrm>
            <a:off x="1050925" y="5054600"/>
            <a:ext cx="2222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n</a:t>
            </a:r>
          </a:p>
        </p:txBody>
      </p:sp>
      <p:sp>
        <p:nvSpPr>
          <p:cNvPr id="66" name="Text Box 65"/>
          <p:cNvSpPr txBox="1">
            <a:spLocks noChangeArrowheads="1"/>
          </p:cNvSpPr>
          <p:nvPr/>
        </p:nvSpPr>
        <p:spPr bwMode="auto">
          <a:xfrm>
            <a:off x="1435100" y="5041900"/>
            <a:ext cx="16637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Clock Value</a:t>
            </a:r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>
            <a:off x="1155700" y="5702300"/>
            <a:ext cx="2184400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Text Box 67"/>
          <p:cNvSpPr txBox="1">
            <a:spLocks noChangeArrowheads="1"/>
          </p:cNvSpPr>
          <p:nvPr/>
        </p:nvSpPr>
        <p:spPr bwMode="auto">
          <a:xfrm>
            <a:off x="3492500" y="5524500"/>
            <a:ext cx="16637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69" name="Text Box 68"/>
          <p:cNvSpPr txBox="1">
            <a:spLocks noChangeArrowheads="1"/>
          </p:cNvSpPr>
          <p:nvPr/>
        </p:nvSpPr>
        <p:spPr bwMode="auto">
          <a:xfrm>
            <a:off x="1435100" y="5422900"/>
            <a:ext cx="13589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timestamp</a:t>
            </a:r>
          </a:p>
        </p:txBody>
      </p:sp>
      <p:sp>
        <p:nvSpPr>
          <p:cNvPr id="70" name="Line 69"/>
          <p:cNvSpPr>
            <a:spLocks noChangeShapeType="1"/>
          </p:cNvSpPr>
          <p:nvPr/>
        </p:nvSpPr>
        <p:spPr bwMode="auto">
          <a:xfrm flipV="1">
            <a:off x="1790700" y="1701800"/>
            <a:ext cx="4914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Text Box 70"/>
          <p:cNvSpPr txBox="1">
            <a:spLocks noChangeArrowheads="1"/>
          </p:cNvSpPr>
          <p:nvPr/>
        </p:nvSpPr>
        <p:spPr bwMode="auto">
          <a:xfrm>
            <a:off x="3124200" y="1308100"/>
            <a:ext cx="22987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Physical Time</a:t>
            </a:r>
          </a:p>
        </p:txBody>
      </p:sp>
      <p:sp>
        <p:nvSpPr>
          <p:cNvPr id="72" name="Text Box 57"/>
          <p:cNvSpPr txBox="1">
            <a:spLocks noChangeArrowheads="1"/>
          </p:cNvSpPr>
          <p:nvPr/>
        </p:nvSpPr>
        <p:spPr bwMode="auto">
          <a:xfrm>
            <a:off x="6019800" y="2743200"/>
            <a:ext cx="368300" cy="346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8</a:t>
            </a:r>
          </a:p>
        </p:txBody>
      </p:sp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4884738" y="3073400"/>
            <a:ext cx="2747962" cy="2871788"/>
            <a:chOff x="3077" y="1936"/>
            <a:chExt cx="1731" cy="1809"/>
          </a:xfrm>
        </p:grpSpPr>
        <p:sp>
          <p:nvSpPr>
            <p:cNvPr id="74" name="Text Box 73"/>
            <p:cNvSpPr txBox="1">
              <a:spLocks noChangeArrowheads="1"/>
            </p:cNvSpPr>
            <p:nvPr/>
          </p:nvSpPr>
          <p:spPr bwMode="auto">
            <a:xfrm>
              <a:off x="3314" y="3160"/>
              <a:ext cx="1494" cy="58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dash"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3 and 7 are logically </a:t>
              </a:r>
              <a:r>
                <a:rPr lang="en-US" sz="2000" i="1" u="sng"/>
                <a:t>concurrent </a:t>
              </a:r>
              <a:r>
                <a:rPr lang="en-US" sz="2000"/>
                <a:t>events</a:t>
              </a:r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 flipH="1" flipV="1">
              <a:off x="3077" y="1936"/>
              <a:ext cx="277" cy="1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6" name="Oval 71"/>
          <p:cNvSpPr>
            <a:spLocks noChangeArrowheads="1"/>
          </p:cNvSpPr>
          <p:nvPr/>
        </p:nvSpPr>
        <p:spPr bwMode="auto">
          <a:xfrm rot="19782274">
            <a:off x="4102100" y="2551113"/>
            <a:ext cx="1654175" cy="611187"/>
          </a:xfrm>
          <a:prstGeom prst="ellips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Timestamps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With </a:t>
            </a:r>
            <a:r>
              <a:rPr lang="en-US" dirty="0" err="1" smtClean="0">
                <a:latin typeface="Arial" pitchFamily="-1" charset="0"/>
              </a:rPr>
              <a:t>Lamport</a:t>
            </a:r>
            <a:r>
              <a:rPr lang="en-US" dirty="0" smtClean="0">
                <a:latin typeface="Arial" pitchFamily="-1" charset="0"/>
              </a:rPr>
              <a:t> clock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err="1" smtClean="0">
                <a:solidFill>
                  <a:srgbClr val="0000FF"/>
                </a:solidFill>
                <a:latin typeface="Arial" pitchFamily="-1" charset="0"/>
              </a:rPr>
              <a:t>e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 “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happened-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before” </a:t>
            </a:r>
            <a:r>
              <a:rPr lang="en-US" dirty="0" err="1" smtClean="0">
                <a:solidFill>
                  <a:srgbClr val="0000FF"/>
                </a:solidFill>
                <a:latin typeface="Arial" pitchFamily="-1" charset="0"/>
              </a:rPr>
              <a:t>f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itchFamily="-1" charset="0"/>
                <a:sym typeface="Symbol" pitchFamily="-1" charset="2"/>
              </a:rPr>
              <a:t>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  <a:sym typeface="Symbol" pitchFamily="-1" charset="2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Arial" pitchFamily="-1" charset="0"/>
                <a:sym typeface="Symbol" pitchFamily="-1" charset="2"/>
              </a:rPr>
              <a:t>timestamp(e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  <a:sym typeface="Symbol" pitchFamily="-1" charset="2"/>
              </a:rPr>
              <a:t>) &lt; timestamp (</a:t>
            </a:r>
            <a:r>
              <a:rPr lang="en-US" dirty="0" err="1" smtClean="0">
                <a:solidFill>
                  <a:srgbClr val="0000FF"/>
                </a:solidFill>
                <a:latin typeface="Arial" pitchFamily="-1" charset="0"/>
                <a:sym typeface="Symbol" pitchFamily="-1" charset="2"/>
              </a:rPr>
              <a:t>f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  <a:sym typeface="Symbol" pitchFamily="-1" charset="2"/>
              </a:rPr>
              <a:t>),  but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err="1" smtClean="0">
                <a:solidFill>
                  <a:srgbClr val="0000FF"/>
                </a:solidFill>
                <a:latin typeface="Arial" pitchFamily="-1" charset="0"/>
                <a:sym typeface="Symbol" pitchFamily="-1" charset="2"/>
              </a:rPr>
              <a:t>timestamp(e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  <a:sym typeface="Symbol" pitchFamily="-1" charset="2"/>
              </a:rPr>
              <a:t>) &lt; timestamp (</a:t>
            </a:r>
            <a:r>
              <a:rPr lang="en-US" dirty="0" err="1" smtClean="0">
                <a:solidFill>
                  <a:srgbClr val="0000FF"/>
                </a:solidFill>
                <a:latin typeface="Arial" pitchFamily="-1" charset="0"/>
                <a:sym typeface="Symbol" pitchFamily="-1" charset="2"/>
              </a:rPr>
              <a:t>f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  <a:sym typeface="Symbol" pitchFamily="-1" charset="2"/>
              </a:rPr>
              <a:t>)   </a:t>
            </a:r>
            <a:r>
              <a:rPr lang="en-US" dirty="0" err="1" smtClean="0">
                <a:solidFill>
                  <a:srgbClr val="0000FF"/>
                </a:solidFill>
                <a:latin typeface="Arial" pitchFamily="-1" charset="0"/>
                <a:sym typeface="Symbol" pitchFamily="-1" charset="2"/>
              </a:rPr>
              <a:t>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  <a:sym typeface="Symbol" pitchFamily="-1" charset="2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itchFamily="-1" charset="0"/>
              </a:rPr>
              <a:t>e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 “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happened-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before” </a:t>
            </a:r>
            <a:r>
              <a:rPr lang="en-US" dirty="0" err="1" smtClean="0">
                <a:solidFill>
                  <a:srgbClr val="0000FF"/>
                </a:solidFill>
                <a:latin typeface="Arial" pitchFamily="-1" charset="0"/>
              </a:rPr>
              <a:t>f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325" y="2681288"/>
            <a:ext cx="7985125" cy="326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872037" y="2057400"/>
            <a:ext cx="385763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Logical Clocks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Vector Logical time addresses the issue: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All processes use a vector of counters (logical clocks), </a:t>
            </a:r>
            <a:r>
              <a:rPr lang="en-US" dirty="0" err="1" smtClean="0">
                <a:latin typeface="Arial" pitchFamily="-1" charset="0"/>
              </a:rPr>
              <a:t>i</a:t>
            </a:r>
            <a:r>
              <a:rPr lang="en-US" baseline="30000" dirty="0" err="1" smtClean="0">
                <a:latin typeface="Arial" pitchFamily="-1" charset="0"/>
              </a:rPr>
              <a:t>th</a:t>
            </a:r>
            <a:r>
              <a:rPr lang="en-US" dirty="0" smtClean="0">
                <a:latin typeface="Arial" pitchFamily="-1" charset="0"/>
              </a:rPr>
              <a:t> element is the clock value for process </a:t>
            </a:r>
            <a:r>
              <a:rPr lang="en-US" dirty="0" err="1" smtClean="0">
                <a:latin typeface="Arial" pitchFamily="-1" charset="0"/>
              </a:rPr>
              <a:t>i</a:t>
            </a:r>
            <a:r>
              <a:rPr lang="en-US" dirty="0" smtClean="0">
                <a:latin typeface="Arial" pitchFamily="-1" charset="0"/>
              </a:rPr>
              <a:t>, initially all zero.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Each process </a:t>
            </a:r>
            <a:r>
              <a:rPr lang="en-US" dirty="0" err="1" smtClean="0">
                <a:latin typeface="Arial" pitchFamily="-1" charset="0"/>
              </a:rPr>
              <a:t>i</a:t>
            </a:r>
            <a:r>
              <a:rPr lang="en-US" dirty="0" smtClean="0">
                <a:latin typeface="Arial" pitchFamily="-1" charset="0"/>
              </a:rPr>
              <a:t> increments the </a:t>
            </a:r>
            <a:r>
              <a:rPr lang="en-US" dirty="0" err="1" smtClean="0">
                <a:latin typeface="Arial" pitchFamily="-1" charset="0"/>
              </a:rPr>
              <a:t>i</a:t>
            </a:r>
            <a:r>
              <a:rPr lang="en-US" baseline="30000" dirty="0" err="1" smtClean="0">
                <a:latin typeface="Arial" pitchFamily="-1" charset="0"/>
              </a:rPr>
              <a:t>th</a:t>
            </a:r>
            <a:r>
              <a:rPr lang="en-US" dirty="0" smtClean="0">
                <a:latin typeface="Arial" pitchFamily="-1" charset="0"/>
              </a:rPr>
              <a:t> element of its vector upon an 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instruction</a:t>
            </a:r>
            <a:r>
              <a:rPr lang="en-US" dirty="0" smtClean="0">
                <a:latin typeface="Arial" pitchFamily="-1" charset="0"/>
              </a:rPr>
              <a:t> or 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send</a:t>
            </a:r>
            <a:r>
              <a:rPr lang="en-US" dirty="0" smtClean="0">
                <a:latin typeface="Arial" pitchFamily="-1" charset="0"/>
              </a:rPr>
              <a:t> event. Vector value is timestamp of the event.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A </a:t>
            </a:r>
            <a:r>
              <a:rPr lang="en-US" dirty="0" err="1" smtClean="0">
                <a:solidFill>
                  <a:srgbClr val="0000FF"/>
                </a:solidFill>
                <a:latin typeface="Arial" pitchFamily="-1" charset="0"/>
              </a:rPr>
              <a:t>send(message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) </a:t>
            </a:r>
            <a:r>
              <a:rPr lang="en-US" dirty="0" smtClean="0">
                <a:latin typeface="Arial" pitchFamily="-1" charset="0"/>
              </a:rPr>
              <a:t>event carries its vector timestamp (counter vector)</a:t>
            </a:r>
          </a:p>
          <a:p>
            <a:pPr lvl="1">
              <a:lnSpc>
                <a:spcPct val="12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For a </a:t>
            </a:r>
            <a:r>
              <a:rPr lang="en-US" dirty="0" err="1" smtClean="0">
                <a:solidFill>
                  <a:srgbClr val="0000FF"/>
                </a:solidFill>
                <a:latin typeface="Arial" pitchFamily="-1" charset="0"/>
              </a:rPr>
              <a:t>receive(message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)</a:t>
            </a:r>
            <a:r>
              <a:rPr lang="en-US" dirty="0" smtClean="0">
                <a:latin typeface="Arial" pitchFamily="-1" charset="0"/>
              </a:rPr>
              <a:t> event,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itchFamily="-1" charset="0"/>
              </a:rPr>
              <a:t>V</a:t>
            </a:r>
            <a:r>
              <a:rPr lang="en-US" baseline="-25000" dirty="0" err="1" smtClean="0">
                <a:solidFill>
                  <a:srgbClr val="0000FF"/>
                </a:solidFill>
                <a:latin typeface="Arial" pitchFamily="-1" charset="0"/>
              </a:rPr>
              <a:t>receiver</a:t>
            </a:r>
            <a:r>
              <a:rPr lang="en-US" dirty="0" err="1" smtClean="0">
                <a:solidFill>
                  <a:srgbClr val="0000FF"/>
                </a:solidFill>
                <a:latin typeface="Arial" pitchFamily="-1" charset="0"/>
              </a:rPr>
              <a:t>[j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] =</a:t>
            </a:r>
          </a:p>
          <a:p>
            <a:pPr lvl="2">
              <a:lnSpc>
                <a:spcPct val="12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err="1" smtClean="0">
                <a:solidFill>
                  <a:srgbClr val="0000FF"/>
                </a:solidFill>
                <a:latin typeface="Arial" pitchFamily="-1" charset="0"/>
              </a:rPr>
              <a:t>Max(V</a:t>
            </a:r>
            <a:r>
              <a:rPr lang="en-US" baseline="-25000" dirty="0" err="1" smtClean="0">
                <a:solidFill>
                  <a:srgbClr val="0000FF"/>
                </a:solidFill>
                <a:latin typeface="Arial" pitchFamily="-1" charset="0"/>
              </a:rPr>
              <a:t>receiver</a:t>
            </a:r>
            <a:r>
              <a:rPr lang="en-US" dirty="0" err="1" smtClean="0">
                <a:solidFill>
                  <a:srgbClr val="0000FF"/>
                </a:solidFill>
                <a:latin typeface="Arial" pitchFamily="-1" charset="0"/>
              </a:rPr>
              <a:t>[j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] , </a:t>
            </a:r>
            <a:r>
              <a:rPr lang="en-US" dirty="0" err="1" smtClean="0">
                <a:solidFill>
                  <a:srgbClr val="0000FF"/>
                </a:solidFill>
                <a:latin typeface="Arial" pitchFamily="-1" charset="0"/>
              </a:rPr>
              <a:t>V</a:t>
            </a:r>
            <a:r>
              <a:rPr lang="en-US" baseline="-25000" dirty="0" err="1" smtClean="0">
                <a:solidFill>
                  <a:srgbClr val="0000FF"/>
                </a:solidFill>
                <a:latin typeface="Arial" pitchFamily="-1" charset="0"/>
              </a:rPr>
              <a:t>message</a:t>
            </a:r>
            <a:r>
              <a:rPr lang="en-US" dirty="0" err="1" smtClean="0">
                <a:solidFill>
                  <a:srgbClr val="0000FF"/>
                </a:solidFill>
                <a:latin typeface="Arial" pitchFamily="-1" charset="0"/>
              </a:rPr>
              <a:t>[j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]),   if </a:t>
            </a:r>
            <a:r>
              <a:rPr lang="en-US" dirty="0" err="1" smtClean="0">
                <a:solidFill>
                  <a:srgbClr val="0000FF"/>
                </a:solidFill>
                <a:latin typeface="Arial" pitchFamily="-1" charset="0"/>
              </a:rPr>
              <a:t>j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 is not self, </a:t>
            </a:r>
          </a:p>
          <a:p>
            <a:pPr lvl="2">
              <a:lnSpc>
                <a:spcPct val="120000"/>
              </a:lnSpc>
              <a:buClr>
                <a:schemeClr val="tx1"/>
              </a:buClr>
              <a:buSzPct val="120000"/>
              <a:buFont typeface="Arial"/>
              <a:buChar char="•"/>
            </a:pPr>
            <a:r>
              <a:rPr lang="en-US" dirty="0" err="1" smtClean="0">
                <a:solidFill>
                  <a:srgbClr val="0000FF"/>
                </a:solidFill>
                <a:latin typeface="Arial" pitchFamily="-1" charset="0"/>
              </a:rPr>
              <a:t>V</a:t>
            </a:r>
            <a:r>
              <a:rPr lang="en-US" baseline="-25000" dirty="0" err="1" smtClean="0">
                <a:solidFill>
                  <a:srgbClr val="0000FF"/>
                </a:solidFill>
                <a:latin typeface="Arial" pitchFamily="-1" charset="0"/>
              </a:rPr>
              <a:t>receiver</a:t>
            </a:r>
            <a:r>
              <a:rPr lang="en-US" dirty="0" err="1" smtClean="0">
                <a:solidFill>
                  <a:srgbClr val="0000FF"/>
                </a:solidFill>
                <a:latin typeface="Arial" pitchFamily="-1" charset="0"/>
              </a:rPr>
              <a:t>[j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] + 1, otherwise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Arial"/>
              <a:buChar char="•"/>
            </a:pPr>
            <a:endParaRPr lang="en-US" dirty="0" smtClean="0">
              <a:latin typeface="Arial" pitchFamily="-1" charset="0"/>
            </a:endParaRPr>
          </a:p>
          <a:p>
            <a:pPr>
              <a:buClr>
                <a:schemeClr val="tx1"/>
              </a:buClr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 Mistake: Vector Logical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8128000" cy="4953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Wingdings" pitchFamily="-1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-1" charset="0"/>
                <a:ea typeface="+mn-ea"/>
                <a:cs typeface="+mn-cs"/>
              </a:rPr>
              <a:t>  </a:t>
            </a: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Arial" pitchFamily="-1" charset="0"/>
              <a:ea typeface="+mn-ea"/>
              <a:cs typeface="+mn-cs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2590800" y="23749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73100" y="21971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  1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73100" y="28067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  2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47700" y="34417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  3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98500" y="41402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  4</a:t>
            </a: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 flipV="1">
            <a:off x="2603500" y="30099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V="1">
            <a:off x="2603500" y="3683000"/>
            <a:ext cx="5422900" cy="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 flipV="1">
            <a:off x="2654300" y="4394200"/>
            <a:ext cx="5334000" cy="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9"/>
          <p:cNvSpPr>
            <a:spLocks noChangeArrowheads="1"/>
          </p:cNvSpPr>
          <p:nvPr/>
        </p:nvSpPr>
        <p:spPr bwMode="auto">
          <a:xfrm>
            <a:off x="1638300" y="22860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1635125" y="2260600"/>
            <a:ext cx="86995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0,0,0,0</a:t>
            </a:r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>
            <a:off x="5511800" y="1701800"/>
            <a:ext cx="266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981200" y="4940300"/>
            <a:ext cx="23749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Vector logical clock</a:t>
            </a:r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>
            <a:off x="1104900" y="5765800"/>
            <a:ext cx="2184400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3492500" y="5524500"/>
            <a:ext cx="16637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977900" y="5397500"/>
            <a:ext cx="29083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(vector timestamp)</a:t>
            </a:r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 flipV="1">
            <a:off x="1790700" y="1701800"/>
            <a:ext cx="4914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3124200" y="1308100"/>
            <a:ext cx="22987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Physical Time</a:t>
            </a:r>
          </a:p>
        </p:txBody>
      </p:sp>
      <p:sp>
        <p:nvSpPr>
          <p:cNvPr id="23" name="Oval 28"/>
          <p:cNvSpPr>
            <a:spLocks noChangeArrowheads="1"/>
          </p:cNvSpPr>
          <p:nvPr/>
        </p:nvSpPr>
        <p:spPr bwMode="auto">
          <a:xfrm>
            <a:off x="1676400" y="28575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 Box 29"/>
          <p:cNvSpPr txBox="1">
            <a:spLocks noChangeArrowheads="1"/>
          </p:cNvSpPr>
          <p:nvPr/>
        </p:nvSpPr>
        <p:spPr bwMode="auto">
          <a:xfrm>
            <a:off x="1673225" y="2832100"/>
            <a:ext cx="86995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0,0,0,0</a:t>
            </a:r>
          </a:p>
        </p:txBody>
      </p: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1676400" y="35052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1673225" y="3479800"/>
            <a:ext cx="86995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0,0,0,0</a:t>
            </a:r>
          </a:p>
        </p:txBody>
      </p:sp>
      <p:sp>
        <p:nvSpPr>
          <p:cNvPr id="27" name="Oval 32"/>
          <p:cNvSpPr>
            <a:spLocks noChangeArrowheads="1"/>
          </p:cNvSpPr>
          <p:nvPr/>
        </p:nvSpPr>
        <p:spPr bwMode="auto">
          <a:xfrm>
            <a:off x="1727200" y="4216400"/>
            <a:ext cx="774700" cy="2413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 Box 33"/>
          <p:cNvSpPr txBox="1">
            <a:spLocks noChangeArrowheads="1"/>
          </p:cNvSpPr>
          <p:nvPr/>
        </p:nvSpPr>
        <p:spPr bwMode="auto">
          <a:xfrm>
            <a:off x="1724025" y="4191000"/>
            <a:ext cx="86995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0,0,0,0</a:t>
            </a:r>
          </a:p>
        </p:txBody>
      </p:sp>
      <p:grpSp>
        <p:nvGrpSpPr>
          <p:cNvPr id="29" name="Group 81"/>
          <p:cNvGrpSpPr>
            <a:grpSpLocks/>
          </p:cNvGrpSpPr>
          <p:nvPr/>
        </p:nvGrpSpPr>
        <p:grpSpPr bwMode="auto">
          <a:xfrm>
            <a:off x="2397125" y="2108200"/>
            <a:ext cx="1263650" cy="1214438"/>
            <a:chOff x="1510" y="1328"/>
            <a:chExt cx="796" cy="765"/>
          </a:xfrm>
        </p:grpSpPr>
        <p:sp>
          <p:nvSpPr>
            <p:cNvPr id="30" name="Line 9"/>
            <p:cNvSpPr>
              <a:spLocks noChangeShapeType="1"/>
            </p:cNvSpPr>
            <p:nvPr/>
          </p:nvSpPr>
          <p:spPr bwMode="auto">
            <a:xfrm>
              <a:off x="1792" y="1496"/>
              <a:ext cx="240" cy="400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1" name="Group 34"/>
            <p:cNvGrpSpPr>
              <a:grpSpLocks/>
            </p:cNvGrpSpPr>
            <p:nvPr/>
          </p:nvGrpSpPr>
          <p:grpSpPr bwMode="auto">
            <a:xfrm>
              <a:off x="1510" y="1328"/>
              <a:ext cx="796" cy="765"/>
              <a:chOff x="1510" y="1328"/>
              <a:chExt cx="796" cy="765"/>
            </a:xfrm>
          </p:grpSpPr>
          <p:sp>
            <p:nvSpPr>
              <p:cNvPr id="32" name="Text Box 35"/>
              <p:cNvSpPr txBox="1">
                <a:spLocks noChangeArrowheads="1"/>
              </p:cNvSpPr>
              <p:nvPr/>
            </p:nvSpPr>
            <p:spPr bwMode="auto">
              <a:xfrm>
                <a:off x="1600" y="1568"/>
                <a:ext cx="60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/>
                  <a:t>(1,0,0,0)</a:t>
                </a:r>
              </a:p>
            </p:txBody>
          </p:sp>
          <p:sp>
            <p:nvSpPr>
              <p:cNvPr id="33" name="Oval 36"/>
              <p:cNvSpPr>
                <a:spLocks noChangeArrowheads="1"/>
              </p:cNvSpPr>
              <p:nvPr/>
            </p:nvSpPr>
            <p:spPr bwMode="auto">
              <a:xfrm>
                <a:off x="1512" y="1344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Text Box 37"/>
              <p:cNvSpPr txBox="1">
                <a:spLocks noChangeArrowheads="1"/>
              </p:cNvSpPr>
              <p:nvPr/>
            </p:nvSpPr>
            <p:spPr bwMode="auto">
              <a:xfrm>
                <a:off x="1510" y="1328"/>
                <a:ext cx="54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1,0,0,0</a:t>
                </a:r>
              </a:p>
            </p:txBody>
          </p:sp>
          <p:sp>
            <p:nvSpPr>
              <p:cNvPr id="35" name="Oval 38"/>
              <p:cNvSpPr>
                <a:spLocks noChangeArrowheads="1"/>
              </p:cNvSpPr>
              <p:nvPr/>
            </p:nvSpPr>
            <p:spPr bwMode="auto">
              <a:xfrm>
                <a:off x="1760" y="1912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Text Box 39"/>
              <p:cNvSpPr txBox="1">
                <a:spLocks noChangeArrowheads="1"/>
              </p:cNvSpPr>
              <p:nvPr/>
            </p:nvSpPr>
            <p:spPr bwMode="auto">
              <a:xfrm>
                <a:off x="1758" y="1896"/>
                <a:ext cx="54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1,1,0,0</a:t>
                </a:r>
              </a:p>
            </p:txBody>
          </p:sp>
        </p:grpSp>
      </p:grpSp>
      <p:grpSp>
        <p:nvGrpSpPr>
          <p:cNvPr id="37" name="Group 82"/>
          <p:cNvGrpSpPr>
            <a:grpSpLocks/>
          </p:cNvGrpSpPr>
          <p:nvPr/>
        </p:nvGrpSpPr>
        <p:grpSpPr bwMode="auto">
          <a:xfrm>
            <a:off x="3235325" y="2108200"/>
            <a:ext cx="1454150" cy="1862138"/>
            <a:chOff x="2038" y="1328"/>
            <a:chExt cx="916" cy="1173"/>
          </a:xfrm>
        </p:grpSpPr>
        <p:sp>
          <p:nvSpPr>
            <p:cNvPr id="38" name="Line 10"/>
            <p:cNvSpPr>
              <a:spLocks noChangeShapeType="1"/>
            </p:cNvSpPr>
            <p:nvPr/>
          </p:nvSpPr>
          <p:spPr bwMode="auto">
            <a:xfrm>
              <a:off x="2304" y="1496"/>
              <a:ext cx="384" cy="840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9" name="Group 40"/>
            <p:cNvGrpSpPr>
              <a:grpSpLocks/>
            </p:cNvGrpSpPr>
            <p:nvPr/>
          </p:nvGrpSpPr>
          <p:grpSpPr bwMode="auto">
            <a:xfrm>
              <a:off x="2038" y="1328"/>
              <a:ext cx="916" cy="1173"/>
              <a:chOff x="2038" y="1328"/>
              <a:chExt cx="916" cy="1173"/>
            </a:xfrm>
          </p:grpSpPr>
          <p:sp>
            <p:nvSpPr>
              <p:cNvPr id="40" name="Oval 41"/>
              <p:cNvSpPr>
                <a:spLocks noChangeArrowheads="1"/>
              </p:cNvSpPr>
              <p:nvPr/>
            </p:nvSpPr>
            <p:spPr bwMode="auto">
              <a:xfrm>
                <a:off x="2040" y="1344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Text Box 42"/>
              <p:cNvSpPr txBox="1">
                <a:spLocks noChangeArrowheads="1"/>
              </p:cNvSpPr>
              <p:nvPr/>
            </p:nvSpPr>
            <p:spPr bwMode="auto">
              <a:xfrm>
                <a:off x="2038" y="1328"/>
                <a:ext cx="54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2,0,0,0</a:t>
                </a:r>
              </a:p>
            </p:txBody>
          </p:sp>
          <p:sp>
            <p:nvSpPr>
              <p:cNvPr id="42" name="Oval 43"/>
              <p:cNvSpPr>
                <a:spLocks noChangeArrowheads="1"/>
              </p:cNvSpPr>
              <p:nvPr/>
            </p:nvSpPr>
            <p:spPr bwMode="auto">
              <a:xfrm>
                <a:off x="2408" y="2320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Text Box 44"/>
              <p:cNvSpPr txBox="1">
                <a:spLocks noChangeArrowheads="1"/>
              </p:cNvSpPr>
              <p:nvPr/>
            </p:nvSpPr>
            <p:spPr bwMode="auto">
              <a:xfrm>
                <a:off x="2406" y="2304"/>
                <a:ext cx="54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2,0,1,0</a:t>
                </a:r>
              </a:p>
            </p:txBody>
          </p:sp>
          <p:sp>
            <p:nvSpPr>
              <p:cNvPr id="44" name="Text Box 45"/>
              <p:cNvSpPr txBox="1">
                <a:spLocks noChangeArrowheads="1"/>
              </p:cNvSpPr>
              <p:nvPr/>
            </p:nvSpPr>
            <p:spPr bwMode="auto">
              <a:xfrm>
                <a:off x="2224" y="1912"/>
                <a:ext cx="60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/>
                  <a:t>(2,0,0,0)</a:t>
                </a:r>
              </a:p>
            </p:txBody>
          </p:sp>
        </p:grpSp>
      </p:grpSp>
      <p:grpSp>
        <p:nvGrpSpPr>
          <p:cNvPr id="45" name="Group 83"/>
          <p:cNvGrpSpPr>
            <a:grpSpLocks/>
          </p:cNvGrpSpPr>
          <p:nvPr/>
        </p:nvGrpSpPr>
        <p:grpSpPr bwMode="auto">
          <a:xfrm>
            <a:off x="4445000" y="3416300"/>
            <a:ext cx="1073150" cy="1277938"/>
            <a:chOff x="2800" y="2152"/>
            <a:chExt cx="676" cy="805"/>
          </a:xfrm>
        </p:grpSpPr>
        <p:sp>
          <p:nvSpPr>
            <p:cNvPr id="46" name="Line 11"/>
            <p:cNvSpPr>
              <a:spLocks noChangeShapeType="1"/>
            </p:cNvSpPr>
            <p:nvPr/>
          </p:nvSpPr>
          <p:spPr bwMode="auto">
            <a:xfrm>
              <a:off x="3072" y="2312"/>
              <a:ext cx="144" cy="424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7" name="Group 79"/>
            <p:cNvGrpSpPr>
              <a:grpSpLocks/>
            </p:cNvGrpSpPr>
            <p:nvPr/>
          </p:nvGrpSpPr>
          <p:grpSpPr bwMode="auto">
            <a:xfrm>
              <a:off x="2800" y="2152"/>
              <a:ext cx="676" cy="805"/>
              <a:chOff x="2800" y="2152"/>
              <a:chExt cx="676" cy="805"/>
            </a:xfrm>
          </p:grpSpPr>
          <p:sp>
            <p:nvSpPr>
              <p:cNvPr id="48" name="Oval 47"/>
              <p:cNvSpPr>
                <a:spLocks noChangeArrowheads="1"/>
              </p:cNvSpPr>
              <p:nvPr/>
            </p:nvSpPr>
            <p:spPr bwMode="auto">
              <a:xfrm>
                <a:off x="2824" y="2168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Text Box 48"/>
              <p:cNvSpPr txBox="1">
                <a:spLocks noChangeArrowheads="1"/>
              </p:cNvSpPr>
              <p:nvPr/>
            </p:nvSpPr>
            <p:spPr bwMode="auto">
              <a:xfrm>
                <a:off x="2822" y="2152"/>
                <a:ext cx="54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2,0,2,0</a:t>
                </a:r>
              </a:p>
            </p:txBody>
          </p:sp>
          <p:sp>
            <p:nvSpPr>
              <p:cNvPr id="50" name="Oval 49"/>
              <p:cNvSpPr>
                <a:spLocks noChangeArrowheads="1"/>
              </p:cNvSpPr>
              <p:nvPr/>
            </p:nvSpPr>
            <p:spPr bwMode="auto">
              <a:xfrm>
                <a:off x="2930" y="2776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Text Box 50"/>
              <p:cNvSpPr txBox="1">
                <a:spLocks noChangeArrowheads="1"/>
              </p:cNvSpPr>
              <p:nvPr/>
            </p:nvSpPr>
            <p:spPr bwMode="auto">
              <a:xfrm>
                <a:off x="2928" y="2760"/>
                <a:ext cx="54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2,0,2,1</a:t>
                </a:r>
              </a:p>
            </p:txBody>
          </p:sp>
          <p:sp>
            <p:nvSpPr>
              <p:cNvPr id="52" name="Text Box 51"/>
              <p:cNvSpPr txBox="1">
                <a:spLocks noChangeArrowheads="1"/>
              </p:cNvSpPr>
              <p:nvPr/>
            </p:nvSpPr>
            <p:spPr bwMode="auto">
              <a:xfrm>
                <a:off x="2800" y="2472"/>
                <a:ext cx="60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/>
                  <a:t>(2,0,2,0)</a:t>
                </a:r>
              </a:p>
            </p:txBody>
          </p:sp>
        </p:grpSp>
      </p:grpSp>
      <p:grpSp>
        <p:nvGrpSpPr>
          <p:cNvPr id="53" name="Group 84"/>
          <p:cNvGrpSpPr>
            <a:grpSpLocks/>
          </p:cNvGrpSpPr>
          <p:nvPr/>
        </p:nvGrpSpPr>
        <p:grpSpPr bwMode="auto">
          <a:xfrm>
            <a:off x="4556125" y="2755900"/>
            <a:ext cx="1492250" cy="1227138"/>
            <a:chOff x="2870" y="1736"/>
            <a:chExt cx="940" cy="773"/>
          </a:xfrm>
        </p:grpSpPr>
        <p:sp>
          <p:nvSpPr>
            <p:cNvPr id="54" name="Line 12"/>
            <p:cNvSpPr>
              <a:spLocks noChangeShapeType="1"/>
            </p:cNvSpPr>
            <p:nvPr/>
          </p:nvSpPr>
          <p:spPr bwMode="auto">
            <a:xfrm>
              <a:off x="3216" y="1896"/>
              <a:ext cx="256" cy="416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5" name="Group 52"/>
            <p:cNvGrpSpPr>
              <a:grpSpLocks/>
            </p:cNvGrpSpPr>
            <p:nvPr/>
          </p:nvGrpSpPr>
          <p:grpSpPr bwMode="auto">
            <a:xfrm>
              <a:off x="2870" y="1736"/>
              <a:ext cx="940" cy="773"/>
              <a:chOff x="2870" y="1736"/>
              <a:chExt cx="940" cy="773"/>
            </a:xfrm>
          </p:grpSpPr>
          <p:sp>
            <p:nvSpPr>
              <p:cNvPr id="56" name="Oval 53"/>
              <p:cNvSpPr>
                <a:spLocks noChangeArrowheads="1"/>
              </p:cNvSpPr>
              <p:nvPr/>
            </p:nvSpPr>
            <p:spPr bwMode="auto">
              <a:xfrm>
                <a:off x="2872" y="1752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Text Box 54"/>
              <p:cNvSpPr txBox="1">
                <a:spLocks noChangeArrowheads="1"/>
              </p:cNvSpPr>
              <p:nvPr/>
            </p:nvSpPr>
            <p:spPr bwMode="auto">
              <a:xfrm>
                <a:off x="2870" y="1736"/>
                <a:ext cx="54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1,2,0,0</a:t>
                </a:r>
              </a:p>
            </p:txBody>
          </p:sp>
          <p:sp>
            <p:nvSpPr>
              <p:cNvPr id="58" name="Oval 55"/>
              <p:cNvSpPr>
                <a:spLocks noChangeArrowheads="1"/>
              </p:cNvSpPr>
              <p:nvPr/>
            </p:nvSpPr>
            <p:spPr bwMode="auto">
              <a:xfrm>
                <a:off x="3264" y="2328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Text Box 56"/>
              <p:cNvSpPr txBox="1">
                <a:spLocks noChangeArrowheads="1"/>
              </p:cNvSpPr>
              <p:nvPr/>
            </p:nvSpPr>
            <p:spPr bwMode="auto">
              <a:xfrm>
                <a:off x="3262" y="2312"/>
                <a:ext cx="54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2,2,3,0</a:t>
                </a:r>
              </a:p>
            </p:txBody>
          </p:sp>
          <p:sp>
            <p:nvSpPr>
              <p:cNvPr id="60" name="Text Box 57"/>
              <p:cNvSpPr txBox="1">
                <a:spLocks noChangeArrowheads="1"/>
              </p:cNvSpPr>
              <p:nvPr/>
            </p:nvSpPr>
            <p:spPr bwMode="auto">
              <a:xfrm>
                <a:off x="2960" y="1944"/>
                <a:ext cx="60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/>
                  <a:t>(1,2,0,0)</a:t>
                </a:r>
              </a:p>
            </p:txBody>
          </p:sp>
        </p:grpSp>
      </p:grpSp>
      <p:grpSp>
        <p:nvGrpSpPr>
          <p:cNvPr id="61" name="Group 85"/>
          <p:cNvGrpSpPr>
            <a:grpSpLocks/>
          </p:cNvGrpSpPr>
          <p:nvPr/>
        </p:nvGrpSpPr>
        <p:grpSpPr bwMode="auto">
          <a:xfrm>
            <a:off x="5715000" y="2108200"/>
            <a:ext cx="1631950" cy="1849438"/>
            <a:chOff x="3600" y="1328"/>
            <a:chExt cx="1028" cy="1165"/>
          </a:xfrm>
        </p:grpSpPr>
        <p:sp>
          <p:nvSpPr>
            <p:cNvPr id="62" name="Line 14"/>
            <p:cNvSpPr>
              <a:spLocks noChangeShapeType="1"/>
            </p:cNvSpPr>
            <p:nvPr/>
          </p:nvSpPr>
          <p:spPr bwMode="auto">
            <a:xfrm>
              <a:off x="3936" y="1504"/>
              <a:ext cx="480" cy="816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3" name="Group 58"/>
            <p:cNvGrpSpPr>
              <a:grpSpLocks/>
            </p:cNvGrpSpPr>
            <p:nvPr/>
          </p:nvGrpSpPr>
          <p:grpSpPr bwMode="auto">
            <a:xfrm>
              <a:off x="3600" y="1328"/>
              <a:ext cx="1028" cy="1165"/>
              <a:chOff x="3550" y="1328"/>
              <a:chExt cx="1028" cy="1165"/>
            </a:xfrm>
          </p:grpSpPr>
          <p:sp>
            <p:nvSpPr>
              <p:cNvPr id="64" name="Oval 59"/>
              <p:cNvSpPr>
                <a:spLocks noChangeArrowheads="1"/>
              </p:cNvSpPr>
              <p:nvPr/>
            </p:nvSpPr>
            <p:spPr bwMode="auto">
              <a:xfrm>
                <a:off x="3552" y="1344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Text Box 60"/>
              <p:cNvSpPr txBox="1">
                <a:spLocks noChangeArrowheads="1"/>
              </p:cNvSpPr>
              <p:nvPr/>
            </p:nvSpPr>
            <p:spPr bwMode="auto">
              <a:xfrm>
                <a:off x="3550" y="1328"/>
                <a:ext cx="54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4,0,2,2</a:t>
                </a:r>
              </a:p>
            </p:txBody>
          </p:sp>
          <p:sp>
            <p:nvSpPr>
              <p:cNvPr id="66" name="Oval 61"/>
              <p:cNvSpPr>
                <a:spLocks noChangeArrowheads="1"/>
              </p:cNvSpPr>
              <p:nvPr/>
            </p:nvSpPr>
            <p:spPr bwMode="auto">
              <a:xfrm>
                <a:off x="4032" y="2312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Text Box 62"/>
              <p:cNvSpPr txBox="1">
                <a:spLocks noChangeArrowheads="1"/>
              </p:cNvSpPr>
              <p:nvPr/>
            </p:nvSpPr>
            <p:spPr bwMode="auto">
              <a:xfrm>
                <a:off x="4030" y="2296"/>
                <a:ext cx="54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4,2,4,2</a:t>
                </a:r>
              </a:p>
            </p:txBody>
          </p:sp>
          <p:sp>
            <p:nvSpPr>
              <p:cNvPr id="68" name="Text Box 63"/>
              <p:cNvSpPr txBox="1">
                <a:spLocks noChangeArrowheads="1"/>
              </p:cNvSpPr>
              <p:nvPr/>
            </p:nvSpPr>
            <p:spPr bwMode="auto">
              <a:xfrm>
                <a:off x="3736" y="1688"/>
                <a:ext cx="60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/>
                  <a:t>(4,0,2,2)</a:t>
                </a:r>
              </a:p>
            </p:txBody>
          </p:sp>
        </p:grpSp>
      </p:grpSp>
      <p:grpSp>
        <p:nvGrpSpPr>
          <p:cNvPr id="69" name="Group 87"/>
          <p:cNvGrpSpPr>
            <a:grpSpLocks/>
          </p:cNvGrpSpPr>
          <p:nvPr/>
        </p:nvGrpSpPr>
        <p:grpSpPr bwMode="auto">
          <a:xfrm>
            <a:off x="5334000" y="2311400"/>
            <a:ext cx="1206500" cy="2230438"/>
            <a:chOff x="3360" y="1456"/>
            <a:chExt cx="760" cy="1405"/>
          </a:xfrm>
        </p:grpSpPr>
        <p:sp>
          <p:nvSpPr>
            <p:cNvPr id="70" name="Line 13"/>
            <p:cNvSpPr>
              <a:spLocks noChangeShapeType="1"/>
            </p:cNvSpPr>
            <p:nvPr/>
          </p:nvSpPr>
          <p:spPr bwMode="auto">
            <a:xfrm flipV="1">
              <a:off x="3600" y="1632"/>
              <a:ext cx="48" cy="1056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1" name="Group 80"/>
            <p:cNvGrpSpPr>
              <a:grpSpLocks/>
            </p:cNvGrpSpPr>
            <p:nvPr/>
          </p:nvGrpSpPr>
          <p:grpSpPr bwMode="auto">
            <a:xfrm>
              <a:off x="3360" y="1456"/>
              <a:ext cx="760" cy="1405"/>
              <a:chOff x="3360" y="1456"/>
              <a:chExt cx="760" cy="1405"/>
            </a:xfrm>
          </p:grpSpPr>
          <p:sp>
            <p:nvSpPr>
              <p:cNvPr id="72" name="Oval 65"/>
              <p:cNvSpPr>
                <a:spLocks noChangeArrowheads="1"/>
              </p:cNvSpPr>
              <p:nvPr/>
            </p:nvSpPr>
            <p:spPr bwMode="auto">
              <a:xfrm>
                <a:off x="3418" y="2680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Text Box 66"/>
              <p:cNvSpPr txBox="1">
                <a:spLocks noChangeArrowheads="1"/>
              </p:cNvSpPr>
              <p:nvPr/>
            </p:nvSpPr>
            <p:spPr bwMode="auto">
              <a:xfrm>
                <a:off x="3408" y="2664"/>
                <a:ext cx="54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2,0,2,2</a:t>
                </a:r>
              </a:p>
            </p:txBody>
          </p:sp>
          <p:sp>
            <p:nvSpPr>
              <p:cNvPr id="74" name="Oval 67"/>
              <p:cNvSpPr>
                <a:spLocks noChangeArrowheads="1"/>
              </p:cNvSpPr>
              <p:nvPr/>
            </p:nvSpPr>
            <p:spPr bwMode="auto">
              <a:xfrm>
                <a:off x="3362" y="1472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Text Box 68"/>
              <p:cNvSpPr txBox="1">
                <a:spLocks noChangeArrowheads="1"/>
              </p:cNvSpPr>
              <p:nvPr/>
            </p:nvSpPr>
            <p:spPr bwMode="auto">
              <a:xfrm>
                <a:off x="3360" y="1456"/>
                <a:ext cx="54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3,0,2,2</a:t>
                </a:r>
              </a:p>
            </p:txBody>
          </p:sp>
          <p:sp>
            <p:nvSpPr>
              <p:cNvPr id="76" name="Text Box 69"/>
              <p:cNvSpPr txBox="1">
                <a:spLocks noChangeArrowheads="1"/>
              </p:cNvSpPr>
              <p:nvPr/>
            </p:nvSpPr>
            <p:spPr bwMode="auto">
              <a:xfrm>
                <a:off x="3512" y="2040"/>
                <a:ext cx="60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/>
                  <a:t>(2,0,2,2)</a:t>
                </a:r>
              </a:p>
            </p:txBody>
          </p:sp>
        </p:grpSp>
      </p:grpSp>
      <p:grpSp>
        <p:nvGrpSpPr>
          <p:cNvPr id="77" name="Group 86"/>
          <p:cNvGrpSpPr>
            <a:grpSpLocks/>
          </p:cNvGrpSpPr>
          <p:nvPr/>
        </p:nvGrpSpPr>
        <p:grpSpPr bwMode="auto">
          <a:xfrm>
            <a:off x="7086600" y="3556000"/>
            <a:ext cx="1282700" cy="1112838"/>
            <a:chOff x="4464" y="2240"/>
            <a:chExt cx="808" cy="701"/>
          </a:xfrm>
        </p:grpSpPr>
        <p:sp>
          <p:nvSpPr>
            <p:cNvPr id="78" name="Line 18"/>
            <p:cNvSpPr>
              <a:spLocks noChangeShapeType="1"/>
            </p:cNvSpPr>
            <p:nvPr/>
          </p:nvSpPr>
          <p:spPr bwMode="auto">
            <a:xfrm flipV="1">
              <a:off x="4624" y="2392"/>
              <a:ext cx="80" cy="392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9" name="Group 78"/>
            <p:cNvGrpSpPr>
              <a:grpSpLocks/>
            </p:cNvGrpSpPr>
            <p:nvPr/>
          </p:nvGrpSpPr>
          <p:grpSpPr bwMode="auto">
            <a:xfrm>
              <a:off x="4464" y="2240"/>
              <a:ext cx="808" cy="701"/>
              <a:chOff x="4464" y="2240"/>
              <a:chExt cx="808" cy="701"/>
            </a:xfrm>
          </p:grpSpPr>
          <p:sp>
            <p:nvSpPr>
              <p:cNvPr id="80" name="Oval 71"/>
              <p:cNvSpPr>
                <a:spLocks noChangeArrowheads="1"/>
              </p:cNvSpPr>
              <p:nvPr/>
            </p:nvSpPr>
            <p:spPr bwMode="auto">
              <a:xfrm>
                <a:off x="4466" y="2760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Text Box 72"/>
              <p:cNvSpPr txBox="1">
                <a:spLocks noChangeArrowheads="1"/>
              </p:cNvSpPr>
              <p:nvPr/>
            </p:nvSpPr>
            <p:spPr bwMode="auto">
              <a:xfrm>
                <a:off x="4464" y="2744"/>
                <a:ext cx="54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2,0,2,3</a:t>
                </a:r>
              </a:p>
            </p:txBody>
          </p:sp>
          <p:sp>
            <p:nvSpPr>
              <p:cNvPr id="82" name="Oval 73"/>
              <p:cNvSpPr>
                <a:spLocks noChangeArrowheads="1"/>
              </p:cNvSpPr>
              <p:nvPr/>
            </p:nvSpPr>
            <p:spPr bwMode="auto">
              <a:xfrm>
                <a:off x="4568" y="2256"/>
                <a:ext cx="488" cy="152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Text Box 74"/>
              <p:cNvSpPr txBox="1">
                <a:spLocks noChangeArrowheads="1"/>
              </p:cNvSpPr>
              <p:nvPr/>
            </p:nvSpPr>
            <p:spPr bwMode="auto">
              <a:xfrm>
                <a:off x="4566" y="2240"/>
                <a:ext cx="54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4,2,5,3</a:t>
                </a:r>
              </a:p>
            </p:txBody>
          </p:sp>
          <p:sp>
            <p:nvSpPr>
              <p:cNvPr id="84" name="Text Box 75"/>
              <p:cNvSpPr txBox="1">
                <a:spLocks noChangeArrowheads="1"/>
              </p:cNvSpPr>
              <p:nvPr/>
            </p:nvSpPr>
            <p:spPr bwMode="auto">
              <a:xfrm>
                <a:off x="4664" y="2528"/>
                <a:ext cx="608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/>
                  <a:t>(2,0,2,3)</a:t>
                </a:r>
              </a:p>
            </p:txBody>
          </p:sp>
        </p:grpSp>
      </p:grpSp>
      <p:sp>
        <p:nvSpPr>
          <p:cNvPr id="85" name="Oval 76"/>
          <p:cNvSpPr>
            <a:spLocks noChangeArrowheads="1"/>
          </p:cNvSpPr>
          <p:nvPr/>
        </p:nvSpPr>
        <p:spPr bwMode="auto">
          <a:xfrm>
            <a:off x="965200" y="5016500"/>
            <a:ext cx="838200" cy="2921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Text Box 77"/>
          <p:cNvSpPr txBox="1">
            <a:spLocks noChangeArrowheads="1"/>
          </p:cNvSpPr>
          <p:nvPr/>
        </p:nvSpPr>
        <p:spPr bwMode="auto">
          <a:xfrm>
            <a:off x="923925" y="4991100"/>
            <a:ext cx="95885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n,m,p,q</a:t>
            </a: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572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Vector Timestamps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VT</a:t>
            </a:r>
            <a:r>
              <a:rPr lang="en-US" baseline="-25000" dirty="0" smtClean="0">
                <a:solidFill>
                  <a:srgbClr val="0000FF"/>
                </a:solidFill>
                <a:latin typeface="Arial" pitchFamily="-1" charset="0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 = VT</a:t>
            </a:r>
            <a:r>
              <a:rPr lang="en-US" baseline="-25000" dirty="0" smtClean="0">
                <a:solidFill>
                  <a:srgbClr val="0000FF"/>
                </a:solidFill>
                <a:latin typeface="Arial" pitchFamily="-1" charset="0"/>
              </a:rPr>
              <a:t>2</a:t>
            </a:r>
            <a:r>
              <a:rPr lang="en-US" dirty="0" smtClean="0">
                <a:latin typeface="Arial" pitchFamily="-1" charset="0"/>
              </a:rPr>
              <a:t>,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i="1" dirty="0" err="1" smtClean="0">
                <a:latin typeface="Arial" pitchFamily="-1" charset="0"/>
              </a:rPr>
              <a:t>iff</a:t>
            </a:r>
            <a:r>
              <a:rPr lang="en-US" dirty="0" smtClean="0">
                <a:latin typeface="Arial" pitchFamily="-1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VT</a:t>
            </a:r>
            <a:r>
              <a:rPr lang="en-US" baseline="-25000" dirty="0" smtClean="0">
                <a:solidFill>
                  <a:srgbClr val="FF0000"/>
                </a:solidFill>
                <a:latin typeface="Arial" pitchFamily="-1" charset="0"/>
              </a:rPr>
              <a:t>1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[i] = VT</a:t>
            </a:r>
            <a:r>
              <a:rPr lang="en-US" baseline="-25000" dirty="0" smtClean="0">
                <a:solidFill>
                  <a:srgbClr val="FF0000"/>
                </a:solidFill>
                <a:latin typeface="Arial" pitchFamily="-1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[i], for all </a:t>
            </a:r>
            <a:r>
              <a:rPr lang="en-US" dirty="0" err="1" smtClean="0">
                <a:solidFill>
                  <a:srgbClr val="FF0000"/>
                </a:solidFill>
                <a:latin typeface="Arial" pitchFamily="-1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 = 1, … , </a:t>
            </a:r>
            <a:r>
              <a:rPr lang="en-US" dirty="0" err="1" smtClean="0">
                <a:solidFill>
                  <a:srgbClr val="FF0000"/>
                </a:solidFill>
                <a:latin typeface="Arial" pitchFamily="-1" charset="0"/>
              </a:rPr>
              <a:t>n</a:t>
            </a:r>
            <a:endParaRPr lang="en-US" dirty="0" smtClean="0">
              <a:solidFill>
                <a:srgbClr val="FF0000"/>
              </a:solidFill>
              <a:latin typeface="Arial" pitchFamily="-1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VT</a:t>
            </a:r>
            <a:r>
              <a:rPr lang="en-US" baseline="-25000" dirty="0" smtClean="0">
                <a:solidFill>
                  <a:srgbClr val="0000FF"/>
                </a:solidFill>
                <a:latin typeface="Arial" pitchFamily="-1" charset="0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 &lt;= VT</a:t>
            </a:r>
            <a:r>
              <a:rPr lang="en-US" baseline="-25000" dirty="0" smtClean="0">
                <a:solidFill>
                  <a:srgbClr val="0000FF"/>
                </a:solidFill>
                <a:latin typeface="Arial" pitchFamily="-1" charset="0"/>
              </a:rPr>
              <a:t>2</a:t>
            </a:r>
            <a:r>
              <a:rPr lang="en-US" dirty="0" smtClean="0">
                <a:latin typeface="Arial" pitchFamily="-1" charset="0"/>
              </a:rPr>
              <a:t>,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i="1" dirty="0" err="1" smtClean="0">
                <a:latin typeface="Arial" pitchFamily="-1" charset="0"/>
              </a:rPr>
              <a:t>iff</a:t>
            </a:r>
            <a:r>
              <a:rPr lang="en-US" dirty="0" smtClean="0">
                <a:latin typeface="Arial" pitchFamily="-1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VT</a:t>
            </a:r>
            <a:r>
              <a:rPr lang="en-US" baseline="-25000" dirty="0" smtClean="0">
                <a:solidFill>
                  <a:srgbClr val="FF0000"/>
                </a:solidFill>
                <a:latin typeface="Arial" pitchFamily="-1" charset="0"/>
              </a:rPr>
              <a:t>1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[i] &lt;= VT</a:t>
            </a:r>
            <a:r>
              <a:rPr lang="en-US" baseline="-25000" dirty="0" smtClean="0">
                <a:solidFill>
                  <a:srgbClr val="FF0000"/>
                </a:solidFill>
                <a:latin typeface="Arial" pitchFamily="-1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[i], for all </a:t>
            </a:r>
            <a:r>
              <a:rPr lang="en-US" dirty="0" err="1" smtClean="0">
                <a:solidFill>
                  <a:srgbClr val="FF0000"/>
                </a:solidFill>
                <a:latin typeface="Arial" pitchFamily="-1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 = 1, … , </a:t>
            </a:r>
            <a:r>
              <a:rPr lang="en-US" dirty="0" err="1" smtClean="0">
                <a:solidFill>
                  <a:srgbClr val="FF0000"/>
                </a:solidFill>
                <a:latin typeface="Arial" pitchFamily="-1" charset="0"/>
              </a:rPr>
              <a:t>n</a:t>
            </a:r>
            <a:endParaRPr lang="en-US" dirty="0" smtClean="0">
              <a:solidFill>
                <a:srgbClr val="FF0000"/>
              </a:solidFill>
              <a:latin typeface="Arial" pitchFamily="-1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VT</a:t>
            </a:r>
            <a:r>
              <a:rPr lang="en-US" baseline="-25000" dirty="0" smtClean="0">
                <a:solidFill>
                  <a:srgbClr val="0000FF"/>
                </a:solidFill>
                <a:latin typeface="Arial" pitchFamily="-1" charset="0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 &lt; VT</a:t>
            </a:r>
            <a:r>
              <a:rPr lang="en-US" baseline="-25000" dirty="0" smtClean="0">
                <a:solidFill>
                  <a:srgbClr val="0000FF"/>
                </a:solidFill>
                <a:latin typeface="Arial" pitchFamily="-1" charset="0"/>
              </a:rPr>
              <a:t>2</a:t>
            </a:r>
            <a:r>
              <a:rPr lang="en-US" dirty="0" smtClean="0">
                <a:latin typeface="Arial" pitchFamily="-1" charset="0"/>
              </a:rPr>
              <a:t>,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i="1" dirty="0" err="1" smtClean="0">
                <a:latin typeface="Arial" pitchFamily="-1" charset="0"/>
              </a:rPr>
              <a:t>iff</a:t>
            </a:r>
            <a:r>
              <a:rPr lang="en-US" dirty="0" smtClean="0">
                <a:latin typeface="Arial" pitchFamily="-1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VT</a:t>
            </a:r>
            <a:r>
              <a:rPr lang="en-US" baseline="-25000" dirty="0" smtClean="0">
                <a:solidFill>
                  <a:srgbClr val="FF0000"/>
                </a:solidFill>
                <a:latin typeface="Arial" pitchFamily="-1" charset="0"/>
              </a:rPr>
              <a:t>1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 &lt;= VT</a:t>
            </a:r>
            <a:r>
              <a:rPr lang="en-US" baseline="-25000" dirty="0" smtClean="0">
                <a:solidFill>
                  <a:srgbClr val="FF0000"/>
                </a:solidFill>
                <a:latin typeface="Arial" pitchFamily="-1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 &amp; </a:t>
            </a:r>
            <a:r>
              <a:rPr lang="en-US" dirty="0" err="1" smtClean="0">
                <a:solidFill>
                  <a:srgbClr val="FF0000"/>
                </a:solidFill>
                <a:latin typeface="Arial" pitchFamily="-1" charset="0"/>
                <a:sym typeface="Symbol" pitchFamily="-1" charset="2"/>
              </a:rPr>
              <a:t>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  <a:sym typeface="Symbol" pitchFamily="-1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itchFamily="-1" charset="0"/>
                <a:sym typeface="Symbol" pitchFamily="-1" charset="2"/>
              </a:rPr>
              <a:t>j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  <a:sym typeface="Symbol" pitchFamily="-1" charset="2"/>
              </a:rPr>
              <a:t> (1 &lt;= </a:t>
            </a:r>
            <a:r>
              <a:rPr lang="en-US" dirty="0" err="1" smtClean="0">
                <a:solidFill>
                  <a:srgbClr val="FF0000"/>
                </a:solidFill>
                <a:latin typeface="Arial" pitchFamily="-1" charset="0"/>
                <a:sym typeface="Symbol" pitchFamily="-1" charset="2"/>
              </a:rPr>
              <a:t>j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  <a:sym typeface="Symbol" pitchFamily="-1" charset="2"/>
              </a:rPr>
              <a:t> &lt;= </a:t>
            </a:r>
            <a:r>
              <a:rPr lang="en-US" dirty="0" err="1" smtClean="0">
                <a:solidFill>
                  <a:srgbClr val="FF0000"/>
                </a:solidFill>
                <a:latin typeface="Arial" pitchFamily="-1" charset="0"/>
                <a:sym typeface="Symbol" pitchFamily="-1" charset="2"/>
              </a:rPr>
              <a:t>n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  <a:sym typeface="Symbol" pitchFamily="-1" charset="2"/>
              </a:rPr>
              <a:t> &amp; VT</a:t>
            </a:r>
            <a:r>
              <a:rPr lang="en-US" baseline="-25000" dirty="0" smtClean="0">
                <a:solidFill>
                  <a:srgbClr val="FF0000"/>
                </a:solidFill>
                <a:latin typeface="Arial" pitchFamily="-1" charset="0"/>
                <a:sym typeface="Symbol" pitchFamily="-1" charset="2"/>
              </a:rPr>
              <a:t>1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  <a:sym typeface="Symbol" pitchFamily="-1" charset="2"/>
              </a:rPr>
              <a:t>[j] &lt; VT</a:t>
            </a:r>
            <a:r>
              <a:rPr lang="en-US" baseline="-25000" dirty="0" smtClean="0">
                <a:solidFill>
                  <a:srgbClr val="FF0000"/>
                </a:solidFill>
                <a:latin typeface="Arial" pitchFamily="-1" charset="0"/>
                <a:sym typeface="Symbol" pitchFamily="-1" charset="2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  <a:sym typeface="Symbol" pitchFamily="-1" charset="2"/>
              </a:rPr>
              <a:t> [</a:t>
            </a:r>
            <a:r>
              <a:rPr lang="en-US" dirty="0" err="1" smtClean="0">
                <a:solidFill>
                  <a:srgbClr val="FF0000"/>
                </a:solidFill>
                <a:latin typeface="Arial" pitchFamily="-1" charset="0"/>
                <a:sym typeface="Symbol" pitchFamily="-1" charset="2"/>
              </a:rPr>
              <a:t>j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  <a:sym typeface="Symbol" pitchFamily="-1" charset="2"/>
              </a:rPr>
              <a:t>])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VT</a:t>
            </a:r>
            <a:r>
              <a:rPr lang="en-US" baseline="-25000" dirty="0" smtClean="0">
                <a:solidFill>
                  <a:srgbClr val="0000FF"/>
                </a:solidFill>
                <a:latin typeface="Arial" pitchFamily="-1" charset="0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 is concurrent with VT</a:t>
            </a:r>
            <a:r>
              <a:rPr lang="en-US" baseline="-25000" dirty="0" smtClean="0">
                <a:solidFill>
                  <a:srgbClr val="0000FF"/>
                </a:solidFill>
                <a:latin typeface="Arial" pitchFamily="-1" charset="0"/>
              </a:rPr>
              <a:t>2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i="1" dirty="0" err="1" smtClean="0">
                <a:latin typeface="Arial" pitchFamily="-1" charset="0"/>
              </a:rPr>
              <a:t>iff</a:t>
            </a:r>
            <a:r>
              <a:rPr lang="en-US" dirty="0" smtClean="0">
                <a:latin typeface="Arial" pitchFamily="-1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(not VT</a:t>
            </a:r>
            <a:r>
              <a:rPr lang="en-US" baseline="-25000" dirty="0" smtClean="0">
                <a:solidFill>
                  <a:srgbClr val="FF0000"/>
                </a:solidFill>
                <a:latin typeface="Arial" pitchFamily="-1" charset="0"/>
              </a:rPr>
              <a:t>1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 &lt;= VT</a:t>
            </a:r>
            <a:r>
              <a:rPr lang="en-US" baseline="-25000" dirty="0" smtClean="0">
                <a:solidFill>
                  <a:srgbClr val="FF0000"/>
                </a:solidFill>
                <a:latin typeface="Arial" pitchFamily="-1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  AND not  VT</a:t>
            </a:r>
            <a:r>
              <a:rPr lang="en-US" baseline="-25000" dirty="0" smtClean="0">
                <a:solidFill>
                  <a:srgbClr val="FF0000"/>
                </a:solidFill>
                <a:latin typeface="Arial" pitchFamily="-1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 &lt;= VT</a:t>
            </a:r>
            <a:r>
              <a:rPr lang="en-US" baseline="-25000" dirty="0" smtClean="0">
                <a:solidFill>
                  <a:srgbClr val="FF0000"/>
                </a:solidFill>
                <a:latin typeface="Arial" pitchFamily="-1" charset="0"/>
              </a:rPr>
              <a:t>1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)</a:t>
            </a:r>
          </a:p>
          <a:p>
            <a:pPr>
              <a:buClr>
                <a:schemeClr val="tx1"/>
              </a:buClr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 of Logical Clocks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Is a design decision</a:t>
            </a:r>
          </a:p>
          <a:p>
            <a:r>
              <a:rPr lang="en-US" dirty="0" smtClean="0"/>
              <a:t>NTP error bound</a:t>
            </a:r>
          </a:p>
          <a:p>
            <a:pPr lvl="1"/>
            <a:r>
              <a:rPr lang="en-US" dirty="0" smtClean="0"/>
              <a:t>Local: a few ms</a:t>
            </a:r>
          </a:p>
          <a:p>
            <a:pPr lvl="1"/>
            <a:r>
              <a:rPr lang="en-US" dirty="0" smtClean="0"/>
              <a:t>Wide-area: 10’s of ms</a:t>
            </a:r>
          </a:p>
          <a:p>
            <a:r>
              <a:rPr lang="en-US" dirty="0" smtClean="0"/>
              <a:t>If your system </a:t>
            </a:r>
            <a:r>
              <a:rPr lang="en-US" dirty="0" smtClean="0">
                <a:solidFill>
                  <a:srgbClr val="0000FF"/>
                </a:solidFill>
              </a:rPr>
              <a:t>doesn’t care about this inaccuracy</a:t>
            </a:r>
            <a:r>
              <a:rPr lang="en-US" dirty="0" smtClean="0"/>
              <a:t>, then NTP should be fine.</a:t>
            </a:r>
          </a:p>
          <a:p>
            <a:r>
              <a:rPr lang="en-US" dirty="0" smtClean="0"/>
              <a:t>Logical clocks impose an arbitrary order over concurrent events anyway</a:t>
            </a:r>
          </a:p>
          <a:p>
            <a:pPr lvl="1"/>
            <a:r>
              <a:rPr lang="en-US" dirty="0" smtClean="0"/>
              <a:t>Breaking ties: process IDs,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0 deadline is 2/6/12 (Monday).</a:t>
            </a:r>
          </a:p>
          <a:p>
            <a:pPr lvl="1"/>
            <a:r>
              <a:rPr lang="en-US" dirty="0" smtClean="0"/>
              <a:t>Please give feedback on project 0.</a:t>
            </a:r>
          </a:p>
          <a:p>
            <a:pPr lvl="1"/>
            <a:r>
              <a:rPr lang="en-US" dirty="0" smtClean="0"/>
              <a:t>One server socket (one globally) vs. two server sockets (one each)</a:t>
            </a:r>
          </a:p>
          <a:p>
            <a:r>
              <a:rPr lang="en-US" dirty="0" smtClean="0"/>
              <a:t>Project 1 will be out next week (probably Wednesday).</a:t>
            </a:r>
          </a:p>
          <a:p>
            <a:pPr lvl="1"/>
            <a:r>
              <a:rPr lang="en-US" dirty="0" smtClean="0"/>
              <a:t>Please form a project group of 5 people by next Wednesday.</a:t>
            </a:r>
          </a:p>
          <a:p>
            <a:pPr lvl="1"/>
            <a:r>
              <a:rPr lang="en-US" dirty="0" smtClean="0"/>
              <a:t>By Sunday, if you cannot form a group of 5 people, post a public </a:t>
            </a:r>
            <a:r>
              <a:rPr lang="en-US" dirty="0" err="1" smtClean="0"/>
              <a:t>msg</a:t>
            </a:r>
            <a:r>
              <a:rPr lang="en-US" dirty="0" smtClean="0"/>
              <a:t> on Piazza, so that others can see and reply back to you.</a:t>
            </a:r>
          </a:p>
          <a:p>
            <a:pPr lvl="1"/>
            <a:r>
              <a:rPr lang="en-US" dirty="0" smtClean="0"/>
              <a:t>By Wednesday, if you still cannot, then post a private </a:t>
            </a:r>
            <a:r>
              <a:rPr lang="en-US" dirty="0" err="1" smtClean="0"/>
              <a:t>msg</a:t>
            </a:r>
            <a:r>
              <a:rPr lang="en-US" dirty="0" smtClean="0"/>
              <a:t> on Piazza; the teaching staff will be match-makers.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latin typeface="Arial" pitchFamily="-1" charset="0"/>
              </a:rPr>
              <a:t>Relative order of events enough for practical purposes</a:t>
            </a:r>
          </a:p>
          <a:p>
            <a:pPr lvl="1">
              <a:lnSpc>
                <a:spcPct val="80000"/>
              </a:lnSpc>
            </a:pPr>
            <a:r>
              <a:rPr lang="en-US" dirty="0" err="1" smtClean="0">
                <a:solidFill>
                  <a:srgbClr val="0000FF"/>
                </a:solidFill>
                <a:latin typeface="Arial" pitchFamily="-1" charset="0"/>
              </a:rPr>
              <a:t>Lamport’s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 logical clocks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Vector clocks</a:t>
            </a:r>
          </a:p>
          <a:p>
            <a:r>
              <a:rPr lang="en-US" dirty="0" smtClean="0"/>
              <a:t>Global snapshot overview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Consistent cut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The “snapshot” algorithm</a:t>
            </a:r>
          </a:p>
          <a:p>
            <a:r>
              <a:rPr lang="en-US" dirty="0" smtClean="0"/>
              <a:t>Next: why the snapshot algorithm works &amp; reliable multicast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Clock skews do happen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External and internal synchronization</a:t>
            </a:r>
          </a:p>
          <a:p>
            <a:pPr lvl="1"/>
            <a:r>
              <a:rPr lang="en-US" dirty="0" err="1" smtClean="0"/>
              <a:t>Cristian’s</a:t>
            </a:r>
            <a:r>
              <a:rPr lang="en-US" dirty="0" smtClean="0"/>
              <a:t> algorithm: external synchronization</a:t>
            </a:r>
          </a:p>
          <a:p>
            <a:pPr lvl="1"/>
            <a:r>
              <a:rPr lang="en-US" dirty="0" smtClean="0"/>
              <a:t>Berkeley algorithm: internal synchronization</a:t>
            </a:r>
          </a:p>
          <a:p>
            <a:pPr lvl="1"/>
            <a:r>
              <a:rPr lang="en-US" dirty="0" smtClean="0"/>
              <a:t>Both designed for LAN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NTP (Network Time Protocol)</a:t>
            </a:r>
          </a:p>
          <a:p>
            <a:pPr lvl="1"/>
            <a:r>
              <a:rPr lang="en-US" dirty="0" smtClean="0"/>
              <a:t>Hierarchy of time servers</a:t>
            </a:r>
          </a:p>
          <a:p>
            <a:pPr lvl="1"/>
            <a:r>
              <a:rPr lang="en-US" dirty="0" smtClean="0"/>
              <a:t>Estimates the actual offset between two clocks</a:t>
            </a:r>
          </a:p>
          <a:p>
            <a:pPr lvl="1"/>
            <a:r>
              <a:rPr lang="en-US" dirty="0" smtClean="0"/>
              <a:t>Designed for the Internet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Logical time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For ordering events, relative time should suffice.</a:t>
            </a:r>
          </a:p>
          <a:p>
            <a:pPr lvl="1"/>
            <a:r>
              <a:rPr lang="en-US" dirty="0" smtClean="0"/>
              <a:t>Will continue today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at UIUC.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Recap: </a:t>
            </a:r>
            <a:r>
              <a:rPr lang="en-US" dirty="0" err="1" smtClean="0"/>
              <a:t>Cristian’s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Cristian’s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A client asks its time server.</a:t>
            </a:r>
          </a:p>
          <a:p>
            <a:pPr lvl="1"/>
            <a:r>
              <a:rPr lang="en-US" dirty="0" smtClean="0"/>
              <a:t>The time server sends its time </a:t>
            </a:r>
            <a:r>
              <a:rPr lang="en-US" i="1" dirty="0" smtClean="0">
                <a:solidFill>
                  <a:srgbClr val="0000FF"/>
                </a:solidFill>
              </a:rPr>
              <a:t>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client estimates the one-way delay and sets its time.</a:t>
            </a:r>
          </a:p>
          <a:p>
            <a:pPr lvl="2"/>
            <a:r>
              <a:rPr lang="en-US" dirty="0" smtClean="0"/>
              <a:t>It uses </a:t>
            </a:r>
            <a:r>
              <a:rPr lang="en-US" dirty="0" smtClean="0">
                <a:solidFill>
                  <a:srgbClr val="FF0000"/>
                </a:solidFill>
              </a:rPr>
              <a:t>T + RTT/2</a:t>
            </a:r>
          </a:p>
          <a:p>
            <a:r>
              <a:rPr lang="en-US" dirty="0" smtClean="0"/>
              <a:t>The correct time can be between </a:t>
            </a:r>
            <a:r>
              <a:rPr lang="en-US" dirty="0" smtClean="0">
                <a:solidFill>
                  <a:srgbClr val="0000FF"/>
                </a:solidFill>
              </a:rPr>
              <a:t>[T + min, T + RTT – min]</a:t>
            </a:r>
          </a:p>
          <a:p>
            <a:pPr lvl="1"/>
            <a:r>
              <a:rPr lang="en-US" dirty="0" smtClean="0"/>
              <a:t>Min one-way delay: min, max one-way delay: RTT – min</a:t>
            </a:r>
          </a:p>
          <a:p>
            <a:r>
              <a:rPr lang="en-US" dirty="0" smtClean="0"/>
              <a:t>The accuracy is: </a:t>
            </a:r>
            <a:r>
              <a:rPr lang="en-US" dirty="0" smtClean="0">
                <a:solidFill>
                  <a:srgbClr val="FF0000"/>
                </a:solidFill>
              </a:rPr>
              <a:t>+-(RTT/2 – min)</a:t>
            </a:r>
          </a:p>
          <a:p>
            <a:r>
              <a:rPr lang="en-US" dirty="0" smtClean="0"/>
              <a:t>Natural next step: minimize inaccuracy</a:t>
            </a:r>
          </a:p>
          <a:p>
            <a:pPr lvl="1"/>
            <a:r>
              <a:rPr lang="en-US" dirty="0" smtClean="0"/>
              <a:t>Take multiple readings and use the minimum RTT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tighter bound</a:t>
            </a:r>
          </a:p>
          <a:p>
            <a:pPr lvl="1"/>
            <a:r>
              <a:rPr lang="en-US" dirty="0" smtClean="0">
                <a:sym typeface="Wingdings"/>
              </a:rPr>
              <a:t>For unusually long </a:t>
            </a:r>
            <a:r>
              <a:rPr lang="en-US" dirty="0" err="1" smtClean="0">
                <a:sym typeface="Wingdings"/>
              </a:rPr>
              <a:t>RTTs</a:t>
            </a:r>
            <a:r>
              <a:rPr lang="en-US" dirty="0" smtClean="0">
                <a:sym typeface="Wingdings"/>
              </a:rPr>
              <a:t>, ignore them and repeat the request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removing outliers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Recap: NTP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Internet</a:t>
            </a:r>
          </a:p>
          <a:p>
            <a:pPr lvl="1"/>
            <a:r>
              <a:rPr lang="en-US" dirty="0" smtClean="0"/>
              <a:t>Arbitrary delays; </a:t>
            </a:r>
            <a:r>
              <a:rPr lang="en-US" dirty="0" smtClean="0">
                <a:solidFill>
                  <a:srgbClr val="0000FF"/>
                </a:solidFill>
              </a:rPr>
              <a:t>hard to estimate one-way delay</a:t>
            </a:r>
          </a:p>
          <a:p>
            <a:pPr lvl="1"/>
            <a:r>
              <a:rPr lang="en-US" dirty="0" smtClean="0"/>
              <a:t>Too many hosts; </a:t>
            </a:r>
            <a:r>
              <a:rPr lang="en-US" dirty="0" smtClean="0">
                <a:solidFill>
                  <a:srgbClr val="0000FF"/>
                </a:solidFill>
              </a:rPr>
              <a:t>cannot rely on a few time servers</a:t>
            </a:r>
          </a:p>
          <a:p>
            <a:pPr lvl="1"/>
            <a:r>
              <a:rPr lang="en-US" dirty="0" smtClean="0"/>
              <a:t>Thus, hard to apply </a:t>
            </a:r>
            <a:r>
              <a:rPr lang="en-US" dirty="0" err="1" smtClean="0"/>
              <a:t>Cristian’s</a:t>
            </a:r>
            <a:r>
              <a:rPr lang="en-US" dirty="0" smtClean="0"/>
              <a:t> algorithm</a:t>
            </a:r>
          </a:p>
          <a:p>
            <a:r>
              <a:rPr lang="en-US" dirty="0" smtClean="0"/>
              <a:t>The NTP</a:t>
            </a:r>
          </a:p>
          <a:p>
            <a:pPr lvl="1"/>
            <a:r>
              <a:rPr lang="en-US" dirty="0" smtClean="0"/>
              <a:t>Doesn’t estimate one-way delay; </a:t>
            </a:r>
            <a:r>
              <a:rPr lang="en-US" dirty="0" smtClean="0">
                <a:solidFill>
                  <a:srgbClr val="FF0000"/>
                </a:solidFill>
              </a:rPr>
              <a:t>instead estimate the actual offset </a:t>
            </a:r>
            <a:r>
              <a:rPr lang="en-US" dirty="0" smtClean="0"/>
              <a:t>between two clocks</a:t>
            </a:r>
          </a:p>
          <a:p>
            <a:pPr lvl="1"/>
            <a:r>
              <a:rPr lang="en-US" dirty="0" smtClean="0"/>
              <a:t>Uses a hierarchy of servers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scales</a:t>
            </a:r>
            <a:r>
              <a:rPr lang="en-US" dirty="0" smtClean="0"/>
              <a:t> better</a:t>
            </a:r>
          </a:p>
          <a:p>
            <a:r>
              <a:rPr lang="en-US" dirty="0" smtClean="0"/>
              <a:t>How to estimate the actual offset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Base for NTP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047750" y="914400"/>
            <a:ext cx="6551613" cy="1978025"/>
            <a:chOff x="579" y="1435"/>
            <a:chExt cx="5340" cy="1749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4949" y="1839"/>
              <a:ext cx="56" cy="93"/>
            </a:xfrm>
            <a:custGeom>
              <a:avLst/>
              <a:gdLst>
                <a:gd name="T0" fmla="*/ 18 w 56"/>
                <a:gd name="T1" fmla="*/ 93 h 93"/>
                <a:gd name="T2" fmla="*/ 0 w 56"/>
                <a:gd name="T3" fmla="*/ 75 h 93"/>
                <a:gd name="T4" fmla="*/ 56 w 56"/>
                <a:gd name="T5" fmla="*/ 0 h 93"/>
                <a:gd name="T6" fmla="*/ 37 w 56"/>
                <a:gd name="T7" fmla="*/ 93 h 93"/>
                <a:gd name="T8" fmla="*/ 18 w 56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3"/>
                <a:gd name="T17" fmla="*/ 56 w 56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3">
                  <a:moveTo>
                    <a:pt x="18" y="93"/>
                  </a:moveTo>
                  <a:lnTo>
                    <a:pt x="0" y="75"/>
                  </a:lnTo>
                  <a:lnTo>
                    <a:pt x="56" y="0"/>
                  </a:lnTo>
                  <a:lnTo>
                    <a:pt x="37" y="93"/>
                  </a:lnTo>
                  <a:lnTo>
                    <a:pt x="18" y="93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V="1">
              <a:off x="4649" y="1932"/>
              <a:ext cx="318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602" y="2624"/>
              <a:ext cx="56" cy="94"/>
            </a:xfrm>
            <a:custGeom>
              <a:avLst/>
              <a:gdLst>
                <a:gd name="T0" fmla="*/ 19 w 56"/>
                <a:gd name="T1" fmla="*/ 0 h 94"/>
                <a:gd name="T2" fmla="*/ 37 w 56"/>
                <a:gd name="T3" fmla="*/ 0 h 94"/>
                <a:gd name="T4" fmla="*/ 56 w 56"/>
                <a:gd name="T5" fmla="*/ 94 h 94"/>
                <a:gd name="T6" fmla="*/ 0 w 56"/>
                <a:gd name="T7" fmla="*/ 19 h 94"/>
                <a:gd name="T8" fmla="*/ 19 w 56"/>
                <a:gd name="T9" fmla="*/ 0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4"/>
                <a:gd name="T17" fmla="*/ 56 w 56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4">
                  <a:moveTo>
                    <a:pt x="19" y="0"/>
                  </a:moveTo>
                  <a:lnTo>
                    <a:pt x="37" y="0"/>
                  </a:lnTo>
                  <a:lnTo>
                    <a:pt x="56" y="94"/>
                  </a:lnTo>
                  <a:lnTo>
                    <a:pt x="0" y="1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3321" y="1801"/>
              <a:ext cx="300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405" y="1839"/>
              <a:ext cx="56" cy="93"/>
            </a:xfrm>
            <a:custGeom>
              <a:avLst/>
              <a:gdLst>
                <a:gd name="T0" fmla="*/ 18 w 56"/>
                <a:gd name="T1" fmla="*/ 93 h 93"/>
                <a:gd name="T2" fmla="*/ 0 w 56"/>
                <a:gd name="T3" fmla="*/ 75 h 93"/>
                <a:gd name="T4" fmla="*/ 56 w 56"/>
                <a:gd name="T5" fmla="*/ 0 h 93"/>
                <a:gd name="T6" fmla="*/ 37 w 56"/>
                <a:gd name="T7" fmla="*/ 93 h 93"/>
                <a:gd name="T8" fmla="*/ 18 w 56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3"/>
                <a:gd name="T17" fmla="*/ 56 w 56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3">
                  <a:moveTo>
                    <a:pt x="18" y="93"/>
                  </a:moveTo>
                  <a:lnTo>
                    <a:pt x="0" y="75"/>
                  </a:lnTo>
                  <a:lnTo>
                    <a:pt x="56" y="0"/>
                  </a:lnTo>
                  <a:lnTo>
                    <a:pt x="37" y="93"/>
                  </a:lnTo>
                  <a:lnTo>
                    <a:pt x="18" y="93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2105" y="1932"/>
              <a:ext cx="318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189" y="2624"/>
              <a:ext cx="56" cy="94"/>
            </a:xfrm>
            <a:custGeom>
              <a:avLst/>
              <a:gdLst>
                <a:gd name="T0" fmla="*/ 37 w 56"/>
                <a:gd name="T1" fmla="*/ 0 h 94"/>
                <a:gd name="T2" fmla="*/ 56 w 56"/>
                <a:gd name="T3" fmla="*/ 0 h 94"/>
                <a:gd name="T4" fmla="*/ 56 w 56"/>
                <a:gd name="T5" fmla="*/ 94 h 94"/>
                <a:gd name="T6" fmla="*/ 0 w 56"/>
                <a:gd name="T7" fmla="*/ 19 h 94"/>
                <a:gd name="T8" fmla="*/ 37 w 56"/>
                <a:gd name="T9" fmla="*/ 0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94"/>
                <a:gd name="T17" fmla="*/ 56 w 56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94">
                  <a:moveTo>
                    <a:pt x="37" y="0"/>
                  </a:moveTo>
                  <a:lnTo>
                    <a:pt x="56" y="0"/>
                  </a:lnTo>
                  <a:lnTo>
                    <a:pt x="56" y="94"/>
                  </a:lnTo>
                  <a:lnTo>
                    <a:pt x="0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020" y="1801"/>
              <a:ext cx="206" cy="823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579" y="2755"/>
              <a:ext cx="4639" cy="356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590" y="1435"/>
              <a:ext cx="4639" cy="355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285" y="1783"/>
              <a:ext cx="94" cy="56"/>
            </a:xfrm>
            <a:custGeom>
              <a:avLst/>
              <a:gdLst>
                <a:gd name="T0" fmla="*/ 0 w 94"/>
                <a:gd name="T1" fmla="*/ 18 h 56"/>
                <a:gd name="T2" fmla="*/ 0 w 94"/>
                <a:gd name="T3" fmla="*/ 0 h 56"/>
                <a:gd name="T4" fmla="*/ 94 w 94"/>
                <a:gd name="T5" fmla="*/ 18 h 56"/>
                <a:gd name="T6" fmla="*/ 0 w 94"/>
                <a:gd name="T7" fmla="*/ 56 h 56"/>
                <a:gd name="T8" fmla="*/ 0 w 94"/>
                <a:gd name="T9" fmla="*/ 1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56"/>
                <a:gd name="T17" fmla="*/ 94 w 9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56">
                  <a:moveTo>
                    <a:pt x="0" y="18"/>
                  </a:moveTo>
                  <a:lnTo>
                    <a:pt x="0" y="0"/>
                  </a:lnTo>
                  <a:lnTo>
                    <a:pt x="94" y="18"/>
                  </a:lnTo>
                  <a:lnTo>
                    <a:pt x="0" y="5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590" y="1801"/>
              <a:ext cx="4695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285" y="2718"/>
              <a:ext cx="94" cy="56"/>
            </a:xfrm>
            <a:custGeom>
              <a:avLst/>
              <a:gdLst>
                <a:gd name="T0" fmla="*/ 0 w 94"/>
                <a:gd name="T1" fmla="*/ 37 h 56"/>
                <a:gd name="T2" fmla="*/ 0 w 94"/>
                <a:gd name="T3" fmla="*/ 0 h 56"/>
                <a:gd name="T4" fmla="*/ 94 w 94"/>
                <a:gd name="T5" fmla="*/ 37 h 56"/>
                <a:gd name="T6" fmla="*/ 0 w 94"/>
                <a:gd name="T7" fmla="*/ 56 h 56"/>
                <a:gd name="T8" fmla="*/ 0 w 94"/>
                <a:gd name="T9" fmla="*/ 3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56"/>
                <a:gd name="T17" fmla="*/ 94 w 9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56">
                  <a:moveTo>
                    <a:pt x="0" y="37"/>
                  </a:moveTo>
                  <a:lnTo>
                    <a:pt x="0" y="0"/>
                  </a:lnTo>
                  <a:lnTo>
                    <a:pt x="94" y="37"/>
                  </a:lnTo>
                  <a:lnTo>
                    <a:pt x="0" y="56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590" y="2745"/>
              <a:ext cx="4707" cy="10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629" y="2914"/>
              <a:ext cx="120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721" y="2982"/>
              <a:ext cx="3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237" y="1587"/>
              <a:ext cx="12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3329" y="1654"/>
              <a:ext cx="17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i-1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339" y="1587"/>
              <a:ext cx="120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431" y="1654"/>
              <a:ext cx="3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467" y="1654"/>
              <a:ext cx="13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-2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039" y="2914"/>
              <a:ext cx="120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130" y="2982"/>
              <a:ext cx="3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i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2167" y="2982"/>
              <a:ext cx="51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-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2244" y="2982"/>
              <a:ext cx="8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500">
                  <a:solidFill>
                    <a:srgbClr val="000000"/>
                  </a:solidFill>
                  <a:latin typeface="Arial" pitchFamily="-1" charset="0"/>
                </a:rPr>
                <a:t>3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786" y="1587"/>
              <a:ext cx="766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Server B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786" y="2914"/>
              <a:ext cx="766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Server A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5480" y="1735"/>
              <a:ext cx="439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Time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396" y="2109"/>
              <a:ext cx="311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  <a:spcAft>
                  <a:spcPts val="0"/>
                </a:spcAft>
              </a:pPr>
              <a:r>
                <a:rPr lang="en-GB" sz="1900" dirty="0" err="1" smtClean="0">
                  <a:solidFill>
                    <a:srgbClr val="000000"/>
                  </a:solidFill>
                  <a:latin typeface="Arial" pitchFamily="-1" charset="0"/>
                </a:rPr>
                <a:t>m</a:t>
              </a:r>
              <a:endParaRPr lang="en-GB" sz="2400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3576" y="2109"/>
              <a:ext cx="201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 dirty="0" err="1">
                  <a:solidFill>
                    <a:srgbClr val="000000"/>
                  </a:solidFill>
                  <a:latin typeface="Arial" pitchFamily="-1" charset="0"/>
                </a:rPr>
                <a:t>m</a:t>
              </a:r>
              <a:r>
                <a:rPr lang="en-GB" sz="1900" dirty="0">
                  <a:solidFill>
                    <a:srgbClr val="000000"/>
                  </a:solidFill>
                  <a:latin typeface="Arial" pitchFamily="-1" charset="0"/>
                </a:rPr>
                <a:t>'</a:t>
              </a:r>
              <a:endParaRPr lang="en-GB" sz="2400" dirty="0">
                <a:solidFill>
                  <a:schemeClr val="tx1"/>
                </a:solidFill>
                <a:latin typeface="Times" pitchFamily="-1" charset="0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5481" y="2708"/>
              <a:ext cx="438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pitchFamily="-1" charset="0"/>
                </a:rPr>
                <a:t>Time</a:t>
              </a:r>
              <a:endParaRPr lang="en-GB" sz="2400">
                <a:solidFill>
                  <a:schemeClr val="tx1"/>
                </a:solidFill>
                <a:latin typeface="Times" pitchFamily="-1" charset="0"/>
              </a:endParaRPr>
            </a:p>
          </p:txBody>
        </p:sp>
      </p:grp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815975" y="3382962"/>
            <a:ext cx="18415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1190625" y="3581400"/>
            <a:ext cx="184150" cy="2841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85800" y="5791200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Many NTP peers talk</a:t>
            </a:r>
            <a:r>
              <a:rPr lang="en-US" sz="2000" dirty="0" smtClean="0">
                <a:solidFill>
                  <a:srgbClr val="0000FF"/>
                </a:solidFill>
              </a:rPr>
              <a:t>; apply a </a:t>
            </a:r>
            <a:r>
              <a:rPr lang="en-US" sz="2000" dirty="0" smtClean="0">
                <a:solidFill>
                  <a:srgbClr val="FF0000"/>
                </a:solidFill>
              </a:rPr>
              <a:t>data filtering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algo</a:t>
            </a:r>
            <a:r>
              <a:rPr lang="en-US" sz="2000" dirty="0" smtClean="0">
                <a:solidFill>
                  <a:srgbClr val="0000FF"/>
                </a:solidFill>
              </a:rPr>
              <a:t>. then </a:t>
            </a:r>
            <a:r>
              <a:rPr lang="en-US" sz="2000" dirty="0" smtClean="0">
                <a:solidFill>
                  <a:srgbClr val="FF0000"/>
                </a:solidFill>
              </a:rPr>
              <a:t>keep the 8 most recent pairs</a:t>
            </a:r>
            <a:r>
              <a:rPr lang="en-US" sz="2000" dirty="0" smtClean="0">
                <a:solidFill>
                  <a:srgbClr val="0000FF"/>
                </a:solidFill>
              </a:rPr>
              <a:t> of &lt;</a:t>
            </a:r>
            <a:r>
              <a:rPr lang="en-US" sz="2000" i="1" dirty="0" err="1" smtClean="0">
                <a:solidFill>
                  <a:srgbClr val="0000FF"/>
                </a:solidFill>
              </a:rPr>
              <a:t>o</a:t>
            </a:r>
            <a:r>
              <a:rPr lang="en-US" sz="2000" i="1" baseline="-25000" dirty="0" err="1" smtClean="0">
                <a:solidFill>
                  <a:srgbClr val="0000FF"/>
                </a:solidFill>
              </a:rPr>
              <a:t>i</a:t>
            </a:r>
            <a:r>
              <a:rPr lang="en-US" sz="2000" i="1" dirty="0" smtClean="0">
                <a:solidFill>
                  <a:srgbClr val="0000FF"/>
                </a:solidFill>
              </a:rPr>
              <a:t>, </a:t>
            </a:r>
            <a:r>
              <a:rPr lang="en-US" sz="2000" i="1" dirty="0" err="1" smtClean="0">
                <a:solidFill>
                  <a:srgbClr val="0000FF"/>
                </a:solidFill>
              </a:rPr>
              <a:t>d</a:t>
            </a:r>
            <a:r>
              <a:rPr lang="en-US" sz="2000" i="1" baseline="-25000" dirty="0" err="1" smtClean="0">
                <a:solidFill>
                  <a:srgbClr val="0000FF"/>
                </a:solidFill>
              </a:rPr>
              <a:t>i</a:t>
            </a:r>
            <a:r>
              <a:rPr lang="en-US" sz="2000" dirty="0" smtClean="0">
                <a:solidFill>
                  <a:srgbClr val="0000FF"/>
                </a:solidFill>
              </a:rPr>
              <a:t>&gt;, and selects the minimum </a:t>
            </a:r>
            <a:r>
              <a:rPr lang="en-US" sz="2000" i="1" dirty="0" err="1" smtClean="0">
                <a:solidFill>
                  <a:srgbClr val="0000FF"/>
                </a:solidFill>
              </a:rPr>
              <a:t>d</a:t>
            </a:r>
            <a:r>
              <a:rPr lang="en-US" sz="2000" i="1" baseline="-25000" dirty="0" err="1" smtClean="0">
                <a:solidFill>
                  <a:srgbClr val="0000FF"/>
                </a:solidFill>
              </a:rPr>
              <a:t>i</a:t>
            </a:r>
            <a:endParaRPr lang="en-US" sz="2000" i="1" baseline="-25000" dirty="0" smtClean="0">
              <a:solidFill>
                <a:srgbClr val="0000FF"/>
              </a:solidFill>
            </a:endParaRPr>
          </a:p>
        </p:txBody>
      </p:sp>
      <p:sp>
        <p:nvSpPr>
          <p:cNvPr id="42" name="Rectangle 32"/>
          <p:cNvSpPr>
            <a:spLocks noChangeArrowheads="1"/>
          </p:cNvSpPr>
          <p:nvPr/>
        </p:nvSpPr>
        <p:spPr bwMode="auto">
          <a:xfrm>
            <a:off x="3124200" y="1905000"/>
            <a:ext cx="15240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sz="1900" dirty="0" smtClean="0">
                <a:solidFill>
                  <a:srgbClr val="000000"/>
                </a:solidFill>
                <a:latin typeface="Arial" pitchFamily="-1" charset="0"/>
              </a:rPr>
              <a:t>(with delay </a:t>
            </a:r>
            <a:r>
              <a:rPr lang="en-GB" sz="1900" i="1" dirty="0" err="1" smtClean="0">
                <a:solidFill>
                  <a:srgbClr val="FF0000"/>
                </a:solidFill>
                <a:latin typeface="Arial" pitchFamily="-1" charset="0"/>
              </a:rPr>
              <a:t>t</a:t>
            </a:r>
            <a:r>
              <a:rPr lang="en-GB" sz="1900" dirty="0" smtClean="0">
                <a:solidFill>
                  <a:srgbClr val="000000"/>
                </a:solidFill>
                <a:latin typeface="Arial" pitchFamily="-1" charset="0"/>
              </a:rPr>
              <a:t>)</a:t>
            </a:r>
            <a:endParaRPr lang="en-GB" sz="2400" dirty="0">
              <a:solidFill>
                <a:schemeClr val="tx1"/>
              </a:solidFill>
              <a:latin typeface="Times" pitchFamily="-1" charset="0"/>
            </a:endParaRPr>
          </a:p>
        </p:txBody>
      </p:sp>
      <p:sp>
        <p:nvSpPr>
          <p:cNvPr id="43" name="Rectangle 32"/>
          <p:cNvSpPr>
            <a:spLocks noChangeArrowheads="1"/>
          </p:cNvSpPr>
          <p:nvPr/>
        </p:nvSpPr>
        <p:spPr bwMode="auto">
          <a:xfrm>
            <a:off x="4724400" y="1905000"/>
            <a:ext cx="15240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sz="1900" dirty="0" smtClean="0">
                <a:solidFill>
                  <a:srgbClr val="000000"/>
                </a:solidFill>
                <a:latin typeface="Arial" pitchFamily="-1" charset="0"/>
              </a:rPr>
              <a:t>(with delay </a:t>
            </a:r>
            <a:r>
              <a:rPr lang="en-GB" sz="1900" i="1" dirty="0" err="1" smtClean="0">
                <a:solidFill>
                  <a:srgbClr val="FF0000"/>
                </a:solidFill>
                <a:latin typeface="Arial" pitchFamily="-1" charset="0"/>
              </a:rPr>
              <a:t>t</a:t>
            </a:r>
            <a:r>
              <a:rPr lang="en-GB" sz="1900" i="1" dirty="0" smtClean="0">
                <a:solidFill>
                  <a:srgbClr val="FF0000"/>
                </a:solidFill>
                <a:latin typeface="Arial" pitchFamily="-1" charset="0"/>
              </a:rPr>
              <a:t>’</a:t>
            </a:r>
            <a:r>
              <a:rPr lang="en-GB" sz="1900" dirty="0" smtClean="0">
                <a:solidFill>
                  <a:srgbClr val="000000"/>
                </a:solidFill>
                <a:latin typeface="Arial" pitchFamily="-1" charset="0"/>
              </a:rPr>
              <a:t>)</a:t>
            </a:r>
            <a:endParaRPr lang="en-GB" sz="2400" dirty="0">
              <a:solidFill>
                <a:schemeClr val="tx1"/>
              </a:solidFill>
              <a:latin typeface="Times" pitchFamily="-1" charset="0"/>
            </a:endParaRPr>
          </a:p>
        </p:txBody>
      </p:sp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370643" y="3124200"/>
          <a:ext cx="4734757" cy="2438400"/>
        </p:xfrm>
        <a:graphic>
          <a:graphicData uri="http://schemas.openxmlformats.org/presentationml/2006/ole">
            <p:oleObj spid="_x0000_s82951" name="Equation" r:id="rId3" imgW="2540000" imgH="1308100" progId="Equation.3">
              <p:embed/>
            </p:oleObj>
          </a:graphicData>
        </a:graphic>
      </p:graphicFrame>
      <p:sp>
        <p:nvSpPr>
          <p:cNvPr id="49" name="Rounded Rectangle 48"/>
          <p:cNvSpPr/>
          <p:nvPr/>
        </p:nvSpPr>
        <p:spPr bwMode="auto">
          <a:xfrm>
            <a:off x="152400" y="3048000"/>
            <a:ext cx="5029200" cy="2667000"/>
          </a:xfrm>
          <a:prstGeom prst="round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5334000" y="3048000"/>
            <a:ext cx="3733800" cy="2667000"/>
          </a:xfrm>
          <a:prstGeom prst="round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graphicFrame>
        <p:nvGraphicFramePr>
          <p:cNvPr id="82953" name="Object 9"/>
          <p:cNvGraphicFramePr>
            <a:graphicFrameLocks noChangeAspect="1"/>
          </p:cNvGraphicFramePr>
          <p:nvPr/>
        </p:nvGraphicFramePr>
        <p:xfrm>
          <a:off x="5486400" y="3151220"/>
          <a:ext cx="3406588" cy="1905000"/>
        </p:xfrm>
        <a:graphic>
          <a:graphicData uri="http://schemas.openxmlformats.org/presentationml/2006/ole">
            <p:oleObj spid="_x0000_s82953" name="Equation" r:id="rId4" imgW="1930400" imgH="10795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of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Arises in many different contexts…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6330950" cy="46115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133600"/>
            <a:ext cx="6261100" cy="43721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State: a </a:t>
            </a:r>
            <a:r>
              <a:rPr lang="en-US" dirty="0" smtClean="0">
                <a:solidFill>
                  <a:srgbClr val="FF0000"/>
                </a:solidFill>
              </a:rPr>
              <a:t>collection of values</a:t>
            </a:r>
            <a:r>
              <a:rPr lang="en-US" dirty="0" smtClean="0"/>
              <a:t> of variables</a:t>
            </a:r>
          </a:p>
          <a:p>
            <a:r>
              <a:rPr lang="en-US" dirty="0" smtClean="0"/>
              <a:t>Event: an occurrence of an action that changes the state, (i.e., </a:t>
            </a:r>
            <a:r>
              <a:rPr lang="en-US" dirty="0" smtClean="0">
                <a:solidFill>
                  <a:srgbClr val="FF0000"/>
                </a:solidFill>
              </a:rPr>
              <a:t>instruction, send, and receive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As a program,</a:t>
            </a:r>
          </a:p>
          <a:p>
            <a:pPr lvl="1"/>
            <a:r>
              <a:rPr lang="en-US" dirty="0" smtClean="0"/>
              <a:t>We can think of all </a:t>
            </a:r>
            <a:r>
              <a:rPr lang="en-US" dirty="0" smtClean="0">
                <a:solidFill>
                  <a:srgbClr val="FF0000"/>
                </a:solidFill>
              </a:rPr>
              <a:t>possible execution paths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At runtime,</a:t>
            </a:r>
          </a:p>
          <a:p>
            <a:pPr lvl="1"/>
            <a:r>
              <a:rPr lang="en-US" dirty="0" smtClean="0"/>
              <a:t>There’s </a:t>
            </a:r>
            <a:r>
              <a:rPr lang="en-US" dirty="0" smtClean="0">
                <a:solidFill>
                  <a:srgbClr val="FF0000"/>
                </a:solidFill>
              </a:rPr>
              <a:t>only one path</a:t>
            </a:r>
            <a:r>
              <a:rPr lang="en-US" dirty="0" smtClean="0"/>
              <a:t> that the program takes.</a:t>
            </a:r>
          </a:p>
          <a:p>
            <a:r>
              <a:rPr lang="en-US" dirty="0" smtClean="0"/>
              <a:t>Equally applicable to</a:t>
            </a:r>
          </a:p>
          <a:p>
            <a:pPr lvl="1"/>
            <a:r>
              <a:rPr lang="en-US" dirty="0" smtClean="0"/>
              <a:t>A single process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0000FF"/>
                </a:solidFill>
              </a:rPr>
              <a:t>distributed set of processes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6705600" y="2667000"/>
            <a:ext cx="762000" cy="7620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S0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6705600" y="3733800"/>
            <a:ext cx="762000" cy="7620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S1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7620000" y="3733800"/>
            <a:ext cx="762000" cy="7620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S2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8001000" y="4724400"/>
            <a:ext cx="762000" cy="7620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S4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7162800" y="4724400"/>
            <a:ext cx="762000" cy="7620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S3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6705600" y="5715000"/>
            <a:ext cx="762000" cy="7620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SF</a:t>
            </a:r>
          </a:p>
        </p:txBody>
      </p:sp>
      <p:cxnSp>
        <p:nvCxnSpPr>
          <p:cNvPr id="20" name="Straight Arrow Connector 19"/>
          <p:cNvCxnSpPr>
            <a:stCxn id="5" idx="5"/>
            <a:endCxn id="9" idx="0"/>
          </p:cNvCxnSpPr>
          <p:nvPr/>
        </p:nvCxnSpPr>
        <p:spPr bwMode="auto">
          <a:xfrm rot="16200000" flipH="1">
            <a:off x="7470308" y="3203108"/>
            <a:ext cx="416392" cy="64499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3" name="Straight Arrow Connector 22"/>
          <p:cNvCxnSpPr>
            <a:endCxn id="8" idx="0"/>
          </p:cNvCxnSpPr>
          <p:nvPr/>
        </p:nvCxnSpPr>
        <p:spPr bwMode="auto">
          <a:xfrm rot="5400000">
            <a:off x="6934200" y="3581400"/>
            <a:ext cx="3048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Straight Arrow Connector 25"/>
          <p:cNvCxnSpPr>
            <a:stCxn id="8" idx="4"/>
            <a:endCxn id="14" idx="0"/>
          </p:cNvCxnSpPr>
          <p:nvPr/>
        </p:nvCxnSpPr>
        <p:spPr bwMode="auto">
          <a:xfrm rot="5400000">
            <a:off x="6477000" y="5105400"/>
            <a:ext cx="12192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9" name="Straight Arrow Connector 28"/>
          <p:cNvCxnSpPr>
            <a:stCxn id="9" idx="3"/>
            <a:endCxn id="11" idx="0"/>
          </p:cNvCxnSpPr>
          <p:nvPr/>
        </p:nvCxnSpPr>
        <p:spPr bwMode="auto">
          <a:xfrm rot="5400000">
            <a:off x="7467600" y="4460408"/>
            <a:ext cx="340192" cy="18779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2" name="Straight Arrow Connector 31"/>
          <p:cNvCxnSpPr>
            <a:stCxn id="9" idx="5"/>
            <a:endCxn id="10" idx="0"/>
          </p:cNvCxnSpPr>
          <p:nvPr/>
        </p:nvCxnSpPr>
        <p:spPr bwMode="auto">
          <a:xfrm rot="16200000" flipH="1">
            <a:off x="8156108" y="4498508"/>
            <a:ext cx="340192" cy="11159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5" name="Straight Arrow Connector 34"/>
          <p:cNvCxnSpPr>
            <a:stCxn id="11" idx="4"/>
            <a:endCxn id="14" idx="7"/>
          </p:cNvCxnSpPr>
          <p:nvPr/>
        </p:nvCxnSpPr>
        <p:spPr bwMode="auto">
          <a:xfrm rot="5400000">
            <a:off x="7279808" y="5562600"/>
            <a:ext cx="340192" cy="18779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8" name="Straight Arrow Connector 37"/>
          <p:cNvCxnSpPr>
            <a:stCxn id="10" idx="4"/>
            <a:endCxn id="14" idx="6"/>
          </p:cNvCxnSpPr>
          <p:nvPr/>
        </p:nvCxnSpPr>
        <p:spPr bwMode="auto">
          <a:xfrm rot="5400000">
            <a:off x="7620000" y="5334000"/>
            <a:ext cx="609600" cy="9144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7" name="Freeform 56"/>
          <p:cNvSpPr/>
          <p:nvPr/>
        </p:nvSpPr>
        <p:spPr bwMode="auto">
          <a:xfrm>
            <a:off x="6928512" y="2409302"/>
            <a:ext cx="1160935" cy="4307937"/>
          </a:xfrm>
          <a:custGeom>
            <a:avLst/>
            <a:gdLst>
              <a:gd name="connsiteX0" fmla="*/ 154937 w 1160935"/>
              <a:gd name="connsiteY0" fmla="*/ 0 h 4307937"/>
              <a:gd name="connsiteX1" fmla="*/ 154937 w 1160935"/>
              <a:gd name="connsiteY1" fmla="*/ 680890 h 4307937"/>
              <a:gd name="connsiteX2" fmla="*/ 1084558 w 1160935"/>
              <a:gd name="connsiteY2" fmla="*/ 1689130 h 4307937"/>
              <a:gd name="connsiteX3" fmla="*/ 613201 w 1160935"/>
              <a:gd name="connsiteY3" fmla="*/ 2684277 h 4307937"/>
              <a:gd name="connsiteX4" fmla="*/ 181124 w 1160935"/>
              <a:gd name="connsiteY4" fmla="*/ 3744894 h 4307937"/>
              <a:gd name="connsiteX5" fmla="*/ 141844 w 1160935"/>
              <a:gd name="connsiteY5" fmla="*/ 4307937 h 4307937"/>
              <a:gd name="connsiteX6" fmla="*/ 141844 w 1160935"/>
              <a:gd name="connsiteY6" fmla="*/ 4307937 h 430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0935" h="4307937">
                <a:moveTo>
                  <a:pt x="154937" y="0"/>
                </a:moveTo>
                <a:cubicBezTo>
                  <a:pt x="77468" y="199684"/>
                  <a:pt x="0" y="399368"/>
                  <a:pt x="154937" y="680890"/>
                </a:cubicBezTo>
                <a:cubicBezTo>
                  <a:pt x="309874" y="962412"/>
                  <a:pt x="1008181" y="1355232"/>
                  <a:pt x="1084558" y="1689130"/>
                </a:cubicBezTo>
                <a:cubicBezTo>
                  <a:pt x="1160935" y="2023028"/>
                  <a:pt x="763773" y="2341650"/>
                  <a:pt x="613201" y="2684277"/>
                </a:cubicBezTo>
                <a:cubicBezTo>
                  <a:pt x="462629" y="3026904"/>
                  <a:pt x="259684" y="3474284"/>
                  <a:pt x="181124" y="3744894"/>
                </a:cubicBezTo>
                <a:cubicBezTo>
                  <a:pt x="102565" y="4015504"/>
                  <a:pt x="141844" y="4307937"/>
                  <a:pt x="141844" y="4307937"/>
                </a:cubicBezTo>
                <a:lnTo>
                  <a:pt x="141844" y="4307937"/>
                </a:lnTo>
              </a:path>
            </a:pathLst>
          </a:cu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Occurring at Three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2028825"/>
            <a:ext cx="8231188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Lamport</a:t>
            </a:r>
            <a:r>
              <a:rPr lang="en-US" dirty="0" smtClean="0"/>
              <a:t> Timestamps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138" y="1843088"/>
            <a:ext cx="8034337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14981</TotalTime>
  <Pages>12</Pages>
  <Words>1250</Words>
  <Application>Microsoft Macintosh PowerPoint</Application>
  <PresentationFormat>Letter Paper (8.5x11 in)</PresentationFormat>
  <Paragraphs>267</Paragraphs>
  <Slides>20</Slides>
  <Notes>2</Notes>
  <HiddenSlides>0</HiddenSlides>
  <MMClips>0</MMClips>
  <ScaleCrop>false</ScaleCrop>
  <HeadingPairs>
    <vt:vector size="6" baseType="variant">
      <vt:variant>
        <vt:lpstr>Design Template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CS252-template</vt:lpstr>
      <vt:lpstr>Office Theme</vt:lpstr>
      <vt:lpstr>Equation</vt:lpstr>
      <vt:lpstr>CSE 486/586 Distributed Systems Logical Time</vt:lpstr>
      <vt:lpstr>Last Time</vt:lpstr>
      <vt:lpstr>Brief Recap: Cristian’s Algorithm</vt:lpstr>
      <vt:lpstr>Brief Recap: NTP</vt:lpstr>
      <vt:lpstr>Theoretical Base for NTP</vt:lpstr>
      <vt:lpstr>Ordering of Events</vt:lpstr>
      <vt:lpstr>Basics: State Machine</vt:lpstr>
      <vt:lpstr>Events Occurring at Three Processes</vt:lpstr>
      <vt:lpstr>Lamport Timestamps</vt:lpstr>
      <vt:lpstr>Logical Clocks</vt:lpstr>
      <vt:lpstr>Find the Mistake: Lamport Logical Time</vt:lpstr>
      <vt:lpstr>Corrected Example: Lamport Logical Time</vt:lpstr>
      <vt:lpstr>Vector Timestamps</vt:lpstr>
      <vt:lpstr>Vector Logical Clocks</vt:lpstr>
      <vt:lpstr>Find a Mistake: Vector Logical Time</vt:lpstr>
      <vt:lpstr>Comparing Vector Timestamps</vt:lpstr>
      <vt:lpstr>The Use of Logical Clocks</vt:lpstr>
      <vt:lpstr>CSE 486/586 Administrivia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Steven Ko</cp:lastModifiedBy>
  <cp:revision>572</cp:revision>
  <cp:lastPrinted>2012-02-01T18:33:54Z</cp:lastPrinted>
  <dcterms:created xsi:type="dcterms:W3CDTF">2012-02-03T03:23:59Z</dcterms:created>
  <dcterms:modified xsi:type="dcterms:W3CDTF">2012-02-03T03:28:50Z</dcterms:modified>
  <cp:category/>
</cp:coreProperties>
</file>