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7"/>
  </p:notesMasterIdLst>
  <p:handoutMasterIdLst>
    <p:handoutMasterId r:id="rId18"/>
  </p:handoutMasterIdLst>
  <p:sldIdLst>
    <p:sldId id="322" r:id="rId3"/>
    <p:sldId id="767" r:id="rId4"/>
    <p:sldId id="829" r:id="rId5"/>
    <p:sldId id="830" r:id="rId6"/>
    <p:sldId id="831" r:id="rId7"/>
    <p:sldId id="832" r:id="rId8"/>
    <p:sldId id="833" r:id="rId9"/>
    <p:sldId id="834" r:id="rId10"/>
    <p:sldId id="835" r:id="rId11"/>
    <p:sldId id="838" r:id="rId12"/>
    <p:sldId id="836" r:id="rId13"/>
    <p:sldId id="837" r:id="rId14"/>
    <p:sldId id="704" r:id="rId15"/>
    <p:sldId id="584" r:id="rId1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Reliable Multicast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Causally 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Each process keeps a vector clock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counter represents </a:t>
            </a:r>
            <a:r>
              <a:rPr lang="en-US" dirty="0" smtClean="0">
                <a:solidFill>
                  <a:srgbClr val="0000FF"/>
                </a:solidFill>
              </a:rPr>
              <a:t>the number of messages received</a:t>
            </a:r>
            <a:r>
              <a:rPr lang="en-US" dirty="0" smtClean="0"/>
              <a:t> from each of the other processes.</a:t>
            </a:r>
          </a:p>
          <a:p>
            <a:r>
              <a:rPr lang="en-US" dirty="0" smtClean="0"/>
              <a:t>When multicasting a message, the sender process increments its own counter and attaches its vector clock.</a:t>
            </a:r>
          </a:p>
          <a:p>
            <a:r>
              <a:rPr lang="en-US" dirty="0" smtClean="0"/>
              <a:t>Upon receiving a multicast message, the receiver process </a:t>
            </a:r>
            <a:r>
              <a:rPr lang="en-US" dirty="0" smtClean="0">
                <a:solidFill>
                  <a:srgbClr val="0000FF"/>
                </a:solidFill>
              </a:rPr>
              <a:t>waits</a:t>
            </a:r>
            <a:r>
              <a:rPr lang="en-US" dirty="0" smtClean="0"/>
              <a:t> until it can preserve causal ordering: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from the sender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that the sender had delivered before the multicast message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Causal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6375"/>
            <a:ext cx="72009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901825" y="2273300"/>
            <a:ext cx="3330575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05425" y="1985963"/>
            <a:ext cx="358933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The number of group-g messages</a:t>
            </a:r>
          </a:p>
          <a:p>
            <a:r>
              <a:rPr lang="en-US" sz="1600">
                <a:solidFill>
                  <a:schemeClr val="hlink"/>
                </a:solidFill>
              </a:rPr>
              <a:t>from process j that have been seen at</a:t>
            </a:r>
          </a:p>
          <a:p>
            <a:r>
              <a:rPr lang="en-US" sz="1600">
                <a:solidFill>
                  <a:schemeClr val="hlink"/>
                </a:solidFill>
              </a:rPr>
              <a:t>process i so 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Causal Ordering Multicast 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21082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62200" y="2374900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362200" y="2362200"/>
            <a:ext cx="34417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120900" y="3009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159000" y="3683000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384800" y="57404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1663700" y="57404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467100" y="57912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3594100" y="2387600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606800" y="3022600"/>
            <a:ext cx="4318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5334000" y="2349500"/>
            <a:ext cx="469900" cy="546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149600" y="3238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6019800" y="1536700"/>
            <a:ext cx="1219200" cy="457200"/>
          </a:xfrm>
          <a:prstGeom prst="wedgeEllipseCallout">
            <a:avLst>
              <a:gd name="adj1" fmla="val -50667"/>
              <a:gd name="adj2" fmla="val 96181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Reject: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1524000" y="3975100"/>
            <a:ext cx="1219200" cy="495300"/>
          </a:xfrm>
          <a:prstGeom prst="wedgeEllipseCallout">
            <a:avLst>
              <a:gd name="adj1" fmla="val 39759"/>
              <a:gd name="adj2" fmla="val -202245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93800" y="2247900"/>
            <a:ext cx="942975" cy="312738"/>
            <a:chOff x="976" y="1360"/>
            <a:chExt cx="594" cy="197"/>
          </a:xfrm>
        </p:grpSpPr>
        <p:sp>
          <p:nvSpPr>
            <p:cNvPr id="48180" name="Oval 22"/>
            <p:cNvSpPr>
              <a:spLocks noChangeArrowheads="1"/>
            </p:cNvSpPr>
            <p:nvPr/>
          </p:nvSpPr>
          <p:spPr bwMode="auto">
            <a:xfrm>
              <a:off x="976" y="1376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1022" y="1360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0,0,0</a:t>
              </a:r>
            </a:p>
          </p:txBody>
        </p:sp>
      </p:grpSp>
      <p:sp>
        <p:nvSpPr>
          <p:cNvPr id="48150" name="Oval 24"/>
          <p:cNvSpPr>
            <a:spLocks noChangeArrowheads="1"/>
          </p:cNvSpPr>
          <p:nvPr/>
        </p:nvSpPr>
        <p:spPr bwMode="auto">
          <a:xfrm>
            <a:off x="1206500" y="28956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5"/>
          <p:cNvSpPr txBox="1">
            <a:spLocks noChangeArrowheads="1"/>
          </p:cNvSpPr>
          <p:nvPr/>
        </p:nvSpPr>
        <p:spPr bwMode="auto">
          <a:xfrm>
            <a:off x="1279525" y="28702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2" name="Oval 26"/>
          <p:cNvSpPr>
            <a:spLocks noChangeArrowheads="1"/>
          </p:cNvSpPr>
          <p:nvPr/>
        </p:nvSpPr>
        <p:spPr bwMode="auto">
          <a:xfrm>
            <a:off x="1219200" y="355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Text Box 27"/>
          <p:cNvSpPr txBox="1">
            <a:spLocks noChangeArrowheads="1"/>
          </p:cNvSpPr>
          <p:nvPr/>
        </p:nvSpPr>
        <p:spPr bwMode="auto">
          <a:xfrm>
            <a:off x="1292225" y="3530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4" name="Oval 28"/>
          <p:cNvSpPr>
            <a:spLocks noChangeArrowheads="1"/>
          </p:cNvSpPr>
          <p:nvPr/>
        </p:nvSpPr>
        <p:spPr bwMode="auto">
          <a:xfrm>
            <a:off x="2032000" y="2120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Text Box 29"/>
          <p:cNvSpPr txBox="1">
            <a:spLocks noChangeArrowheads="1"/>
          </p:cNvSpPr>
          <p:nvPr/>
        </p:nvSpPr>
        <p:spPr bwMode="auto">
          <a:xfrm>
            <a:off x="2105025" y="2095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48156" name="Oval 30"/>
          <p:cNvSpPr>
            <a:spLocks noChangeArrowheads="1"/>
          </p:cNvSpPr>
          <p:nvPr/>
        </p:nvSpPr>
        <p:spPr bwMode="auto">
          <a:xfrm>
            <a:off x="3467100" y="21463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31"/>
          <p:cNvSpPr txBox="1">
            <a:spLocks noChangeArrowheads="1"/>
          </p:cNvSpPr>
          <p:nvPr/>
        </p:nvSpPr>
        <p:spPr bwMode="auto">
          <a:xfrm>
            <a:off x="3540125" y="21209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58" name="Oval 32"/>
          <p:cNvSpPr>
            <a:spLocks noChangeArrowheads="1"/>
          </p:cNvSpPr>
          <p:nvPr/>
        </p:nvSpPr>
        <p:spPr bwMode="auto">
          <a:xfrm>
            <a:off x="2260600" y="3009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Text Box 33"/>
          <p:cNvSpPr txBox="1">
            <a:spLocks noChangeArrowheads="1"/>
          </p:cNvSpPr>
          <p:nvPr/>
        </p:nvSpPr>
        <p:spPr bwMode="auto">
          <a:xfrm>
            <a:off x="2333625" y="2984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103458" name="AutoShape 34"/>
          <p:cNvSpPr>
            <a:spLocks noChangeArrowheads="1"/>
          </p:cNvSpPr>
          <p:nvPr/>
        </p:nvSpPr>
        <p:spPr bwMode="auto">
          <a:xfrm>
            <a:off x="3771900" y="4686300"/>
            <a:ext cx="1562100" cy="876300"/>
          </a:xfrm>
          <a:prstGeom prst="wedgeEllipseCallout">
            <a:avLst>
              <a:gd name="adj1" fmla="val -29389"/>
              <a:gd name="adj2" fmla="val -134602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/>
              <a:t>Buffer,</a:t>
            </a:r>
            <a:r>
              <a:rPr lang="en-US" b="1">
                <a:solidFill>
                  <a:schemeClr val="tx1"/>
                </a:solidFill>
              </a:rPr>
              <a:t>  missing P1(1) </a:t>
            </a:r>
          </a:p>
        </p:txBody>
      </p:sp>
      <p:sp>
        <p:nvSpPr>
          <p:cNvPr id="48161" name="Oval 35"/>
          <p:cNvSpPr>
            <a:spLocks noChangeArrowheads="1"/>
          </p:cNvSpPr>
          <p:nvPr/>
        </p:nvSpPr>
        <p:spPr bwMode="auto">
          <a:xfrm>
            <a:off x="3606800" y="3708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36"/>
          <p:cNvSpPr txBox="1">
            <a:spLocks noChangeArrowheads="1"/>
          </p:cNvSpPr>
          <p:nvPr/>
        </p:nvSpPr>
        <p:spPr bwMode="auto">
          <a:xfrm>
            <a:off x="3679825" y="3683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,1,0</a:t>
            </a:r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3162300" y="2933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Text Box 38"/>
          <p:cNvSpPr txBox="1">
            <a:spLocks noChangeArrowheads="1"/>
          </p:cNvSpPr>
          <p:nvPr/>
        </p:nvSpPr>
        <p:spPr bwMode="auto">
          <a:xfrm>
            <a:off x="3235325" y="2908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65" name="Oval 39"/>
          <p:cNvSpPr>
            <a:spLocks noChangeArrowheads="1"/>
          </p:cNvSpPr>
          <p:nvPr/>
        </p:nvSpPr>
        <p:spPr bwMode="auto">
          <a:xfrm>
            <a:off x="5372100" y="2171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Text Box 40"/>
          <p:cNvSpPr txBox="1">
            <a:spLocks noChangeArrowheads="1"/>
          </p:cNvSpPr>
          <p:nvPr/>
        </p:nvSpPr>
        <p:spPr bwMode="auto">
          <a:xfrm>
            <a:off x="5445125" y="2146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838700" y="3632200"/>
            <a:ext cx="1425575" cy="1028700"/>
            <a:chOff x="3048" y="2288"/>
            <a:chExt cx="898" cy="648"/>
          </a:xfrm>
        </p:grpSpPr>
        <p:sp>
          <p:nvSpPr>
            <p:cNvPr id="48177" name="AutoShape 42"/>
            <p:cNvSpPr>
              <a:spLocks noChangeArrowheads="1"/>
            </p:cNvSpPr>
            <p:nvPr/>
          </p:nvSpPr>
          <p:spPr bwMode="auto">
            <a:xfrm>
              <a:off x="3048" y="2624"/>
              <a:ext cx="840" cy="312"/>
            </a:xfrm>
            <a:prstGeom prst="wedgeEllipseCallout">
              <a:avLst>
                <a:gd name="adj1" fmla="val 21676"/>
                <a:gd name="adj2" fmla="val -10224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8" name="Oval 43"/>
            <p:cNvSpPr>
              <a:spLocks noChangeArrowheads="1"/>
            </p:cNvSpPr>
            <p:nvPr/>
          </p:nvSpPr>
          <p:spPr bwMode="auto">
            <a:xfrm>
              <a:off x="3352" y="2304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44"/>
            <p:cNvSpPr txBox="1">
              <a:spLocks noChangeArrowheads="1"/>
            </p:cNvSpPr>
            <p:nvPr/>
          </p:nvSpPr>
          <p:spPr bwMode="auto">
            <a:xfrm>
              <a:off x="3398" y="2288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1,0,0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994400" y="3606800"/>
            <a:ext cx="2006600" cy="1600200"/>
            <a:chOff x="3776" y="2272"/>
            <a:chExt cx="1264" cy="1008"/>
          </a:xfrm>
        </p:grpSpPr>
        <p:sp>
          <p:nvSpPr>
            <p:cNvPr id="48174" name="AutoShape 46"/>
            <p:cNvSpPr>
              <a:spLocks noChangeArrowheads="1"/>
            </p:cNvSpPr>
            <p:nvPr/>
          </p:nvSpPr>
          <p:spPr bwMode="auto">
            <a:xfrm>
              <a:off x="4080" y="2784"/>
              <a:ext cx="960" cy="496"/>
            </a:xfrm>
            <a:prstGeom prst="wedgeEllipseCallout">
              <a:avLst>
                <a:gd name="adj1" fmla="val -60218"/>
                <a:gd name="adj2" fmla="val -1215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 Buffered message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5" name="Oval 47"/>
            <p:cNvSpPr>
              <a:spLocks noChangeArrowheads="1"/>
            </p:cNvSpPr>
            <p:nvPr/>
          </p:nvSpPr>
          <p:spPr bwMode="auto">
            <a:xfrm>
              <a:off x="3776" y="2288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3822" y="2272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1,1,0</a:t>
              </a:r>
            </a:p>
          </p:txBody>
        </p:sp>
      </p:grpSp>
      <p:sp>
        <p:nvSpPr>
          <p:cNvPr id="48169" name="Text Box 49"/>
          <p:cNvSpPr txBox="1">
            <a:spLocks noChangeArrowheads="1"/>
          </p:cNvSpPr>
          <p:nvPr/>
        </p:nvSpPr>
        <p:spPr bwMode="auto">
          <a:xfrm>
            <a:off x="1866900" y="25400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0" name="Text Box 50"/>
          <p:cNvSpPr txBox="1">
            <a:spLocks noChangeArrowheads="1"/>
          </p:cNvSpPr>
          <p:nvPr/>
        </p:nvSpPr>
        <p:spPr bwMode="auto">
          <a:xfrm>
            <a:off x="4356100" y="3213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1" name="Text Box 51"/>
          <p:cNvSpPr txBox="1">
            <a:spLocks noChangeArrowheads="1"/>
          </p:cNvSpPr>
          <p:nvPr/>
        </p:nvSpPr>
        <p:spPr bwMode="auto">
          <a:xfrm>
            <a:off x="3187700" y="2451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48172" name="Text Box 52"/>
          <p:cNvSpPr txBox="1">
            <a:spLocks noChangeArrowheads="1"/>
          </p:cNvSpPr>
          <p:nvPr/>
        </p:nvSpPr>
        <p:spPr bwMode="auto">
          <a:xfrm>
            <a:off x="4953000" y="25019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77" name="AutoShape 53"/>
          <p:cNvSpPr>
            <a:spLocks noChangeArrowheads="1"/>
          </p:cNvSpPr>
          <p:nvPr/>
        </p:nvSpPr>
        <p:spPr bwMode="auto">
          <a:xfrm>
            <a:off x="4191000" y="1714500"/>
            <a:ext cx="1219200" cy="457200"/>
          </a:xfrm>
          <a:prstGeom prst="wedgeEllipseCallout">
            <a:avLst>
              <a:gd name="adj1" fmla="val -55986"/>
              <a:gd name="adj2" fmla="val 5451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3" grpId="0" animBg="1" autoUpdateAnimBg="0"/>
      <p:bldP spid="103444" grpId="0" animBg="1" autoUpdateAnimBg="0"/>
      <p:bldP spid="103458" grpId="0" animBg="1" autoUpdateAnimBg="0"/>
      <p:bldP spid="10347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multicast algorithms for total ordering</a:t>
            </a:r>
          </a:p>
          <a:p>
            <a:pPr lvl="1"/>
            <a:r>
              <a:rPr lang="en-US" dirty="0" smtClean="0"/>
              <a:t>Sequencer</a:t>
            </a:r>
          </a:p>
          <a:p>
            <a:pPr lvl="1"/>
            <a:r>
              <a:rPr lang="en-US" dirty="0" smtClean="0"/>
              <a:t>ISIS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Multicast for causal ordering</a:t>
            </a:r>
          </a:p>
          <a:p>
            <a:pPr lvl="1"/>
            <a:r>
              <a:rPr lang="en-US" dirty="0" smtClean="0"/>
              <a:t>Uses vector timestamps</a:t>
            </a:r>
            <a:endParaRPr lang="en-US" dirty="0" smtClean="0"/>
          </a:p>
          <a:p>
            <a:r>
              <a:rPr lang="en-US" dirty="0" smtClean="0"/>
              <a:t>Next</a:t>
            </a:r>
            <a:r>
              <a:rPr lang="en-US" smtClean="0"/>
              <a:t>:</a:t>
            </a:r>
            <a:r>
              <a:rPr lang="en-US" smtClean="0"/>
              <a:t> Consensus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en-US" dirty="0" smtClean="0"/>
              <a:t>One-to-many: “Local” broadcast within a group </a:t>
            </a:r>
            <a:r>
              <a:rPr lang="en-US" i="1" dirty="0" err="1" smtClean="0"/>
              <a:t>g</a:t>
            </a:r>
            <a:r>
              <a:rPr lang="en-US" dirty="0" smtClean="0"/>
              <a:t> of processes</a:t>
            </a:r>
          </a:p>
          <a:p>
            <a:r>
              <a:rPr lang="en-US" dirty="0" smtClean="0"/>
              <a:t>What are the issues?</a:t>
            </a:r>
          </a:p>
          <a:p>
            <a:pPr lvl="1"/>
            <a:r>
              <a:rPr lang="en-US" dirty="0" smtClean="0"/>
              <a:t>Processes crash (we assume crash-stop)</a:t>
            </a:r>
          </a:p>
          <a:p>
            <a:pPr lvl="1"/>
            <a:r>
              <a:rPr lang="en-US" dirty="0" smtClean="0"/>
              <a:t>Messages get delayed</a:t>
            </a:r>
          </a:p>
          <a:p>
            <a:r>
              <a:rPr lang="en-US" dirty="0" smtClean="0"/>
              <a:t>B-multicast</a:t>
            </a:r>
          </a:p>
          <a:p>
            <a:r>
              <a:rPr lang="en-US" dirty="0" smtClean="0"/>
              <a:t>R-Multicast</a:t>
            </a:r>
          </a:p>
          <a:p>
            <a:pPr lvl="1"/>
            <a:r>
              <a:rPr lang="en-US" dirty="0" smtClean="0"/>
              <a:t>Properties: integrity, agreement, validity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Why do we care about ordering?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Ordering</a:t>
            </a:r>
            <a:endParaRPr lang="en-GB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219200"/>
            <a:ext cx="48942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8000" y="1143000"/>
            <a:ext cx="2738438" cy="507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Totally ordered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FIFO-related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Causally 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600" baseline="-250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GB" sz="1600" baseline="-25000" dirty="0">
                <a:solidFill>
                  <a:schemeClr val="tx1"/>
                </a:solidFill>
                <a:latin typeface="Arial" charset="0"/>
              </a:rPr>
            </a:br>
            <a:endParaRPr lang="en-GB" sz="1600" baseline="-250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Total ordering does not imply causal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implies FIFO ordering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does not imply total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Hybrid mode: causal-total ordering, FIFO-total ordering.</a:t>
            </a:r>
            <a:endParaRPr lang="en-GB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Totally 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sequencer</a:t>
            </a:r>
          </a:p>
          <a:p>
            <a:pPr lvl="1"/>
            <a:r>
              <a:rPr lang="en-US" dirty="0" smtClean="0"/>
              <a:t>One dedicated “sequencer” that orders all messages</a:t>
            </a:r>
          </a:p>
          <a:p>
            <a:pPr lvl="1"/>
            <a:r>
              <a:rPr lang="en-US" dirty="0" smtClean="0"/>
              <a:t>Everyone else follows.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ISIS system</a:t>
            </a:r>
          </a:p>
          <a:p>
            <a:pPr lvl="1"/>
            <a:r>
              <a:rPr lang="en-US" dirty="0" smtClean="0"/>
              <a:t>Similar to having a sequencer, but the responsibility is distributed to </a:t>
            </a:r>
            <a:r>
              <a:rPr lang="en-US" dirty="0" smtClean="0">
                <a:solidFill>
                  <a:srgbClr val="FF0000"/>
                </a:solidFill>
              </a:rPr>
              <a:t>each sender.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Total Ordering Using a Sequencer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419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791200" y="1219200"/>
            <a:ext cx="2495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Sequencer = Leader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791200" y="2362200"/>
            <a:ext cx="1831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 unique message id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algorithm for total ordering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4179888" y="3197225"/>
            <a:ext cx="573087" cy="647700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Arc 4"/>
          <p:cNvSpPr>
            <a:spLocks/>
          </p:cNvSpPr>
          <p:nvPr/>
        </p:nvSpPr>
        <p:spPr bwMode="auto">
          <a:xfrm>
            <a:off x="6276975" y="2297113"/>
            <a:ext cx="300038" cy="201612"/>
          </a:xfrm>
          <a:custGeom>
            <a:avLst/>
            <a:gdLst>
              <a:gd name="T0" fmla="*/ 889 w 21600"/>
              <a:gd name="T1" fmla="*/ 201612 h 14085"/>
              <a:gd name="T2" fmla="*/ 54660 w 21600"/>
              <a:gd name="T3" fmla="*/ 0 h 14085"/>
              <a:gd name="T4" fmla="*/ 300038 w 21600"/>
              <a:gd name="T5" fmla="*/ 177908 h 14085"/>
              <a:gd name="T6" fmla="*/ 0 60000 65536"/>
              <a:gd name="T7" fmla="*/ 0 60000 65536"/>
              <a:gd name="T8" fmla="*/ 0 60000 65536"/>
              <a:gd name="T9" fmla="*/ 0 w 21600"/>
              <a:gd name="T10" fmla="*/ 0 h 14085"/>
              <a:gd name="T11" fmla="*/ 21600 w 21600"/>
              <a:gd name="T12" fmla="*/ 14085 h 140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085" fill="none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</a:path>
              <a:path w="21600" h="14085" stroke="0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  <a:lnTo>
                  <a:pt x="21600" y="1242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Arc 5"/>
          <p:cNvSpPr>
            <a:spLocks/>
          </p:cNvSpPr>
          <p:nvPr/>
        </p:nvSpPr>
        <p:spPr bwMode="auto">
          <a:xfrm>
            <a:off x="4452938" y="2341563"/>
            <a:ext cx="1890712" cy="1209675"/>
          </a:xfrm>
          <a:custGeom>
            <a:avLst/>
            <a:gdLst>
              <a:gd name="T0" fmla="*/ 0 w 27511"/>
              <a:gd name="T1" fmla="*/ 1208107 h 21600"/>
              <a:gd name="T2" fmla="*/ 1890712 w 27511"/>
              <a:gd name="T3" fmla="*/ 46259 h 21600"/>
              <a:gd name="T4" fmla="*/ 1484406 w 27511"/>
              <a:gd name="T5" fmla="*/ 1209675 h 21600"/>
              <a:gd name="T6" fmla="*/ 0 60000 65536"/>
              <a:gd name="T7" fmla="*/ 0 60000 65536"/>
              <a:gd name="T8" fmla="*/ 0 60000 65536"/>
              <a:gd name="T9" fmla="*/ 0 w 27511"/>
              <a:gd name="T10" fmla="*/ 0 h 21600"/>
              <a:gd name="T11" fmla="*/ 27511 w 2751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11" h="21600" fill="none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</a:path>
              <a:path w="27511" h="21600" stroke="0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  <a:lnTo>
                  <a:pt x="21599" y="2160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Arc 6"/>
          <p:cNvSpPr>
            <a:spLocks/>
          </p:cNvSpPr>
          <p:nvPr/>
        </p:nvSpPr>
        <p:spPr bwMode="auto">
          <a:xfrm>
            <a:off x="4737100" y="3219450"/>
            <a:ext cx="285750" cy="198438"/>
          </a:xfrm>
          <a:custGeom>
            <a:avLst/>
            <a:gdLst>
              <a:gd name="T0" fmla="*/ 218903 w 21600"/>
              <a:gd name="T1" fmla="*/ 0 h 13882"/>
              <a:gd name="T2" fmla="*/ 285750 w 21600"/>
              <a:gd name="T3" fmla="*/ 198438 h 13882"/>
              <a:gd name="T4" fmla="*/ 0 w 21600"/>
              <a:gd name="T5" fmla="*/ 198438 h 13882"/>
              <a:gd name="T6" fmla="*/ 0 60000 65536"/>
              <a:gd name="T7" fmla="*/ 0 60000 65536"/>
              <a:gd name="T8" fmla="*/ 0 60000 65536"/>
              <a:gd name="T9" fmla="*/ 0 w 21600"/>
              <a:gd name="T10" fmla="*/ 0 h 13882"/>
              <a:gd name="T11" fmla="*/ 21600 w 21600"/>
              <a:gd name="T12" fmla="*/ 13882 h 13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882" fill="none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</a:path>
              <a:path w="21600" h="13882" stroke="0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  <a:lnTo>
                  <a:pt x="0" y="13882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Arc 7"/>
          <p:cNvSpPr>
            <a:spLocks/>
          </p:cNvSpPr>
          <p:nvPr/>
        </p:nvSpPr>
        <p:spPr bwMode="auto">
          <a:xfrm>
            <a:off x="6596063" y="3049588"/>
            <a:ext cx="184150" cy="325437"/>
          </a:xfrm>
          <a:custGeom>
            <a:avLst/>
            <a:gdLst>
              <a:gd name="T0" fmla="*/ 184150 w 13948"/>
              <a:gd name="T1" fmla="*/ 325437 h 21600"/>
              <a:gd name="T2" fmla="*/ 0 w 13948"/>
              <a:gd name="T3" fmla="*/ 248477 h 21600"/>
              <a:gd name="T4" fmla="*/ 184150 w 13948"/>
              <a:gd name="T5" fmla="*/ 0 h 21600"/>
              <a:gd name="T6" fmla="*/ 0 60000 65536"/>
              <a:gd name="T7" fmla="*/ 0 60000 65536"/>
              <a:gd name="T8" fmla="*/ 0 60000 65536"/>
              <a:gd name="T9" fmla="*/ 0 w 13948"/>
              <a:gd name="T10" fmla="*/ 0 h 21600"/>
              <a:gd name="T11" fmla="*/ 13948 w 139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48" h="21600" fill="none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</a:path>
              <a:path w="13948" h="21600" stroke="0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  <a:lnTo>
                  <a:pt x="1394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Arc 8"/>
          <p:cNvSpPr>
            <a:spLocks/>
          </p:cNvSpPr>
          <p:nvPr/>
        </p:nvSpPr>
        <p:spPr bwMode="auto">
          <a:xfrm>
            <a:off x="4448175" y="3152775"/>
            <a:ext cx="2222500" cy="576263"/>
          </a:xfrm>
          <a:custGeom>
            <a:avLst/>
            <a:gdLst>
              <a:gd name="T0" fmla="*/ 2222500 w 33597"/>
              <a:gd name="T1" fmla="*/ 176907 h 21600"/>
              <a:gd name="T2" fmla="*/ 0 w 33597"/>
              <a:gd name="T3" fmla="*/ 459356 h 21600"/>
              <a:gd name="T4" fmla="*/ 862685 w 33597"/>
              <a:gd name="T5" fmla="*/ 0 h 21600"/>
              <a:gd name="T6" fmla="*/ 0 60000 65536"/>
              <a:gd name="T7" fmla="*/ 0 60000 65536"/>
              <a:gd name="T8" fmla="*/ 0 60000 65536"/>
              <a:gd name="T9" fmla="*/ 0 w 33597"/>
              <a:gd name="T10" fmla="*/ 0 h 21600"/>
              <a:gd name="T11" fmla="*/ 33597 w 33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97" h="21600" fill="none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</a:path>
              <a:path w="33597" h="21600" stroke="0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  <a:lnTo>
                  <a:pt x="13041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19325" y="1485900"/>
            <a:ext cx="571500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Arc 10"/>
          <p:cNvSpPr>
            <a:spLocks/>
          </p:cNvSpPr>
          <p:nvPr/>
        </p:nvSpPr>
        <p:spPr bwMode="auto">
          <a:xfrm>
            <a:off x="2778125" y="1727200"/>
            <a:ext cx="287338" cy="222250"/>
          </a:xfrm>
          <a:custGeom>
            <a:avLst/>
            <a:gdLst>
              <a:gd name="T0" fmla="*/ 277334 w 21600"/>
              <a:gd name="T1" fmla="*/ 0 h 14744"/>
              <a:gd name="T2" fmla="*/ 260613 w 21600"/>
              <a:gd name="T3" fmla="*/ 222250 h 14744"/>
              <a:gd name="T4" fmla="*/ 0 w 21600"/>
              <a:gd name="T5" fmla="*/ 85138 h 14744"/>
              <a:gd name="T6" fmla="*/ 0 60000 65536"/>
              <a:gd name="T7" fmla="*/ 0 60000 65536"/>
              <a:gd name="T8" fmla="*/ 0 60000 65536"/>
              <a:gd name="T9" fmla="*/ 0 w 21600"/>
              <a:gd name="T10" fmla="*/ 0 h 14744"/>
              <a:gd name="T11" fmla="*/ 21600 w 21600"/>
              <a:gd name="T12" fmla="*/ 14744 h 14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744" fill="none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</a:path>
              <a:path w="21600" h="14744" stroke="0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  <a:lnTo>
                  <a:pt x="0" y="5648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Arc 11"/>
          <p:cNvSpPr>
            <a:spLocks/>
          </p:cNvSpPr>
          <p:nvPr/>
        </p:nvSpPr>
        <p:spPr bwMode="auto">
          <a:xfrm>
            <a:off x="2778125" y="1825625"/>
            <a:ext cx="1703388" cy="1709738"/>
          </a:xfrm>
          <a:custGeom>
            <a:avLst/>
            <a:gdLst>
              <a:gd name="T0" fmla="*/ 234926 w 21600"/>
              <a:gd name="T1" fmla="*/ 0 h 21393"/>
              <a:gd name="T2" fmla="*/ 1703388 w 21600"/>
              <a:gd name="T3" fmla="*/ 1709738 h 21393"/>
              <a:gd name="T4" fmla="*/ 0 w 21600"/>
              <a:gd name="T5" fmla="*/ 1709738 h 21393"/>
              <a:gd name="T6" fmla="*/ 0 60000 65536"/>
              <a:gd name="T7" fmla="*/ 0 60000 65536"/>
              <a:gd name="T8" fmla="*/ 0 60000 65536"/>
              <a:gd name="T9" fmla="*/ 0 w 21600"/>
              <a:gd name="T10" fmla="*/ 0 h 21393"/>
              <a:gd name="T11" fmla="*/ 21600 w 21600"/>
              <a:gd name="T12" fmla="*/ 21393 h 2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93" fill="none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</a:path>
              <a:path w="21600" h="21393" stroke="0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  <a:lnTo>
                  <a:pt x="0" y="21393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Arc 12"/>
          <p:cNvSpPr>
            <a:spLocks/>
          </p:cNvSpPr>
          <p:nvPr/>
        </p:nvSpPr>
        <p:spPr bwMode="auto">
          <a:xfrm>
            <a:off x="2457450" y="2090738"/>
            <a:ext cx="192088" cy="309562"/>
          </a:xfrm>
          <a:custGeom>
            <a:avLst/>
            <a:gdLst>
              <a:gd name="T0" fmla="*/ 192088 w 14458"/>
              <a:gd name="T1" fmla="*/ 268072 h 21600"/>
              <a:gd name="T2" fmla="*/ 0 w 14458"/>
              <a:gd name="T3" fmla="*/ 305076 h 21600"/>
              <a:gd name="T4" fmla="*/ 48600 w 14458"/>
              <a:gd name="T5" fmla="*/ 0 h 21600"/>
              <a:gd name="T6" fmla="*/ 0 60000 65536"/>
              <a:gd name="T7" fmla="*/ 0 60000 65536"/>
              <a:gd name="T8" fmla="*/ 0 60000 65536"/>
              <a:gd name="T9" fmla="*/ 0 w 14458"/>
              <a:gd name="T10" fmla="*/ 0 h 21600"/>
              <a:gd name="T11" fmla="*/ 14458 w 1445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58" h="21600" fill="none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</a:path>
              <a:path w="14458" h="21600" stroke="0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  <a:lnTo>
                  <a:pt x="365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Arc 13"/>
          <p:cNvSpPr>
            <a:spLocks/>
          </p:cNvSpPr>
          <p:nvPr/>
        </p:nvSpPr>
        <p:spPr bwMode="auto">
          <a:xfrm>
            <a:off x="2549525" y="2090738"/>
            <a:ext cx="1930400" cy="1460500"/>
          </a:xfrm>
          <a:custGeom>
            <a:avLst/>
            <a:gdLst>
              <a:gd name="T0" fmla="*/ 1928948 w 21270"/>
              <a:gd name="T1" fmla="*/ 1460500 h 21599"/>
              <a:gd name="T2" fmla="*/ 0 w 21270"/>
              <a:gd name="T3" fmla="*/ 253976 h 21599"/>
              <a:gd name="T4" fmla="*/ 1930400 w 21270"/>
              <a:gd name="T5" fmla="*/ 0 h 21599"/>
              <a:gd name="T6" fmla="*/ 0 60000 65536"/>
              <a:gd name="T7" fmla="*/ 0 60000 65536"/>
              <a:gd name="T8" fmla="*/ 0 60000 65536"/>
              <a:gd name="T9" fmla="*/ 0 w 21270"/>
              <a:gd name="T10" fmla="*/ 0 h 21599"/>
              <a:gd name="T11" fmla="*/ 21270 w 2127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70" h="21599" fill="none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</a:path>
              <a:path w="21270" h="21599" stroke="0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  <a:lnTo>
                  <a:pt x="2127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Arc 14"/>
          <p:cNvSpPr>
            <a:spLocks/>
          </p:cNvSpPr>
          <p:nvPr/>
        </p:nvSpPr>
        <p:spPr bwMode="auto">
          <a:xfrm>
            <a:off x="3924300" y="2978150"/>
            <a:ext cx="282575" cy="277813"/>
          </a:xfrm>
          <a:custGeom>
            <a:avLst/>
            <a:gdLst>
              <a:gd name="T0" fmla="*/ 0 w 20399"/>
              <a:gd name="T1" fmla="*/ 171230 h 18509"/>
              <a:gd name="T2" fmla="*/ 128356 w 20399"/>
              <a:gd name="T3" fmla="*/ 0 h 18509"/>
              <a:gd name="T4" fmla="*/ 282575 w 20399"/>
              <a:gd name="T5" fmla="*/ 277813 h 18509"/>
              <a:gd name="T6" fmla="*/ 0 60000 65536"/>
              <a:gd name="T7" fmla="*/ 0 60000 65536"/>
              <a:gd name="T8" fmla="*/ 0 60000 65536"/>
              <a:gd name="T9" fmla="*/ 0 w 20399"/>
              <a:gd name="T10" fmla="*/ 0 h 18509"/>
              <a:gd name="T11" fmla="*/ 20399 w 20399"/>
              <a:gd name="T12" fmla="*/ 18509 h 18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99" h="18509" fill="none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</a:path>
              <a:path w="20399" h="18509" stroke="0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  <a:lnTo>
                  <a:pt x="20399" y="1850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519363" y="1809750"/>
            <a:ext cx="1443037" cy="123983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436813" y="17224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2627313" y="5349875"/>
            <a:ext cx="600075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4005263" y="3846513"/>
            <a:ext cx="242887" cy="307975"/>
          </a:xfrm>
          <a:custGeom>
            <a:avLst/>
            <a:gdLst>
              <a:gd name="T0" fmla="*/ 154371 w 18371"/>
              <a:gd name="T1" fmla="*/ 307975 h 20536"/>
              <a:gd name="T2" fmla="*/ 0 w 18371"/>
              <a:gd name="T3" fmla="*/ 170364 h 20536"/>
              <a:gd name="T4" fmla="*/ 242887 w 18371"/>
              <a:gd name="T5" fmla="*/ 0 h 20536"/>
              <a:gd name="T6" fmla="*/ 0 60000 65536"/>
              <a:gd name="T7" fmla="*/ 0 60000 65536"/>
              <a:gd name="T8" fmla="*/ 0 60000 65536"/>
              <a:gd name="T9" fmla="*/ 0 w 18371"/>
              <a:gd name="T10" fmla="*/ 0 h 20536"/>
              <a:gd name="T11" fmla="*/ 18371 w 18371"/>
              <a:gd name="T12" fmla="*/ 20536 h 20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71" h="20536" fill="none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</a:path>
              <a:path w="18371" h="20536" stroke="0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  <a:lnTo>
                  <a:pt x="18371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Arc 19"/>
          <p:cNvSpPr>
            <a:spLocks/>
          </p:cNvSpPr>
          <p:nvPr/>
        </p:nvSpPr>
        <p:spPr bwMode="auto">
          <a:xfrm>
            <a:off x="3200400" y="5541963"/>
            <a:ext cx="300038" cy="219075"/>
          </a:xfrm>
          <a:custGeom>
            <a:avLst/>
            <a:gdLst>
              <a:gd name="T0" fmla="*/ 259700 w 21600"/>
              <a:gd name="T1" fmla="*/ 0 h 14566"/>
              <a:gd name="T2" fmla="*/ 295468 w 21600"/>
              <a:gd name="T3" fmla="*/ 219075 h 14566"/>
              <a:gd name="T4" fmla="*/ 0 w 21600"/>
              <a:gd name="T5" fmla="*/ 162674 h 14566"/>
              <a:gd name="T6" fmla="*/ 0 60000 65536"/>
              <a:gd name="T7" fmla="*/ 0 60000 65536"/>
              <a:gd name="T8" fmla="*/ 0 60000 65536"/>
              <a:gd name="T9" fmla="*/ 0 w 21600"/>
              <a:gd name="T10" fmla="*/ 0 h 14566"/>
              <a:gd name="T11" fmla="*/ 21600 w 21600"/>
              <a:gd name="T12" fmla="*/ 14566 h 14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566" fill="none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</a:path>
              <a:path w="21600" h="14566" stroke="0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  <a:lnTo>
                  <a:pt x="0" y="10816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Arc 20"/>
          <p:cNvSpPr>
            <a:spLocks/>
          </p:cNvSpPr>
          <p:nvPr/>
        </p:nvSpPr>
        <p:spPr bwMode="auto">
          <a:xfrm>
            <a:off x="3200400" y="3521075"/>
            <a:ext cx="1306513" cy="2151063"/>
          </a:xfrm>
          <a:custGeom>
            <a:avLst/>
            <a:gdLst>
              <a:gd name="T0" fmla="*/ 1306513 w 21600"/>
              <a:gd name="T1" fmla="*/ 0 h 21278"/>
              <a:gd name="T2" fmla="*/ 224466 w 21600"/>
              <a:gd name="T3" fmla="*/ 2151063 h 21278"/>
              <a:gd name="T4" fmla="*/ 0 w 21600"/>
              <a:gd name="T5" fmla="*/ 0 h 21278"/>
              <a:gd name="T6" fmla="*/ 0 60000 65536"/>
              <a:gd name="T7" fmla="*/ 0 60000 65536"/>
              <a:gd name="T8" fmla="*/ 0 60000 65536"/>
              <a:gd name="T9" fmla="*/ 0 w 21600"/>
              <a:gd name="T10" fmla="*/ 0 h 21278"/>
              <a:gd name="T11" fmla="*/ 21600 w 21600"/>
              <a:gd name="T12" fmla="*/ 21278 h 21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78" fill="none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</a:path>
              <a:path w="21600" h="21278" stroke="0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  <a:lnTo>
                  <a:pt x="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Arc 21"/>
          <p:cNvSpPr>
            <a:spLocks/>
          </p:cNvSpPr>
          <p:nvPr/>
        </p:nvSpPr>
        <p:spPr bwMode="auto">
          <a:xfrm>
            <a:off x="2795588" y="5084763"/>
            <a:ext cx="203200" cy="325437"/>
          </a:xfrm>
          <a:custGeom>
            <a:avLst/>
            <a:gdLst>
              <a:gd name="T0" fmla="*/ 0 w 14603"/>
              <a:gd name="T1" fmla="*/ 11074 h 21600"/>
              <a:gd name="T2" fmla="*/ 203200 w 14603"/>
              <a:gd name="T3" fmla="*/ 29726 h 21600"/>
              <a:gd name="T4" fmla="*/ 77715 w 14603"/>
              <a:gd name="T5" fmla="*/ 325437 h 21600"/>
              <a:gd name="T6" fmla="*/ 0 60000 65536"/>
              <a:gd name="T7" fmla="*/ 0 60000 65536"/>
              <a:gd name="T8" fmla="*/ 0 60000 65536"/>
              <a:gd name="T9" fmla="*/ 0 w 14603"/>
              <a:gd name="T10" fmla="*/ 0 h 21600"/>
              <a:gd name="T11" fmla="*/ 14603 w 146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03" h="21600" fill="none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</a:path>
              <a:path w="14603" h="21600" stroke="0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  <a:lnTo>
                  <a:pt x="5585" y="2160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Arc 22"/>
          <p:cNvSpPr>
            <a:spLocks/>
          </p:cNvSpPr>
          <p:nvPr/>
        </p:nvSpPr>
        <p:spPr bwMode="auto">
          <a:xfrm>
            <a:off x="2886075" y="3521075"/>
            <a:ext cx="1566863" cy="1887538"/>
          </a:xfrm>
          <a:custGeom>
            <a:avLst/>
            <a:gdLst>
              <a:gd name="T0" fmla="*/ 0 w 21438"/>
              <a:gd name="T1" fmla="*/ 1657265 h 21599"/>
              <a:gd name="T2" fmla="*/ 1565401 w 21438"/>
              <a:gd name="T3" fmla="*/ 0 h 21599"/>
              <a:gd name="T4" fmla="*/ 1566863 w 21438"/>
              <a:gd name="T5" fmla="*/ 1887538 h 21599"/>
              <a:gd name="T6" fmla="*/ 0 60000 65536"/>
              <a:gd name="T7" fmla="*/ 0 60000 65536"/>
              <a:gd name="T8" fmla="*/ 0 60000 65536"/>
              <a:gd name="T9" fmla="*/ 0 w 21438"/>
              <a:gd name="T10" fmla="*/ 0 h 21599"/>
              <a:gd name="T11" fmla="*/ 21438 w 21438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8" h="21599" fill="none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</a:path>
              <a:path w="21438" h="21599" stroke="0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  <a:lnTo>
                  <a:pt x="21438" y="21599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4397375" y="34623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3240088" y="2617788"/>
            <a:ext cx="2190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33900" y="3668713"/>
            <a:ext cx="600075" cy="796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490788" y="5673725"/>
            <a:ext cx="3270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227388" y="2576513"/>
            <a:ext cx="134937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227388" y="2576513"/>
            <a:ext cx="163512" cy="295275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776538" y="30035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021013" y="4037013"/>
            <a:ext cx="2174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211513" y="259080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471863" y="444976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798888" y="2282825"/>
            <a:ext cx="80962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3798888" y="2282825"/>
            <a:ext cx="109537" cy="176213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837113" y="2035175"/>
            <a:ext cx="1093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 Message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 rot="-1129043">
            <a:off x="4926013" y="2711450"/>
            <a:ext cx="163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2 Proposed Seq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268913" y="3344863"/>
            <a:ext cx="327025" cy="293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268913" y="3344863"/>
            <a:ext cx="354012" cy="323850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1782763" y="1735138"/>
            <a:ext cx="2460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1928813" y="1844675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2163763" y="5600700"/>
            <a:ext cx="2460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2309813" y="57086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5200650" y="45085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345113" y="46164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7296150" y="25908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7440613" y="26987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268913" y="3579813"/>
            <a:ext cx="217487" cy="8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268913" y="3579813"/>
            <a:ext cx="246062" cy="119062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6521450" y="2370138"/>
            <a:ext cx="571500" cy="649287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V="1">
            <a:off x="2954338" y="4052888"/>
            <a:ext cx="1116012" cy="159226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2846388" y="5586413"/>
            <a:ext cx="161925" cy="176212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4968875" y="2665413"/>
            <a:ext cx="1770063" cy="6492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Oval 53"/>
          <p:cNvSpPr>
            <a:spLocks noChangeArrowheads="1"/>
          </p:cNvSpPr>
          <p:nvPr/>
        </p:nvSpPr>
        <p:spPr bwMode="auto">
          <a:xfrm>
            <a:off x="6738938" y="2606675"/>
            <a:ext cx="136525" cy="177800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>
            <a:off x="6958013" y="2665413"/>
            <a:ext cx="2984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5291138" y="3771900"/>
            <a:ext cx="147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 Agreed Seq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3965575" y="486251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3" name="Rectangle 57"/>
          <p:cNvSpPr>
            <a:spLocks noChangeArrowheads="1"/>
          </p:cNvSpPr>
          <p:nvPr/>
        </p:nvSpPr>
        <p:spPr bwMode="auto">
          <a:xfrm>
            <a:off x="3694113" y="22669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algorithm for total ordering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Sender multicasts message to everyone</a:t>
            </a:r>
          </a:p>
          <a:p>
            <a:r>
              <a:rPr lang="en-US" dirty="0" smtClean="0"/>
              <a:t>Reply with </a:t>
            </a:r>
            <a:r>
              <a:rPr lang="en-US" dirty="0" smtClean="0">
                <a:solidFill>
                  <a:srgbClr val="0000FF"/>
                </a:solidFill>
              </a:rPr>
              <a:t>proposed</a:t>
            </a:r>
            <a:r>
              <a:rPr lang="en-US" dirty="0" smtClean="0"/>
              <a:t> priority (sequence no.)</a:t>
            </a:r>
          </a:p>
          <a:p>
            <a:pPr lvl="1"/>
            <a:r>
              <a:rPr lang="en-US" dirty="0" smtClean="0"/>
              <a:t>Larger than all observed </a:t>
            </a:r>
            <a:r>
              <a:rPr lang="en-US" i="1" dirty="0" smtClean="0"/>
              <a:t>agreed </a:t>
            </a:r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Larger than any previously proposed (by self) priority</a:t>
            </a:r>
          </a:p>
          <a:p>
            <a:r>
              <a:rPr lang="en-US" dirty="0" smtClean="0"/>
              <a:t>Store message in </a:t>
            </a:r>
            <a:r>
              <a:rPr lang="en-US" dirty="0" smtClean="0">
                <a:solidFill>
                  <a:srgbClr val="0000FF"/>
                </a:solidFill>
              </a:rPr>
              <a:t>priority queue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Ordered by priority (proposed or agreed)</a:t>
            </a:r>
          </a:p>
          <a:p>
            <a:pPr lvl="1"/>
            <a:r>
              <a:rPr lang="en-US" dirty="0" smtClean="0"/>
              <a:t>Mark message as undeliverable</a:t>
            </a:r>
          </a:p>
          <a:p>
            <a:r>
              <a:rPr lang="en-US" dirty="0" smtClean="0"/>
              <a:t>Sender chooses </a:t>
            </a:r>
            <a:r>
              <a:rPr lang="en-US" dirty="0" smtClean="0">
                <a:solidFill>
                  <a:srgbClr val="0000FF"/>
                </a:solidFill>
              </a:rPr>
              <a:t>agreed </a:t>
            </a:r>
            <a:r>
              <a:rPr lang="en-US" dirty="0" smtClean="0"/>
              <a:t>priority, re-multicasts message with agreed priority</a:t>
            </a:r>
          </a:p>
          <a:p>
            <a:pPr lvl="1"/>
            <a:r>
              <a:rPr lang="en-US" dirty="0" smtClean="0"/>
              <a:t> Maximum of all proposed priorities</a:t>
            </a:r>
            <a:endParaRPr lang="en-US" dirty="0"/>
          </a:p>
          <a:p>
            <a:r>
              <a:rPr lang="en-US" dirty="0" smtClean="0"/>
              <a:t>Upon receiving agreed (final) priority</a:t>
            </a:r>
          </a:p>
          <a:p>
            <a:pPr lvl="1"/>
            <a:r>
              <a:rPr lang="en-US" dirty="0" smtClean="0"/>
              <a:t>Mark message as deliverable</a:t>
            </a:r>
          </a:p>
          <a:p>
            <a:pPr lvl="1"/>
            <a:r>
              <a:rPr lang="en-US" dirty="0" smtClean="0"/>
              <a:t>Deliver any deliverable messages at the front of priority queue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Notice any (small) issue?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10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ISIS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24400" y="1981200"/>
            <a:ext cx="6096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</a:t>
            </a:r>
            <a:endParaRPr lang="en-US" sz="1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B</a:t>
            </a:r>
            <a:endParaRPr lang="en-US" sz="1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30480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</a:t>
            </a: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70866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104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866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200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58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62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058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820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P3</a:t>
            </a:r>
            <a:endParaRPr lang="en-US" sz="2000" b="1" dirty="0"/>
          </a:p>
        </p:txBody>
      </p:sp>
      <p:sp>
        <p:nvSpPr>
          <p:cNvPr id="73" name="Rectangle 72"/>
          <p:cNvSpPr/>
          <p:nvPr/>
        </p:nvSpPr>
        <p:spPr>
          <a:xfrm>
            <a:off x="7086600" y="1752600"/>
            <a:ext cx="5334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390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10400" y="4800600"/>
            <a:ext cx="5334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62800" y="4648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229600" y="4800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05800" y="3276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1752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00" y="4800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72400" y="4572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534400" y="4572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86600" y="3276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86600" y="3124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72400" y="3048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458200" y="3124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696200" y="1752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7724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4582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78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177E-6 3.71614E-6 L 0.13745 0.005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3" y="27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81E-6 -3.12572E-6 L -0.07081 -0.0055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0" y="-27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 0 " pathEditMode="relative" ptsTypes="AA">
                                      <p:cBhvr>
                                        <p:cTn id="7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497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7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7 0 " pathEditMode="relative" ptsTypes="AA">
                                      <p:cBhvr>
                                        <p:cTn id="1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497 0 " pathEditMode="relative" ptsTypes="AA">
                                      <p:cBhvr>
                                        <p:cTn id="1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8 0 " pathEditMode="relative" ptsTypes="AA">
                                      <p:cBhvr>
                                        <p:cTn id="1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5 0 " pathEditMode="relative" ptsTypes="AA">
                                      <p:cBhvr>
                                        <p:cTn id="14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73" grpId="0" animBg="1"/>
      <p:bldP spid="77" grpId="0"/>
      <p:bldP spid="80" grpId="0" animBg="1"/>
      <p:bldP spid="80" grpId="1" animBg="1"/>
      <p:bldP spid="80" grpId="2" animBg="1"/>
      <p:bldP spid="81" grpId="0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2" grpId="0" animBg="1"/>
      <p:bldP spid="92" grpId="1" animBg="1"/>
      <p:bldP spid="93" grpId="0"/>
      <p:bldP spid="94" grpId="0"/>
      <p:bldP spid="95" grpId="0"/>
      <p:bldP spid="96" grpId="0" animBg="1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Total Order 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message m</a:t>
            </a:r>
            <a:r>
              <a:rPr lang="en-US" baseline="-25000" dirty="0" smtClean="0"/>
              <a:t>1</a:t>
            </a:r>
            <a:r>
              <a:rPr lang="en-US" dirty="0" smtClean="0"/>
              <a:t>, consider the first process </a:t>
            </a:r>
            <a:r>
              <a:rPr lang="en-US" i="1" dirty="0" smtClean="0"/>
              <a:t>p</a:t>
            </a:r>
            <a:r>
              <a:rPr lang="en-US" dirty="0" smtClean="0"/>
              <a:t> that delivers m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At </a:t>
            </a:r>
            <a:r>
              <a:rPr lang="en-US" i="1" dirty="0" smtClean="0"/>
              <a:t>p</a:t>
            </a:r>
            <a:r>
              <a:rPr lang="en-US" dirty="0" smtClean="0"/>
              <a:t>, when message m</a:t>
            </a:r>
            <a:r>
              <a:rPr lang="en-US" baseline="-25000" dirty="0" smtClean="0"/>
              <a:t>1</a:t>
            </a:r>
            <a:r>
              <a:rPr lang="en-US" dirty="0" smtClean="0"/>
              <a:t> is at head of priority queue and has been marked deliverable, let m</a:t>
            </a:r>
            <a:r>
              <a:rPr lang="en-US" baseline="-25000" dirty="0" smtClean="0"/>
              <a:t>2</a:t>
            </a:r>
            <a:r>
              <a:rPr lang="en-US" dirty="0" smtClean="0"/>
              <a:t> be another message that has not yet been delivered (i.e., is on the same queue or has not been seen yet by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 &gt;=			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proposedpriority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 &gt;		</a:t>
            </a:r>
          </a:p>
          <a:p>
            <a:pPr marL="11887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Suppose there is some other process </a:t>
            </a:r>
            <a:r>
              <a:rPr lang="en-US" i="1" dirty="0" smtClean="0"/>
              <a:t>p’ </a:t>
            </a:r>
            <a:r>
              <a:rPr lang="en-US" dirty="0" smtClean="0"/>
              <a:t>that delivers m</a:t>
            </a:r>
            <a:r>
              <a:rPr lang="en-US" baseline="-25000" dirty="0" smtClean="0"/>
              <a:t>2</a:t>
            </a:r>
            <a:r>
              <a:rPr lang="en-US" dirty="0" smtClean="0"/>
              <a:t> before it delivers m</a:t>
            </a:r>
            <a:r>
              <a:rPr lang="en-US" baseline="-25000" dirty="0" smtClean="0"/>
              <a:t>1</a:t>
            </a:r>
            <a:r>
              <a:rPr lang="en-US" dirty="0" smtClean="0"/>
              <a:t>. Then at </a:t>
            </a:r>
            <a:r>
              <a:rPr lang="en-US" i="1" dirty="0" smtClean="0"/>
              <a:t>p’</a:t>
            </a:r>
            <a:r>
              <a:rPr lang="en-US" dirty="0" smtClean="0"/>
              <a:t>,</a:t>
            </a:r>
          </a:p>
          <a:p>
            <a:pPr marL="118872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 &gt;= </a:t>
            </a:r>
          </a:p>
          <a:p>
            <a:pPr marL="11887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proposedpriority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 &gt;</a:t>
            </a:r>
          </a:p>
          <a:p>
            <a:pPr marL="11887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a contradiction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724400" y="2816423"/>
            <a:ext cx="2941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 smtClean="0">
                <a:solidFill>
                  <a:srgbClr val="0000FF"/>
                </a:solidFill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10200" y="4876800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759325" y="4364037"/>
            <a:ext cx="2879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5410200" y="3297237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20576</TotalTime>
  <Pages>12</Pages>
  <Words>766</Words>
  <Application>Microsoft Macintosh PowerPoint</Application>
  <PresentationFormat>Letter Paper (8.5x11 in)</PresentationFormat>
  <Paragraphs>177</Paragraphs>
  <Slides>14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CS252-template</vt:lpstr>
      <vt:lpstr>Office Theme</vt:lpstr>
      <vt:lpstr>CSE 486/586 Distributed Systems Reliable Multicast --- 2</vt:lpstr>
      <vt:lpstr>Recap: Multicast</vt:lpstr>
      <vt:lpstr>Recap: Ordering</vt:lpstr>
      <vt:lpstr>Totally Ordered Multicast</vt:lpstr>
      <vt:lpstr>Total Ordering Using a Sequencer</vt:lpstr>
      <vt:lpstr>ISIS algorithm for total ordering</vt:lpstr>
      <vt:lpstr>ISIS algorithm for total ordering</vt:lpstr>
      <vt:lpstr>Example: ISIS algorithm</vt:lpstr>
      <vt:lpstr>Proof of Total Order </vt:lpstr>
      <vt:lpstr>Causally Ordered Multicast</vt:lpstr>
      <vt:lpstr>Causal Ordering</vt:lpstr>
      <vt:lpstr>Example: Causal Ordering Multicast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815</cp:revision>
  <cp:lastPrinted>2012-02-15T18:02:39Z</cp:lastPrinted>
  <dcterms:created xsi:type="dcterms:W3CDTF">2012-02-15T22:02:33Z</dcterms:created>
  <dcterms:modified xsi:type="dcterms:W3CDTF">2012-02-15T22:03:13Z</dcterms:modified>
  <cp:category/>
</cp:coreProperties>
</file>