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2"/>
  </p:notesMasterIdLst>
  <p:handoutMasterIdLst>
    <p:handoutMasterId r:id="rId23"/>
  </p:handoutMasterIdLst>
  <p:sldIdLst>
    <p:sldId id="322" r:id="rId3"/>
    <p:sldId id="891" r:id="rId4"/>
    <p:sldId id="892" r:id="rId5"/>
    <p:sldId id="884" r:id="rId6"/>
    <p:sldId id="885" r:id="rId7"/>
    <p:sldId id="886" r:id="rId8"/>
    <p:sldId id="887" r:id="rId9"/>
    <p:sldId id="893" r:id="rId10"/>
    <p:sldId id="903" r:id="rId11"/>
    <p:sldId id="894" r:id="rId12"/>
    <p:sldId id="895" r:id="rId13"/>
    <p:sldId id="896" r:id="rId14"/>
    <p:sldId id="897" r:id="rId15"/>
    <p:sldId id="898" r:id="rId16"/>
    <p:sldId id="899" r:id="rId17"/>
    <p:sldId id="900" r:id="rId18"/>
    <p:sldId id="901" r:id="rId19"/>
    <p:sldId id="902" r:id="rId20"/>
    <p:sldId id="584" r:id="rId2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E680BB-4FB1-F845-B782-97C97AAC79A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1E48C06-3D81-054D-B539-5219AD39EE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BEC990C-3BA9-D342-AB83-3A1E5A7C207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57A7314-E2DF-3647-8B1E-6342CD9BCA1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Clicker question?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7225774-8652-8F43-9686-F4C4EB6D5B2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5F6782B-64A6-7D4F-BCAB-FA16966F357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4CFBE8B-C858-4940-B9AB-29CE34D9574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56558B-7860-A64A-85BB-2D394DAA00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A8CF79B-F835-5F44-8F22-67522666401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2569DC0-4DEC-194A-99B3-B3698D8837F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5F67359-CE4C-7845-8468-C280327A082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3783DEA-A84B-1C43-993B-E155FE3FD6B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0157228-E18F-8B44-A37C-05557F24F7A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Mutual Exclusion --- 2</a:t>
            </a:r>
            <a:br>
              <a:rPr lang="en-US" dirty="0" smtClean="0"/>
            </a:br>
            <a:r>
              <a:rPr lang="en-US" dirty="0" smtClean="0"/>
              <a:t>&amp; Leader Election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Election?</a:t>
            </a:r>
            <a:endParaRPr lang="en-US" dirty="0"/>
          </a:p>
        </p:txBody>
      </p:sp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 sequencer for TO multicast</a:t>
            </a:r>
          </a:p>
          <a:p>
            <a:r>
              <a:rPr lang="en-US" dirty="0" smtClean="0"/>
              <a:t>Example 2: leader for mutual exclusion</a:t>
            </a:r>
          </a:p>
          <a:p>
            <a:r>
              <a:rPr lang="en-US" dirty="0" smtClean="0"/>
              <a:t>Example 3: group of NTP servers: who is the root server?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Election?</a:t>
            </a:r>
            <a:endParaRPr lang="en-US" dirty="0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group of processes, elect a </a:t>
            </a:r>
            <a:r>
              <a:rPr lang="en-US" i="1" dirty="0" smtClean="0">
                <a:solidFill>
                  <a:srgbClr val="FF0000"/>
                </a:solidFill>
              </a:rPr>
              <a:t>leader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undertake special tasks. </a:t>
            </a:r>
          </a:p>
          <a:p>
            <a:r>
              <a:rPr lang="en-US" dirty="0" smtClean="0"/>
              <a:t>What happens when a leader fails (crashes)</a:t>
            </a:r>
          </a:p>
          <a:p>
            <a:pPr lvl="1"/>
            <a:r>
              <a:rPr lang="en-US" dirty="0" smtClean="0"/>
              <a:t>Some process detects this (how?)</a:t>
            </a:r>
          </a:p>
          <a:p>
            <a:pPr lvl="1"/>
            <a:r>
              <a:rPr lang="en-US" dirty="0" smtClean="0"/>
              <a:t>Then what?</a:t>
            </a:r>
          </a:p>
          <a:p>
            <a:r>
              <a:rPr lang="en-US" dirty="0" smtClean="0"/>
              <a:t>Focus of this lecture: </a:t>
            </a:r>
            <a:r>
              <a:rPr lang="en-US" dirty="0" smtClean="0">
                <a:solidFill>
                  <a:srgbClr val="0000FF"/>
                </a:solidFill>
              </a:rPr>
              <a:t>election algorithms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dirty="0" smtClean="0"/>
              <a:t>1. Elect one leader only among the non-faulty processes</a:t>
            </a:r>
          </a:p>
          <a:p>
            <a:pPr lvl="1"/>
            <a:r>
              <a:rPr lang="en-US" dirty="0" smtClean="0"/>
              <a:t>2. All non-faulty processes agree on who is the leader</a:t>
            </a:r>
          </a:p>
          <a:p>
            <a:r>
              <a:rPr lang="en-US" dirty="0" smtClean="0"/>
              <a:t>We’ll look at 3 algorithms</a:t>
            </a:r>
          </a:p>
          <a:p>
            <a:pPr lvl="1"/>
            <a:r>
              <a:rPr lang="en-US" dirty="0" smtClean="0"/>
              <a:t>2 for asynchronous systems</a:t>
            </a:r>
          </a:p>
          <a:p>
            <a:pPr lvl="1"/>
            <a:r>
              <a:rPr lang="en-US" dirty="0" smtClean="0"/>
              <a:t>1 for synchronous systems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process can </a:t>
            </a:r>
            <a:r>
              <a:rPr lang="en-US" dirty="0" smtClean="0">
                <a:solidFill>
                  <a:srgbClr val="0000FF"/>
                </a:solidFill>
              </a:rPr>
              <a:t>call</a:t>
            </a:r>
            <a:r>
              <a:rPr lang="en-US" dirty="0" smtClean="0"/>
              <a:t> for an </a:t>
            </a:r>
            <a:r>
              <a:rPr lang="en-US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process can call for </a:t>
            </a:r>
            <a:r>
              <a:rPr lang="en-US" dirty="0" smtClean="0">
                <a:solidFill>
                  <a:srgbClr val="0000FF"/>
                </a:solidFill>
              </a:rPr>
              <a:t>at most one </a:t>
            </a:r>
            <a:r>
              <a:rPr lang="en-US" dirty="0" smtClean="0"/>
              <a:t>election at a time.</a:t>
            </a:r>
          </a:p>
          <a:p>
            <a:r>
              <a:rPr lang="en-US" dirty="0" smtClean="0"/>
              <a:t>Multiple processes can call an election </a:t>
            </a:r>
            <a:r>
              <a:rPr lang="en-US" dirty="0" smtClean="0">
                <a:solidFill>
                  <a:srgbClr val="0000FF"/>
                </a:solidFill>
              </a:rPr>
              <a:t>simultaneously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All of them together must yield a </a:t>
            </a:r>
            <a:r>
              <a:rPr lang="en-US" i="1" dirty="0" smtClean="0">
                <a:solidFill>
                  <a:srgbClr val="0000FF"/>
                </a:solidFill>
              </a:rPr>
              <a:t>single leader </a:t>
            </a:r>
            <a:r>
              <a:rPr lang="en-US" i="1" dirty="0" smtClean="0"/>
              <a:t>only</a:t>
            </a:r>
          </a:p>
          <a:p>
            <a:pPr lvl="1"/>
            <a:r>
              <a:rPr lang="en-US" i="1" dirty="0" smtClean="0"/>
              <a:t>The result of an election should not depend on which process calls for it.</a:t>
            </a:r>
          </a:p>
          <a:p>
            <a:r>
              <a:rPr lang="en-US" dirty="0" smtClean="0"/>
              <a:t>Messages are </a:t>
            </a:r>
            <a:r>
              <a:rPr lang="en-US" dirty="0" smtClean="0">
                <a:solidFill>
                  <a:srgbClr val="0000FF"/>
                </a:solidFill>
              </a:rPr>
              <a:t>eventually</a:t>
            </a:r>
            <a:r>
              <a:rPr lang="en-US" dirty="0" smtClean="0"/>
              <a:t> delivered.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Specification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the election protocol, the non-faulty process with the </a:t>
            </a:r>
            <a:r>
              <a:rPr lang="en-US" dirty="0" smtClean="0">
                <a:solidFill>
                  <a:srgbClr val="0000FF"/>
                </a:solidFill>
              </a:rPr>
              <a:t>best (highest) </a:t>
            </a:r>
            <a:r>
              <a:rPr lang="en-US" dirty="0" smtClean="0"/>
              <a:t>election attribute value is elected. </a:t>
            </a:r>
          </a:p>
          <a:p>
            <a:pPr lvl="1"/>
            <a:r>
              <a:rPr lang="en-US" dirty="0" smtClean="0"/>
              <a:t>Attribute examples: CPU speed, load, disk space, ID</a:t>
            </a:r>
          </a:p>
          <a:p>
            <a:pPr lvl="1"/>
            <a:r>
              <a:rPr lang="en-US" dirty="0" smtClean="0"/>
              <a:t>Must be </a:t>
            </a:r>
            <a:r>
              <a:rPr lang="en-US" dirty="0" smtClean="0">
                <a:solidFill>
                  <a:srgbClr val="0000FF"/>
                </a:solidFill>
              </a:rPr>
              <a:t>unique</a:t>
            </a:r>
          </a:p>
          <a:p>
            <a:r>
              <a:rPr lang="en-US" dirty="0" smtClean="0"/>
              <a:t>Each process has a variable </a:t>
            </a:r>
            <a:r>
              <a:rPr lang="en-US" i="1" dirty="0" smtClean="0">
                <a:solidFill>
                  <a:srgbClr val="FF0000"/>
                </a:solidFill>
              </a:rPr>
              <a:t>elected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run (execution) of the election algorithm must always guarantee at the end: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Safety</a:t>
            </a:r>
            <a:r>
              <a:rPr lang="en-US" dirty="0" smtClean="0"/>
              <a:t>:  </a:t>
            </a:r>
            <a:r>
              <a:rPr lang="en-US" dirty="0" smtClean="0">
                <a:sym typeface="Symbol" charset="0"/>
              </a:rPr>
              <a:t> non-faulty p: (p</a:t>
            </a:r>
            <a:r>
              <a:rPr lang="fr-FR" altLang="ja-JP" dirty="0" smtClean="0">
                <a:sym typeface="Symbol" charset="0"/>
              </a:rPr>
              <a:t>'</a:t>
            </a:r>
            <a:r>
              <a:rPr lang="en-US" dirty="0" smtClean="0">
                <a:sym typeface="Symbol" charset="0"/>
              </a:rPr>
              <a:t>s </a:t>
            </a:r>
            <a:r>
              <a:rPr lang="en-US" i="1" dirty="0" smtClean="0">
                <a:sym typeface="Symbol" charset="0"/>
              </a:rPr>
              <a:t>elected</a:t>
            </a:r>
            <a:r>
              <a:rPr lang="en-US" dirty="0" smtClean="0">
                <a:sym typeface="Symbol" charset="0"/>
              </a:rPr>
              <a:t> = (q: a particular non-faulty process with the best attribute value) or )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Liveness</a:t>
            </a:r>
            <a:r>
              <a:rPr lang="en-US" dirty="0" smtClean="0"/>
              <a:t>: </a:t>
            </a:r>
            <a:r>
              <a:rPr lang="en-US" dirty="0" smtClean="0">
                <a:sym typeface="Symbol" charset="0"/>
              </a:rPr>
              <a:t> election: (election terminates) &amp;  p: non-faulty process, p</a:t>
            </a:r>
            <a:r>
              <a:rPr lang="fr-FR" dirty="0" smtClean="0">
                <a:sym typeface="Symbol" charset="0"/>
              </a:rPr>
              <a:t>’s</a:t>
            </a:r>
            <a:r>
              <a:rPr lang="en-US" dirty="0" smtClean="0">
                <a:sym typeface="Symbol" charset="0"/>
              </a:rPr>
              <a:t> </a:t>
            </a:r>
            <a:r>
              <a:rPr lang="en-US" i="1" dirty="0" smtClean="0">
                <a:sym typeface="Symbol" charset="0"/>
              </a:rPr>
              <a:t>elected</a:t>
            </a:r>
            <a:r>
              <a:rPr lang="en-US" dirty="0" smtClean="0">
                <a:sym typeface="Symbol" charset="0"/>
              </a:rPr>
              <a:t> is eventually not  </a:t>
            </a:r>
            <a:endParaRPr lang="en-US" dirty="0">
              <a:sym typeface="Symbo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1: Ring Election</a:t>
            </a:r>
            <a:br>
              <a:rPr lang="en-US" dirty="0" smtClean="0"/>
            </a:br>
            <a:r>
              <a:rPr lang="en-US" dirty="0" smtClean="0"/>
              <a:t>[Chang &amp; Roberts’79] 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Processes are organized in a logical ring</a:t>
            </a:r>
          </a:p>
          <a:p>
            <a:pPr lvl="1"/>
            <a:r>
              <a:rPr lang="en-US" dirty="0" smtClean="0"/>
              <a:t> p</a:t>
            </a:r>
            <a:r>
              <a:rPr lang="en-US" baseline="-25000" dirty="0" smtClean="0"/>
              <a:t>i</a:t>
            </a:r>
            <a:r>
              <a:rPr lang="en-US" dirty="0" smtClean="0"/>
              <a:t> has a communication channel to p</a:t>
            </a:r>
            <a:r>
              <a:rPr lang="en-US" baseline="-25000" dirty="0" smtClean="0"/>
              <a:t>i+1 mod 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All messages are sent clockwise around the ring.</a:t>
            </a:r>
          </a:p>
          <a:p>
            <a:r>
              <a:rPr lang="en-US" dirty="0" smtClean="0"/>
              <a:t>To start election</a:t>
            </a:r>
          </a:p>
          <a:p>
            <a:pPr lvl="1"/>
            <a:r>
              <a:rPr lang="en-US" dirty="0" smtClean="0"/>
              <a:t>Send 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 message with my ID</a:t>
            </a:r>
          </a:p>
          <a:p>
            <a:r>
              <a:rPr lang="en-US" dirty="0" smtClean="0"/>
              <a:t>When receiving message (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, id)</a:t>
            </a:r>
          </a:p>
          <a:p>
            <a:pPr lvl="1"/>
            <a:r>
              <a:rPr lang="en-US" dirty="0" smtClean="0"/>
              <a:t>If id &gt; my ID: forward message</a:t>
            </a:r>
          </a:p>
          <a:p>
            <a:pPr lvl="2"/>
            <a:r>
              <a:rPr lang="en-US" dirty="0" smtClean="0"/>
              <a:t>Set state to </a:t>
            </a:r>
            <a:r>
              <a:rPr lang="en-US" i="1" dirty="0" smtClean="0">
                <a:solidFill>
                  <a:srgbClr val="0000FF"/>
                </a:solidFill>
              </a:rPr>
              <a:t>participating</a:t>
            </a:r>
          </a:p>
          <a:p>
            <a:pPr lvl="1"/>
            <a:r>
              <a:rPr lang="en-US" dirty="0" smtClean="0"/>
              <a:t>If id &lt; my ID: send (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, my ID)</a:t>
            </a:r>
          </a:p>
          <a:p>
            <a:pPr lvl="2"/>
            <a:r>
              <a:rPr lang="en-US" dirty="0" smtClean="0"/>
              <a:t>Skip if already </a:t>
            </a:r>
            <a:r>
              <a:rPr lang="en-US" i="1" dirty="0" smtClean="0">
                <a:solidFill>
                  <a:srgbClr val="0000FF"/>
                </a:solidFill>
              </a:rPr>
              <a:t>participating</a:t>
            </a:r>
          </a:p>
          <a:p>
            <a:pPr lvl="2"/>
            <a:r>
              <a:rPr lang="en-US" dirty="0" smtClean="0"/>
              <a:t>Set state to </a:t>
            </a:r>
            <a:r>
              <a:rPr lang="en-US" i="1" dirty="0" smtClean="0">
                <a:solidFill>
                  <a:srgbClr val="0000FF"/>
                </a:solidFill>
              </a:rPr>
              <a:t>participating</a:t>
            </a:r>
          </a:p>
          <a:p>
            <a:pPr lvl="1"/>
            <a:r>
              <a:rPr lang="en-US" dirty="0" smtClean="0"/>
              <a:t>If id = my ID: I am elected (why?) send </a:t>
            </a:r>
            <a:r>
              <a:rPr lang="en-US" i="1" dirty="0" smtClean="0">
                <a:solidFill>
                  <a:srgbClr val="0000FF"/>
                </a:solidFill>
              </a:rPr>
              <a:t>elected</a:t>
            </a:r>
            <a:r>
              <a:rPr lang="en-US" dirty="0" smtClean="0"/>
              <a:t> message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  <a:sym typeface="Wingdings" charset="0"/>
              </a:rPr>
              <a:t>elected</a:t>
            </a:r>
            <a:r>
              <a:rPr lang="en-US" dirty="0" smtClean="0">
                <a:sym typeface="Wingdings" charset="0"/>
              </a:rPr>
              <a:t> message forwarded until it reaches leader</a:t>
            </a:r>
            <a:endParaRPr lang="en-US" dirty="0">
              <a:sym typeface="Wingding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Ring-Based Election: Example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charset="0"/>
              </a:rPr>
              <a:t>The worst-case scenario occurs when?</a:t>
            </a:r>
          </a:p>
          <a:p>
            <a:pPr lvl="1"/>
            <a:r>
              <a:rPr lang="en-US" dirty="0" smtClean="0">
                <a:sym typeface="Wingdings" charset="0"/>
              </a:rPr>
              <a:t>the counter-clockwise neighbor (@ the initiator) has the highest </a:t>
            </a:r>
            <a:r>
              <a:rPr lang="en-US" dirty="0" err="1" smtClean="0">
                <a:sym typeface="Wingdings" charset="0"/>
              </a:rPr>
              <a:t>attr</a:t>
            </a:r>
            <a:r>
              <a:rPr lang="en-US" dirty="0" smtClean="0">
                <a:sym typeface="Wingdings" charset="0"/>
              </a:rPr>
              <a:t>.</a:t>
            </a:r>
          </a:p>
          <a:p>
            <a:r>
              <a:rPr lang="en-GB" dirty="0" smtClean="0"/>
              <a:t>In the example: 	</a:t>
            </a:r>
          </a:p>
          <a:p>
            <a:pPr lvl="1"/>
            <a:r>
              <a:rPr lang="en-GB" dirty="0" smtClean="0"/>
              <a:t>The election was started by process 17.</a:t>
            </a:r>
          </a:p>
          <a:p>
            <a:pPr lvl="1"/>
            <a:r>
              <a:rPr lang="en-GB" dirty="0" smtClean="0"/>
              <a:t>The highest process identifier encountered so far is 24</a:t>
            </a:r>
          </a:p>
          <a:p>
            <a:pPr lvl="1"/>
            <a:r>
              <a:rPr lang="en-GB" dirty="0" smtClean="0"/>
              <a:t>(final leader will be 33)</a:t>
            </a:r>
            <a:br>
              <a:rPr lang="en-GB" dirty="0" smtClean="0"/>
            </a:br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641850" y="1392238"/>
            <a:ext cx="3810000" cy="3876675"/>
            <a:chOff x="2924" y="877"/>
            <a:chExt cx="2400" cy="2442"/>
          </a:xfrm>
        </p:grpSpPr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2959" y="983"/>
              <a:ext cx="2057" cy="230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Arc 7"/>
            <p:cNvSpPr>
              <a:spLocks/>
            </p:cNvSpPr>
            <p:nvPr/>
          </p:nvSpPr>
          <p:spPr bwMode="auto">
            <a:xfrm>
              <a:off x="4100" y="2250"/>
              <a:ext cx="895" cy="766"/>
            </a:xfrm>
            <a:custGeom>
              <a:avLst/>
              <a:gdLst>
                <a:gd name="T0" fmla="*/ 2 w 18554"/>
                <a:gd name="T1" fmla="*/ 1 h 15463"/>
                <a:gd name="T2" fmla="*/ 2 w 18554"/>
                <a:gd name="T3" fmla="*/ 2 h 15463"/>
                <a:gd name="T4" fmla="*/ 0 w 18554"/>
                <a:gd name="T5" fmla="*/ 0 h 15463"/>
                <a:gd name="T6" fmla="*/ 0 60000 65536"/>
                <a:gd name="T7" fmla="*/ 0 60000 65536"/>
                <a:gd name="T8" fmla="*/ 0 60000 65536"/>
                <a:gd name="T9" fmla="*/ 0 w 18554"/>
                <a:gd name="T10" fmla="*/ 0 h 15463"/>
                <a:gd name="T11" fmla="*/ 18554 w 18554"/>
                <a:gd name="T12" fmla="*/ 15463 h 15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54" h="15463" fill="none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</a:path>
                <a:path w="18554" h="15463" stroke="0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4862" y="2363"/>
              <a:ext cx="224" cy="259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057" y="1301"/>
              <a:ext cx="210" cy="22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4834" y="1620"/>
              <a:ext cx="238" cy="244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3029" y="266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925" y="2977"/>
              <a:ext cx="392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4932" y="2984"/>
              <a:ext cx="392" cy="18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3428" y="3114"/>
              <a:ext cx="98" cy="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435" y="3121"/>
              <a:ext cx="98" cy="46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3624" y="3190"/>
              <a:ext cx="84" cy="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3631" y="3197"/>
              <a:ext cx="84" cy="61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3848" y="3265"/>
              <a:ext cx="84" cy="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3855" y="3272"/>
              <a:ext cx="84" cy="32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4058" y="3265"/>
              <a:ext cx="83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4065" y="3272"/>
              <a:ext cx="83" cy="47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4827" y="3008"/>
              <a:ext cx="14" cy="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5065" y="3008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3092" y="2750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/>
            </a:p>
          </p:txBody>
        </p:sp>
        <p:sp>
          <p:nvSpPr>
            <p:cNvPr id="29723" name="Oval 28"/>
            <p:cNvSpPr>
              <a:spLocks noChangeArrowheads="1"/>
            </p:cNvSpPr>
            <p:nvPr/>
          </p:nvSpPr>
          <p:spPr bwMode="auto">
            <a:xfrm>
              <a:off x="4365" y="976"/>
              <a:ext cx="266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Rectangle 29"/>
            <p:cNvSpPr>
              <a:spLocks noChangeArrowheads="1"/>
            </p:cNvSpPr>
            <p:nvPr/>
          </p:nvSpPr>
          <p:spPr bwMode="auto">
            <a:xfrm>
              <a:off x="2924" y="2053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 dirty="0"/>
            </a:p>
          </p:txBody>
        </p:sp>
        <p:sp>
          <p:nvSpPr>
            <p:cNvPr id="29725" name="Oval 30"/>
            <p:cNvSpPr>
              <a:spLocks noChangeArrowheads="1"/>
            </p:cNvSpPr>
            <p:nvPr/>
          </p:nvSpPr>
          <p:spPr bwMode="auto">
            <a:xfrm>
              <a:off x="3043" y="128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Rectangle 31"/>
            <p:cNvSpPr>
              <a:spLocks noChangeArrowheads="1"/>
            </p:cNvSpPr>
            <p:nvPr/>
          </p:nvSpPr>
          <p:spPr bwMode="auto">
            <a:xfrm>
              <a:off x="3134" y="1355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29727" name="Oval 32"/>
            <p:cNvSpPr>
              <a:spLocks noChangeArrowheads="1"/>
            </p:cNvSpPr>
            <p:nvPr/>
          </p:nvSpPr>
          <p:spPr bwMode="auto">
            <a:xfrm>
              <a:off x="3645" y="877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Rectangle 33"/>
            <p:cNvSpPr>
              <a:spLocks noChangeArrowheads="1"/>
            </p:cNvSpPr>
            <p:nvPr/>
          </p:nvSpPr>
          <p:spPr bwMode="auto">
            <a:xfrm>
              <a:off x="3725" y="946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33</a:t>
              </a:r>
              <a:endParaRPr lang="en-US"/>
            </a:p>
          </p:txBody>
        </p:sp>
        <p:sp>
          <p:nvSpPr>
            <p:cNvPr id="29729" name="Oval 34"/>
            <p:cNvSpPr>
              <a:spLocks noChangeArrowheads="1"/>
            </p:cNvSpPr>
            <p:nvPr/>
          </p:nvSpPr>
          <p:spPr bwMode="auto">
            <a:xfrm>
              <a:off x="4428" y="2984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Rectangle 35"/>
            <p:cNvSpPr>
              <a:spLocks noChangeArrowheads="1"/>
            </p:cNvSpPr>
            <p:nvPr/>
          </p:nvSpPr>
          <p:spPr bwMode="auto">
            <a:xfrm>
              <a:off x="4491" y="3053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Arial" charset="0"/>
                </a:rPr>
                <a:t>28</a:t>
              </a:r>
              <a:endParaRPr lang="en-US" dirty="0"/>
            </a:p>
          </p:txBody>
        </p:sp>
        <p:sp>
          <p:nvSpPr>
            <p:cNvPr id="29731" name="Rectangle 36"/>
            <p:cNvSpPr>
              <a:spLocks noChangeArrowheads="1"/>
            </p:cNvSpPr>
            <p:nvPr/>
          </p:nvSpPr>
          <p:spPr bwMode="auto">
            <a:xfrm>
              <a:off x="4452" y="1083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17</a:t>
              </a:r>
              <a:endParaRPr lang="en-US"/>
            </a:p>
          </p:txBody>
        </p:sp>
        <p:sp>
          <p:nvSpPr>
            <p:cNvPr id="29732" name="Oval 37"/>
            <p:cNvSpPr>
              <a:spLocks noChangeArrowheads="1"/>
            </p:cNvSpPr>
            <p:nvPr/>
          </p:nvSpPr>
          <p:spPr bwMode="auto">
            <a:xfrm>
              <a:off x="4813" y="1613"/>
              <a:ext cx="280" cy="288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8"/>
            <p:cNvSpPr>
              <a:spLocks noChangeArrowheads="1"/>
            </p:cNvSpPr>
            <p:nvPr/>
          </p:nvSpPr>
          <p:spPr bwMode="auto">
            <a:xfrm>
              <a:off x="4897" y="1689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29734" name="Oval 39"/>
            <p:cNvSpPr>
              <a:spLocks noChangeArrowheads="1"/>
            </p:cNvSpPr>
            <p:nvPr/>
          </p:nvSpPr>
          <p:spPr bwMode="auto">
            <a:xfrm>
              <a:off x="4827" y="2341"/>
              <a:ext cx="280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Rectangle 40"/>
            <p:cNvSpPr>
              <a:spLocks noChangeArrowheads="1"/>
            </p:cNvSpPr>
            <p:nvPr/>
          </p:nvSpPr>
          <p:spPr bwMode="auto">
            <a:xfrm>
              <a:off x="4953" y="2432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Ring-Based Election: Analysis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charset="0"/>
              </a:rPr>
              <a:t>In a ring of N processes, in the worst case:</a:t>
            </a:r>
          </a:p>
          <a:p>
            <a:pPr lvl="1"/>
            <a:r>
              <a:rPr lang="en-US" dirty="0" smtClean="0">
                <a:sym typeface="Wingdings" charset="0"/>
              </a:rPr>
              <a:t>N-1 </a:t>
            </a:r>
            <a:r>
              <a:rPr lang="en-US" i="1" dirty="0" smtClean="0">
                <a:solidFill>
                  <a:srgbClr val="0000FF"/>
                </a:solidFill>
                <a:sym typeface="Wingdings" charset="0"/>
              </a:rPr>
              <a:t>election</a:t>
            </a:r>
            <a:r>
              <a:rPr lang="en-US" dirty="0" smtClean="0">
                <a:sym typeface="Wingdings" charset="0"/>
              </a:rPr>
              <a:t> messages to reach the new coordinator</a:t>
            </a:r>
          </a:p>
          <a:p>
            <a:pPr lvl="1"/>
            <a:r>
              <a:rPr lang="en-US" dirty="0" smtClean="0">
                <a:sym typeface="Wingdings" charset="0"/>
              </a:rPr>
              <a:t>Another N </a:t>
            </a:r>
            <a:r>
              <a:rPr lang="en-US" i="1" dirty="0" smtClean="0">
                <a:solidFill>
                  <a:srgbClr val="0000FF"/>
                </a:solidFill>
                <a:sym typeface="Wingdings" charset="0"/>
              </a:rPr>
              <a:t>election</a:t>
            </a:r>
            <a:r>
              <a:rPr lang="en-US" dirty="0" smtClean="0">
                <a:sym typeface="Wingdings" charset="0"/>
              </a:rPr>
              <a:t> messages before coordinator decides it’s elected</a:t>
            </a:r>
          </a:p>
          <a:p>
            <a:pPr lvl="1"/>
            <a:r>
              <a:rPr lang="en-US" dirty="0" smtClean="0">
                <a:sym typeface="Wingdings" charset="0"/>
              </a:rPr>
              <a:t>Another N </a:t>
            </a:r>
            <a:r>
              <a:rPr lang="en-US" i="1" dirty="0" smtClean="0">
                <a:solidFill>
                  <a:srgbClr val="0000FF"/>
                </a:solidFill>
                <a:sym typeface="Wingdings" charset="0"/>
              </a:rPr>
              <a:t>elected</a:t>
            </a:r>
            <a:r>
              <a:rPr lang="en-US" dirty="0" smtClean="0">
                <a:solidFill>
                  <a:srgbClr val="6BB76D"/>
                </a:solidFill>
                <a:sym typeface="Wingdings" charset="0"/>
              </a:rPr>
              <a:t> </a:t>
            </a:r>
            <a:r>
              <a:rPr lang="en-US" dirty="0" smtClean="0">
                <a:sym typeface="Wingdings" charset="0"/>
              </a:rPr>
              <a:t>messages to announce winner</a:t>
            </a:r>
          </a:p>
          <a:p>
            <a:r>
              <a:rPr lang="en-US" dirty="0" smtClean="0">
                <a:sym typeface="Wingdings" charset="0"/>
              </a:rPr>
              <a:t>Total Message Complexity = 3N-1</a:t>
            </a:r>
          </a:p>
          <a:p>
            <a:r>
              <a:rPr lang="en-US" dirty="0" smtClean="0">
                <a:sym typeface="Wingdings" charset="0"/>
              </a:rPr>
              <a:t>Turnaround time = 3N-1</a:t>
            </a:r>
          </a:p>
          <a:p>
            <a:pPr lvl="1"/>
            <a:endParaRPr lang="en-US" dirty="0" smtClean="0">
              <a:sym typeface="Wingdings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1747" name="Oval 27"/>
          <p:cNvSpPr>
            <a:spLocks noChangeArrowheads="1"/>
          </p:cNvSpPr>
          <p:nvPr/>
        </p:nvSpPr>
        <p:spPr bwMode="auto">
          <a:xfrm>
            <a:off x="4497388" y="3149600"/>
            <a:ext cx="400050" cy="411163"/>
          </a:xfrm>
          <a:prstGeom prst="ellipse">
            <a:avLst/>
          </a:prstGeom>
          <a:solidFill>
            <a:srgbClr val="FFDC99"/>
          </a:solidFill>
          <a:ln w="22225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41850" y="1392238"/>
            <a:ext cx="3810000" cy="3876675"/>
            <a:chOff x="2924" y="877"/>
            <a:chExt cx="2400" cy="2442"/>
          </a:xfrm>
        </p:grpSpPr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2959" y="983"/>
              <a:ext cx="2057" cy="230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Arc 7"/>
            <p:cNvSpPr>
              <a:spLocks/>
            </p:cNvSpPr>
            <p:nvPr/>
          </p:nvSpPr>
          <p:spPr bwMode="auto">
            <a:xfrm>
              <a:off x="4100" y="2250"/>
              <a:ext cx="895" cy="766"/>
            </a:xfrm>
            <a:custGeom>
              <a:avLst/>
              <a:gdLst>
                <a:gd name="T0" fmla="*/ 2 w 18554"/>
                <a:gd name="T1" fmla="*/ 1 h 15463"/>
                <a:gd name="T2" fmla="*/ 2 w 18554"/>
                <a:gd name="T3" fmla="*/ 2 h 15463"/>
                <a:gd name="T4" fmla="*/ 0 w 18554"/>
                <a:gd name="T5" fmla="*/ 0 h 15463"/>
                <a:gd name="T6" fmla="*/ 0 60000 65536"/>
                <a:gd name="T7" fmla="*/ 0 60000 65536"/>
                <a:gd name="T8" fmla="*/ 0 60000 65536"/>
                <a:gd name="T9" fmla="*/ 0 w 18554"/>
                <a:gd name="T10" fmla="*/ 0 h 15463"/>
                <a:gd name="T11" fmla="*/ 18554 w 18554"/>
                <a:gd name="T12" fmla="*/ 15463 h 15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54" h="15463" fill="none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</a:path>
                <a:path w="18554" h="15463" stroke="0" extrusionOk="0">
                  <a:moveTo>
                    <a:pt x="18554" y="11059"/>
                  </a:moveTo>
                  <a:cubicBezTo>
                    <a:pt x="17592" y="12671"/>
                    <a:pt x="16425" y="14152"/>
                    <a:pt x="15081" y="1546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4862" y="2363"/>
              <a:ext cx="224" cy="259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057" y="1301"/>
              <a:ext cx="210" cy="22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4834" y="1620"/>
              <a:ext cx="238" cy="244"/>
            </a:xfrm>
            <a:prstGeom prst="ellipse">
              <a:avLst/>
            </a:prstGeom>
            <a:solidFill>
              <a:srgbClr val="D9AA73"/>
            </a:solidFill>
            <a:ln w="22225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3029" y="266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4925" y="2977"/>
              <a:ext cx="392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4932" y="2984"/>
              <a:ext cx="392" cy="18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3428" y="3114"/>
              <a:ext cx="98" cy="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3435" y="3121"/>
              <a:ext cx="98" cy="46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24" y="3190"/>
              <a:ext cx="84" cy="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3631" y="3197"/>
              <a:ext cx="84" cy="61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3848" y="3265"/>
              <a:ext cx="84" cy="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855" y="3272"/>
              <a:ext cx="84" cy="32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058" y="3265"/>
              <a:ext cx="83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4065" y="3272"/>
              <a:ext cx="83" cy="47"/>
            </a:xfrm>
            <a:prstGeom prst="rect">
              <a:avLst/>
            </a:prstGeom>
            <a:noFill/>
            <a:ln w="222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785" y="3008"/>
              <a:ext cx="42" cy="45"/>
            </a:xfrm>
            <a:custGeom>
              <a:avLst/>
              <a:gdLst>
                <a:gd name="T0" fmla="*/ 28 w 42"/>
                <a:gd name="T1" fmla="*/ 15 h 45"/>
                <a:gd name="T2" fmla="*/ 42 w 42"/>
                <a:gd name="T3" fmla="*/ 30 h 45"/>
                <a:gd name="T4" fmla="*/ 0 w 42"/>
                <a:gd name="T5" fmla="*/ 45 h 45"/>
                <a:gd name="T6" fmla="*/ 28 w 42"/>
                <a:gd name="T7" fmla="*/ 0 h 45"/>
                <a:gd name="T8" fmla="*/ 28 w 42"/>
                <a:gd name="T9" fmla="*/ 1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5"/>
                <a:gd name="T17" fmla="*/ 42 w 4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5">
                  <a:moveTo>
                    <a:pt x="28" y="15"/>
                  </a:moveTo>
                  <a:lnTo>
                    <a:pt x="42" y="30"/>
                  </a:lnTo>
                  <a:lnTo>
                    <a:pt x="0" y="45"/>
                  </a:lnTo>
                  <a:lnTo>
                    <a:pt x="28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>
              <a:off x="4827" y="3008"/>
              <a:ext cx="14" cy="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065" y="3008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3092" y="2750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/>
            </a:p>
          </p:txBody>
        </p:sp>
        <p:sp>
          <p:nvSpPr>
            <p:cNvPr id="31771" name="Oval 28"/>
            <p:cNvSpPr>
              <a:spLocks noChangeArrowheads="1"/>
            </p:cNvSpPr>
            <p:nvPr/>
          </p:nvSpPr>
          <p:spPr bwMode="auto">
            <a:xfrm>
              <a:off x="4365" y="976"/>
              <a:ext cx="266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Rectangle 29"/>
            <p:cNvSpPr>
              <a:spLocks noChangeArrowheads="1"/>
            </p:cNvSpPr>
            <p:nvPr/>
          </p:nvSpPr>
          <p:spPr bwMode="auto">
            <a:xfrm>
              <a:off x="2924" y="2053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/>
            </a:p>
          </p:txBody>
        </p:sp>
        <p:sp>
          <p:nvSpPr>
            <p:cNvPr id="31773" name="Oval 30"/>
            <p:cNvSpPr>
              <a:spLocks noChangeArrowheads="1"/>
            </p:cNvSpPr>
            <p:nvPr/>
          </p:nvSpPr>
          <p:spPr bwMode="auto">
            <a:xfrm>
              <a:off x="3043" y="1286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Rectangle 31"/>
            <p:cNvSpPr>
              <a:spLocks noChangeArrowheads="1"/>
            </p:cNvSpPr>
            <p:nvPr/>
          </p:nvSpPr>
          <p:spPr bwMode="auto">
            <a:xfrm>
              <a:off x="3134" y="1355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1775" name="Oval 32"/>
            <p:cNvSpPr>
              <a:spLocks noChangeArrowheads="1"/>
            </p:cNvSpPr>
            <p:nvPr/>
          </p:nvSpPr>
          <p:spPr bwMode="auto">
            <a:xfrm>
              <a:off x="3645" y="877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Rectangle 33"/>
            <p:cNvSpPr>
              <a:spLocks noChangeArrowheads="1"/>
            </p:cNvSpPr>
            <p:nvPr/>
          </p:nvSpPr>
          <p:spPr bwMode="auto">
            <a:xfrm>
              <a:off x="3725" y="946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33</a:t>
              </a:r>
              <a:endParaRPr lang="en-US"/>
            </a:p>
          </p:txBody>
        </p:sp>
        <p:sp>
          <p:nvSpPr>
            <p:cNvPr id="31777" name="Oval 34"/>
            <p:cNvSpPr>
              <a:spLocks noChangeArrowheads="1"/>
            </p:cNvSpPr>
            <p:nvPr/>
          </p:nvSpPr>
          <p:spPr bwMode="auto">
            <a:xfrm>
              <a:off x="4428" y="2984"/>
              <a:ext cx="252" cy="259"/>
            </a:xfrm>
            <a:prstGeom prst="ellipse">
              <a:avLst/>
            </a:prstGeom>
            <a:solidFill>
              <a:srgbClr val="FFDC99"/>
            </a:solidFill>
            <a:ln w="222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35"/>
            <p:cNvSpPr>
              <a:spLocks noChangeArrowheads="1"/>
            </p:cNvSpPr>
            <p:nvPr/>
          </p:nvSpPr>
          <p:spPr bwMode="auto">
            <a:xfrm>
              <a:off x="4491" y="3053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28</a:t>
              </a:r>
              <a:endParaRPr lang="en-US"/>
            </a:p>
          </p:txBody>
        </p:sp>
        <p:sp>
          <p:nvSpPr>
            <p:cNvPr id="31779" name="Rectangle 36"/>
            <p:cNvSpPr>
              <a:spLocks noChangeArrowheads="1"/>
            </p:cNvSpPr>
            <p:nvPr/>
          </p:nvSpPr>
          <p:spPr bwMode="auto">
            <a:xfrm>
              <a:off x="4452" y="1083"/>
              <a:ext cx="1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17</a:t>
              </a:r>
              <a:endParaRPr lang="en-US"/>
            </a:p>
          </p:txBody>
        </p:sp>
        <p:sp>
          <p:nvSpPr>
            <p:cNvPr id="31780" name="Oval 37"/>
            <p:cNvSpPr>
              <a:spLocks noChangeArrowheads="1"/>
            </p:cNvSpPr>
            <p:nvPr/>
          </p:nvSpPr>
          <p:spPr bwMode="auto">
            <a:xfrm>
              <a:off x="4813" y="1613"/>
              <a:ext cx="280" cy="288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Rectangle 38"/>
            <p:cNvSpPr>
              <a:spLocks noChangeArrowheads="1"/>
            </p:cNvSpPr>
            <p:nvPr/>
          </p:nvSpPr>
          <p:spPr bwMode="auto">
            <a:xfrm>
              <a:off x="4897" y="1689"/>
              <a:ext cx="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31782" name="Oval 39"/>
            <p:cNvSpPr>
              <a:spLocks noChangeArrowheads="1"/>
            </p:cNvSpPr>
            <p:nvPr/>
          </p:nvSpPr>
          <p:spPr bwMode="auto">
            <a:xfrm>
              <a:off x="4827" y="2341"/>
              <a:ext cx="280" cy="303"/>
            </a:xfrm>
            <a:prstGeom prst="ellipse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Rectangle 40"/>
            <p:cNvSpPr>
              <a:spLocks noChangeArrowheads="1"/>
            </p:cNvSpPr>
            <p:nvPr/>
          </p:nvSpPr>
          <p:spPr bwMode="auto">
            <a:xfrm>
              <a:off x="4953" y="2432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Correctness?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Safety: highest process elected</a:t>
            </a:r>
            <a:endParaRPr lang="en-US" dirty="0"/>
          </a:p>
          <a:p>
            <a:r>
              <a:rPr lang="en-US" dirty="0" err="1" smtClean="0"/>
              <a:t>Liveness</a:t>
            </a:r>
            <a:r>
              <a:rPr lang="en-US" dirty="0" smtClean="0"/>
              <a:t>: complete after 3N-1 messages</a:t>
            </a:r>
          </a:p>
          <a:p>
            <a:pPr lvl="1"/>
            <a:r>
              <a:rPr lang="en-US" dirty="0" smtClean="0"/>
              <a:t>What if there are failures during the election run?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Ring Election </a:t>
            </a:r>
            <a:endParaRPr lang="en-US" dirty="0"/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2146300" y="2967037"/>
            <a:ext cx="119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4737100" y="1976437"/>
            <a:ext cx="1104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 rot="2339013">
            <a:off x="419100" y="378073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Election:</a:t>
            </a:r>
            <a:r>
              <a:rPr lang="en-US" b="1" dirty="0"/>
              <a:t> </a:t>
            </a:r>
            <a:r>
              <a:rPr lang="en-US" b="1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58782" name="Text Box 62"/>
          <p:cNvSpPr txBox="1">
            <a:spLocks noChangeArrowheads="1"/>
          </p:cNvSpPr>
          <p:nvPr/>
        </p:nvSpPr>
        <p:spPr bwMode="auto">
          <a:xfrm>
            <a:off x="2095500" y="3779837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8827" name="Text Box 107"/>
          <p:cNvSpPr txBox="1">
            <a:spLocks noChangeArrowheads="1"/>
          </p:cNvSpPr>
          <p:nvPr/>
        </p:nvSpPr>
        <p:spPr bwMode="auto">
          <a:xfrm>
            <a:off x="7416800" y="2979737"/>
            <a:ext cx="1206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838200" y="2014537"/>
            <a:ext cx="2146300" cy="3074988"/>
            <a:chOff x="528" y="568"/>
            <a:chExt cx="1352" cy="1937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568" y="568"/>
              <a:ext cx="1280" cy="1424"/>
              <a:chOff x="568" y="712"/>
              <a:chExt cx="1280" cy="1424"/>
            </a:xfrm>
          </p:grpSpPr>
          <p:sp>
            <p:nvSpPr>
              <p:cNvPr id="158724" name="Oval 4"/>
              <p:cNvSpPr>
                <a:spLocks noChangeArrowheads="1"/>
              </p:cNvSpPr>
              <p:nvPr/>
            </p:nvSpPr>
            <p:spPr bwMode="auto">
              <a:xfrm>
                <a:off x="1008" y="7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5" name="Oval 5"/>
              <p:cNvSpPr>
                <a:spLocks noChangeArrowheads="1"/>
              </p:cNvSpPr>
              <p:nvPr/>
            </p:nvSpPr>
            <p:spPr bwMode="auto">
              <a:xfrm>
                <a:off x="1528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6" name="Oval 6"/>
              <p:cNvSpPr>
                <a:spLocks noChangeArrowheads="1"/>
              </p:cNvSpPr>
              <p:nvPr/>
            </p:nvSpPr>
            <p:spPr bwMode="auto">
              <a:xfrm>
                <a:off x="568" y="10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7" name="Oval 7"/>
              <p:cNvSpPr>
                <a:spLocks noChangeArrowheads="1"/>
              </p:cNvSpPr>
              <p:nvPr/>
            </p:nvSpPr>
            <p:spPr bwMode="auto">
              <a:xfrm>
                <a:off x="1520" y="156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28" name="Oval 8"/>
              <p:cNvSpPr>
                <a:spLocks noChangeArrowheads="1"/>
              </p:cNvSpPr>
              <p:nvPr/>
            </p:nvSpPr>
            <p:spPr bwMode="auto">
              <a:xfrm>
                <a:off x="1088" y="184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907" name="AutoShape 9"/>
              <p:cNvCxnSpPr>
                <a:cxnSpLocks noChangeShapeType="1"/>
                <a:stCxn id="158724" idx="6"/>
                <a:endCxn id="158725" idx="0"/>
              </p:cNvCxnSpPr>
              <p:nvPr/>
            </p:nvCxnSpPr>
            <p:spPr bwMode="auto">
              <a:xfrm>
                <a:off x="1312" y="856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908" name="AutoShape 10"/>
              <p:cNvCxnSpPr>
                <a:cxnSpLocks noChangeShapeType="1"/>
                <a:stCxn id="158727" idx="4"/>
                <a:endCxn id="158728" idx="6"/>
              </p:cNvCxnSpPr>
              <p:nvPr/>
            </p:nvCxnSpPr>
            <p:spPr bwMode="auto">
              <a:xfrm rot="5400000">
                <a:off x="1460" y="1780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909" name="AutoShape 11"/>
              <p:cNvCxnSpPr>
                <a:cxnSpLocks noChangeShapeType="1"/>
                <a:stCxn id="158726" idx="0"/>
                <a:endCxn id="158724" idx="2"/>
              </p:cNvCxnSpPr>
              <p:nvPr/>
            </p:nvCxnSpPr>
            <p:spPr bwMode="auto">
              <a:xfrm rot="-5400000">
                <a:off x="780" y="796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910" name="AutoShape 12"/>
              <p:cNvCxnSpPr>
                <a:cxnSpLocks noChangeShapeType="1"/>
                <a:stCxn id="158725" idx="6"/>
                <a:endCxn id="35914" idx="3"/>
              </p:cNvCxnSpPr>
              <p:nvPr/>
            </p:nvCxnSpPr>
            <p:spPr bwMode="auto">
              <a:xfrm>
                <a:off x="1832" y="1160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911" name="AutoShape 13"/>
              <p:cNvCxnSpPr>
                <a:cxnSpLocks noChangeShapeType="1"/>
                <a:stCxn id="158728" idx="2"/>
                <a:endCxn id="158726" idx="2"/>
              </p:cNvCxnSpPr>
              <p:nvPr/>
            </p:nvCxnSpPr>
            <p:spPr bwMode="auto">
              <a:xfrm rot="10800000">
                <a:off x="568" y="1168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sp>
            <p:nvSpPr>
              <p:cNvPr id="35912" name="Text Box 14"/>
              <p:cNvSpPr txBox="1">
                <a:spLocks noChangeArrowheads="1"/>
              </p:cNvSpPr>
              <p:nvPr/>
            </p:nvSpPr>
            <p:spPr bwMode="auto">
              <a:xfrm>
                <a:off x="1040" y="78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5913" name="Text Box 15"/>
              <p:cNvSpPr txBox="1">
                <a:spLocks noChangeArrowheads="1"/>
              </p:cNvSpPr>
              <p:nvPr/>
            </p:nvSpPr>
            <p:spPr bwMode="auto">
              <a:xfrm>
                <a:off x="1552" y="107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5914" name="Text Box 16"/>
              <p:cNvSpPr txBox="1">
                <a:spLocks noChangeArrowheads="1"/>
              </p:cNvSpPr>
              <p:nvPr/>
            </p:nvSpPr>
            <p:spPr bwMode="auto">
              <a:xfrm>
                <a:off x="1544" y="161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591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91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5916" name="Text Box 18"/>
              <p:cNvSpPr txBox="1">
                <a:spLocks noChangeArrowheads="1"/>
              </p:cNvSpPr>
              <p:nvPr/>
            </p:nvSpPr>
            <p:spPr bwMode="auto">
              <a:xfrm>
                <a:off x="584" y="108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58743" name="Oval 23"/>
              <p:cNvSpPr>
                <a:spLocks noChangeArrowheads="1"/>
              </p:cNvSpPr>
              <p:nvPr/>
            </p:nvSpPr>
            <p:spPr bwMode="auto">
              <a:xfrm>
                <a:off x="704" y="14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918" name="Text Box 30"/>
              <p:cNvSpPr txBox="1">
                <a:spLocks noChangeArrowheads="1"/>
              </p:cNvSpPr>
              <p:nvPr/>
            </p:nvSpPr>
            <p:spPr bwMode="auto">
              <a:xfrm>
                <a:off x="712" y="1504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5919" name="Line 34"/>
              <p:cNvSpPr>
                <a:spLocks noChangeShapeType="1"/>
              </p:cNvSpPr>
              <p:nvPr/>
            </p:nvSpPr>
            <p:spPr bwMode="auto">
              <a:xfrm flipH="1">
                <a:off x="728" y="143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920" name="Line 35"/>
              <p:cNvSpPr>
                <a:spLocks noChangeShapeType="1"/>
              </p:cNvSpPr>
              <p:nvPr/>
            </p:nvSpPr>
            <p:spPr bwMode="auto">
              <a:xfrm>
                <a:off x="680" y="144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901" name="Text Box 183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465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 marL="342900" indent="-3429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b="1">
                  <a:solidFill>
                    <a:srgbClr val="0000FF"/>
                  </a:solidFill>
                </a:rPr>
                <a:t>P2 initiates election after old leader P5 failed</a:t>
              </a:r>
            </a:p>
          </p:txBody>
        </p:sp>
      </p:grpSp>
      <p:grpSp>
        <p:nvGrpSpPr>
          <p:cNvPr id="4" name="Group 196"/>
          <p:cNvGrpSpPr>
            <a:grpSpLocks/>
          </p:cNvGrpSpPr>
          <p:nvPr/>
        </p:nvGrpSpPr>
        <p:grpSpPr bwMode="auto">
          <a:xfrm>
            <a:off x="3467100" y="2001837"/>
            <a:ext cx="2476500" cy="2657475"/>
            <a:chOff x="2184" y="560"/>
            <a:chExt cx="1560" cy="1674"/>
          </a:xfrm>
        </p:grpSpPr>
        <p:grpSp>
          <p:nvGrpSpPr>
            <p:cNvPr id="5" name="Group 85"/>
            <p:cNvGrpSpPr>
              <a:grpSpLocks/>
            </p:cNvGrpSpPr>
            <p:nvPr/>
          </p:nvGrpSpPr>
          <p:grpSpPr bwMode="auto">
            <a:xfrm>
              <a:off x="2264" y="560"/>
              <a:ext cx="1280" cy="1256"/>
              <a:chOff x="2360" y="704"/>
              <a:chExt cx="1280" cy="1256"/>
            </a:xfrm>
          </p:grpSpPr>
          <p:sp>
            <p:nvSpPr>
              <p:cNvPr id="158761" name="Oval 41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2" name="Oval 42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3" name="Oval 43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4" name="Oval 44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765" name="Oval 45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885" name="AutoShape 46"/>
              <p:cNvCxnSpPr>
                <a:cxnSpLocks noChangeShapeType="1"/>
                <a:stCxn id="158761" idx="6"/>
                <a:endCxn id="158762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886" name="AutoShape 48"/>
              <p:cNvCxnSpPr>
                <a:cxnSpLocks noChangeShapeType="1"/>
                <a:stCxn id="158763" idx="0"/>
                <a:endCxn id="158761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887" name="AutoShape 49"/>
              <p:cNvCxnSpPr>
                <a:cxnSpLocks noChangeShapeType="1"/>
                <a:stCxn id="158762" idx="6"/>
                <a:endCxn id="35891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888" name="AutoShape 50"/>
              <p:cNvCxnSpPr>
                <a:cxnSpLocks noChangeShapeType="1"/>
                <a:stCxn id="158764" idx="4"/>
                <a:endCxn id="158763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sp>
            <p:nvSpPr>
              <p:cNvPr id="35889" name="Text Box 51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5890" name="Text Box 52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5891" name="Text Box 53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5892" name="Text Box 54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5893" name="Text Box 55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58776" name="Oval 56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895" name="Text Box 57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5896" name="Line 58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97" name="Line 59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98" name="Line 60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99" name="Line 61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879" name="Text Box 184"/>
            <p:cNvSpPr txBox="1">
              <a:spLocks noChangeArrowheads="1"/>
            </p:cNvSpPr>
            <p:nvPr/>
          </p:nvSpPr>
          <p:spPr bwMode="auto">
            <a:xfrm>
              <a:off x="2184" y="1904"/>
              <a:ext cx="1560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2. P2 receives 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election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, </a:t>
              </a:r>
              <a:r>
                <a:rPr lang="en-US" b="1" dirty="0">
                  <a:solidFill>
                    <a:srgbClr val="0000FF"/>
                  </a:solidFill>
                </a:rPr>
                <a:t>	P4 dies</a:t>
              </a:r>
            </a:p>
          </p:txBody>
        </p:sp>
      </p:grpSp>
      <p:grpSp>
        <p:nvGrpSpPr>
          <p:cNvPr id="6" name="Group 197"/>
          <p:cNvGrpSpPr>
            <a:grpSpLocks/>
          </p:cNvGrpSpPr>
          <p:nvPr/>
        </p:nvGrpSpPr>
        <p:grpSpPr bwMode="auto">
          <a:xfrm>
            <a:off x="6248400" y="2014537"/>
            <a:ext cx="2184400" cy="2733675"/>
            <a:chOff x="3936" y="568"/>
            <a:chExt cx="1376" cy="1722"/>
          </a:xfrm>
        </p:grpSpPr>
        <p:grpSp>
          <p:nvGrpSpPr>
            <p:cNvPr id="7" name="Group 86"/>
            <p:cNvGrpSpPr>
              <a:grpSpLocks/>
            </p:cNvGrpSpPr>
            <p:nvPr/>
          </p:nvGrpSpPr>
          <p:grpSpPr bwMode="auto">
            <a:xfrm>
              <a:off x="3936" y="568"/>
              <a:ext cx="1280" cy="1256"/>
              <a:chOff x="2360" y="704"/>
              <a:chExt cx="1280" cy="1256"/>
            </a:xfrm>
          </p:grpSpPr>
          <p:sp>
            <p:nvSpPr>
              <p:cNvPr id="158807" name="Oval 87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08" name="Oval 88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09" name="Oval 89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10" name="Oval 90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58811" name="Oval 91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5863" name="AutoShape 92"/>
              <p:cNvCxnSpPr>
                <a:cxnSpLocks noChangeShapeType="1"/>
                <a:stCxn id="158807" idx="6"/>
                <a:endCxn id="158808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864" name="AutoShape 93"/>
              <p:cNvCxnSpPr>
                <a:cxnSpLocks noChangeShapeType="1"/>
                <a:stCxn id="158809" idx="0"/>
                <a:endCxn id="158807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865" name="AutoShape 94"/>
              <p:cNvCxnSpPr>
                <a:cxnSpLocks noChangeShapeType="1"/>
                <a:stCxn id="158808" idx="6"/>
                <a:endCxn id="35869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5866" name="AutoShape 95"/>
              <p:cNvCxnSpPr>
                <a:cxnSpLocks noChangeShapeType="1"/>
                <a:stCxn id="158810" idx="4"/>
                <a:endCxn id="158809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sp>
            <p:nvSpPr>
              <p:cNvPr id="35867" name="Text Box 96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5868" name="Text Box 97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5869" name="Text Box 98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5870" name="Text Box 99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5871" name="Text Box 100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58821" name="Oval 101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873" name="Text Box 102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5874" name="Line 103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75" name="Line 104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76" name="Line 105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5877" name="Line 106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5857" name="Text Box 187"/>
            <p:cNvSpPr txBox="1">
              <a:spLocks noChangeArrowheads="1"/>
            </p:cNvSpPr>
            <p:nvPr/>
          </p:nvSpPr>
          <p:spPr bwMode="auto">
            <a:xfrm>
              <a:off x="3968" y="1960"/>
              <a:ext cx="1344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3. Election: 4 is forwarded </a:t>
              </a:r>
              <a:r>
                <a:rPr lang="en-US" b="1" dirty="0" smtClean="0">
                  <a:solidFill>
                    <a:srgbClr val="0000FF"/>
                  </a:solidFill>
                </a:rPr>
                <a:t>forever</a:t>
              </a:r>
              <a:r>
                <a:rPr lang="en-US" b="1" dirty="0">
                  <a:solidFill>
                    <a:srgbClr val="0000FF"/>
                  </a:solidFill>
                </a:rPr>
                <a:t>?</a:t>
              </a:r>
            </a:p>
          </p:txBody>
        </p:sp>
      </p:grpSp>
      <p:sp>
        <p:nvSpPr>
          <p:cNvPr id="35855" name="Text Box 201"/>
          <p:cNvSpPr txBox="1">
            <a:spLocks noChangeArrowheads="1"/>
          </p:cNvSpPr>
          <p:nvPr/>
        </p:nvSpPr>
        <p:spPr bwMode="auto">
          <a:xfrm>
            <a:off x="1427163" y="5272087"/>
            <a:ext cx="697201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May not terminate</a:t>
            </a:r>
            <a:r>
              <a:rPr lang="en-US" sz="1800" dirty="0">
                <a:solidFill>
                  <a:schemeClr val="tx1"/>
                </a:solidFill>
              </a:rPr>
              <a:t> when process failure occurs during the election!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Consider above example where </a:t>
            </a:r>
            <a:r>
              <a:rPr lang="en-US" sz="1800" dirty="0" err="1">
                <a:solidFill>
                  <a:schemeClr val="tx1"/>
                </a:solidFill>
              </a:rPr>
              <a:t>attr</a:t>
            </a:r>
            <a:r>
              <a:rPr lang="en-US" sz="1800" dirty="0">
                <a:solidFill>
                  <a:schemeClr val="tx1"/>
                </a:solidFill>
              </a:rPr>
              <a:t>==highest 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7" grpId="0" autoUpdateAnimBg="0"/>
      <p:bldP spid="158758" grpId="0" autoUpdateAnimBg="0"/>
      <p:bldP spid="158759" grpId="0" autoUpdateAnimBg="0"/>
      <p:bldP spid="158782" grpId="0" autoUpdateAnimBg="0"/>
      <p:bldP spid="1588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Maekawa’s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 </a:t>
            </a:r>
            <a:r>
              <a:rPr lang="en-US" dirty="0" smtClean="0">
                <a:solidFill>
                  <a:srgbClr val="FF0000"/>
                </a:solidFill>
              </a:rPr>
              <a:t>no need to have all peers reply</a:t>
            </a:r>
          </a:p>
          <a:p>
            <a:r>
              <a:rPr lang="en-US" dirty="0" smtClean="0"/>
              <a:t>Only need to have </a:t>
            </a:r>
            <a:r>
              <a:rPr lang="en-US" dirty="0" smtClean="0">
                <a:solidFill>
                  <a:srgbClr val="0000FF"/>
                </a:solidFill>
              </a:rPr>
              <a:t>a subset of peers</a:t>
            </a:r>
            <a:r>
              <a:rPr lang="en-US" dirty="0" smtClean="0"/>
              <a:t> as long as all subsets overlap.</a:t>
            </a:r>
          </a:p>
          <a:p>
            <a:r>
              <a:rPr lang="en-US" dirty="0" smtClean="0"/>
              <a:t>Voting set: a subset of processes that grant permission to enter a CS</a:t>
            </a:r>
          </a:p>
          <a:p>
            <a:r>
              <a:rPr lang="en-US" dirty="0" smtClean="0"/>
              <a:t>Voting sets are chosen so that </a:t>
            </a:r>
            <a:r>
              <a:rPr lang="en-US" dirty="0" smtClean="0">
                <a:solidFill>
                  <a:srgbClr val="0000FF"/>
                </a:solidFill>
              </a:rPr>
              <a:t>for any two processes</a:t>
            </a:r>
            <a:r>
              <a:rPr lang="en-US" dirty="0" smtClean="0"/>
              <a:t>, p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, their corresponding voting sets have </a:t>
            </a:r>
            <a:r>
              <a:rPr lang="en-US" dirty="0" smtClean="0">
                <a:solidFill>
                  <a:srgbClr val="FF0000"/>
                </a:solidFill>
              </a:rPr>
              <a:t>at least one common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process p</a:t>
            </a:r>
            <a:r>
              <a:rPr lang="en-US" baseline="-25000" dirty="0" smtClean="0"/>
              <a:t>i</a:t>
            </a:r>
            <a:r>
              <a:rPr lang="en-US" dirty="0" smtClean="0"/>
              <a:t> is associated with a voting set v</a:t>
            </a:r>
            <a:r>
              <a:rPr lang="en-US" baseline="-25000" dirty="0" smtClean="0"/>
              <a:t>i</a:t>
            </a:r>
            <a:r>
              <a:rPr lang="en-US" dirty="0" smtClean="0"/>
              <a:t> (of processes)</a:t>
            </a:r>
          </a:p>
          <a:p>
            <a:pPr lvl="1"/>
            <a:r>
              <a:rPr lang="en-US" dirty="0" smtClean="0"/>
              <a:t>Each process belongs to its own voting set</a:t>
            </a:r>
          </a:p>
          <a:p>
            <a:pPr lvl="1"/>
            <a:r>
              <a:rPr lang="en-US" dirty="0" smtClean="0"/>
              <a:t>The intersection of any two voting sets is non-empty</a:t>
            </a:r>
          </a:p>
          <a:p>
            <a:pPr lvl="1"/>
            <a:r>
              <a:rPr lang="en-US" dirty="0" smtClean="0"/>
              <a:t>Each voting set is of size K</a:t>
            </a:r>
          </a:p>
          <a:p>
            <a:pPr lvl="1"/>
            <a:r>
              <a:rPr lang="en-US" dirty="0" smtClean="0"/>
              <a:t>Each process belongs to M other voting sets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Maekawa’s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86200" y="22860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667000" y="4114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257800" y="41148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14" name="Freeform 13"/>
          <p:cNvSpPr/>
          <p:nvPr/>
        </p:nvSpPr>
        <p:spPr bwMode="auto">
          <a:xfrm>
            <a:off x="2394538" y="1761992"/>
            <a:ext cx="3162117" cy="4067117"/>
          </a:xfrm>
          <a:custGeom>
            <a:avLst/>
            <a:gdLst>
              <a:gd name="connsiteX0" fmla="*/ 2868856 w 3162117"/>
              <a:gd name="connsiteY0" fmla="*/ 441136 h 4067117"/>
              <a:gd name="connsiteX1" fmla="*/ 1598909 w 3162117"/>
              <a:gd name="connsiteY1" fmla="*/ 425836 h 4067117"/>
              <a:gd name="connsiteX2" fmla="*/ 68853 w 3162117"/>
              <a:gd name="connsiteY2" fmla="*/ 2996152 h 4067117"/>
              <a:gd name="connsiteX3" fmla="*/ 1185794 w 3162117"/>
              <a:gd name="connsiteY3" fmla="*/ 3975320 h 4067117"/>
              <a:gd name="connsiteX4" fmla="*/ 2379238 w 3162117"/>
              <a:gd name="connsiteY4" fmla="*/ 2445370 h 4067117"/>
              <a:gd name="connsiteX5" fmla="*/ 3083064 w 3162117"/>
              <a:gd name="connsiteY5" fmla="*/ 1190811 h 4067117"/>
              <a:gd name="connsiteX6" fmla="*/ 2868856 w 3162117"/>
              <a:gd name="connsiteY6" fmla="*/ 441136 h 406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2117" h="4067117">
                <a:moveTo>
                  <a:pt x="2868856" y="441136"/>
                </a:moveTo>
                <a:cubicBezTo>
                  <a:pt x="2621497" y="313640"/>
                  <a:pt x="2065576" y="0"/>
                  <a:pt x="1598909" y="425836"/>
                </a:cubicBezTo>
                <a:cubicBezTo>
                  <a:pt x="1132242" y="851672"/>
                  <a:pt x="137706" y="2404571"/>
                  <a:pt x="68853" y="2996152"/>
                </a:cubicBezTo>
                <a:cubicBezTo>
                  <a:pt x="0" y="3587733"/>
                  <a:pt x="800730" y="4067117"/>
                  <a:pt x="1185794" y="3975320"/>
                </a:cubicBezTo>
                <a:cubicBezTo>
                  <a:pt x="1570858" y="3883523"/>
                  <a:pt x="2063026" y="2909455"/>
                  <a:pt x="2379238" y="2445370"/>
                </a:cubicBezTo>
                <a:cubicBezTo>
                  <a:pt x="2695450" y="1981285"/>
                  <a:pt x="3004011" y="1527400"/>
                  <a:pt x="3083064" y="1190811"/>
                </a:cubicBezTo>
                <a:cubicBezTo>
                  <a:pt x="3162117" y="854222"/>
                  <a:pt x="3116215" y="568632"/>
                  <a:pt x="2868856" y="441136"/>
                </a:cubicBezTo>
                <a:close/>
              </a:path>
            </a:pathLst>
          </a:cu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361387" y="3786626"/>
            <a:ext cx="4452465" cy="2011884"/>
          </a:xfrm>
          <a:custGeom>
            <a:avLst/>
            <a:gdLst>
              <a:gd name="connsiteX0" fmla="*/ 2366488 w 4452465"/>
              <a:gd name="connsiteY0" fmla="*/ 145345 h 2011884"/>
              <a:gd name="connsiteX1" fmla="*/ 499819 w 4452465"/>
              <a:gd name="connsiteY1" fmla="*/ 267741 h 2011884"/>
              <a:gd name="connsiteX2" fmla="*/ 300911 w 4452465"/>
              <a:gd name="connsiteY2" fmla="*/ 1751792 h 2011884"/>
              <a:gd name="connsiteX3" fmla="*/ 2305285 w 4452465"/>
              <a:gd name="connsiteY3" fmla="*/ 1828290 h 2011884"/>
              <a:gd name="connsiteX4" fmla="*/ 4049550 w 4452465"/>
              <a:gd name="connsiteY4" fmla="*/ 1751792 h 2011884"/>
              <a:gd name="connsiteX5" fmla="*/ 4432064 w 4452465"/>
              <a:gd name="connsiteY5" fmla="*/ 956218 h 2011884"/>
              <a:gd name="connsiteX6" fmla="*/ 3927145 w 4452465"/>
              <a:gd name="connsiteY6" fmla="*/ 175944 h 2011884"/>
              <a:gd name="connsiteX7" fmla="*/ 2305285 w 4452465"/>
              <a:gd name="connsiteY7" fmla="*/ 145345 h 2011884"/>
              <a:gd name="connsiteX8" fmla="*/ 2305285 w 4452465"/>
              <a:gd name="connsiteY8" fmla="*/ 145345 h 201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52465" h="2011884">
                <a:moveTo>
                  <a:pt x="2366488" y="145345"/>
                </a:moveTo>
                <a:cubicBezTo>
                  <a:pt x="1605285" y="72672"/>
                  <a:pt x="844082" y="0"/>
                  <a:pt x="499819" y="267741"/>
                </a:cubicBezTo>
                <a:cubicBezTo>
                  <a:pt x="155556" y="535482"/>
                  <a:pt x="0" y="1491701"/>
                  <a:pt x="300911" y="1751792"/>
                </a:cubicBezTo>
                <a:cubicBezTo>
                  <a:pt x="601822" y="2011884"/>
                  <a:pt x="1680512" y="1828290"/>
                  <a:pt x="2305285" y="1828290"/>
                </a:cubicBezTo>
                <a:cubicBezTo>
                  <a:pt x="2930058" y="1828290"/>
                  <a:pt x="3695087" y="1897137"/>
                  <a:pt x="4049550" y="1751792"/>
                </a:cubicBezTo>
                <a:cubicBezTo>
                  <a:pt x="4404013" y="1606447"/>
                  <a:pt x="4452465" y="1218859"/>
                  <a:pt x="4432064" y="956218"/>
                </a:cubicBezTo>
                <a:cubicBezTo>
                  <a:pt x="4411663" y="693577"/>
                  <a:pt x="4281608" y="311090"/>
                  <a:pt x="3927145" y="175944"/>
                </a:cubicBezTo>
                <a:cubicBezTo>
                  <a:pt x="3572682" y="40799"/>
                  <a:pt x="2305285" y="145345"/>
                  <a:pt x="2305285" y="145345"/>
                </a:cubicBezTo>
                <a:lnTo>
                  <a:pt x="2305285" y="145345"/>
                </a:lnTo>
              </a:path>
            </a:pathLst>
          </a:cu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3618584" y="1981285"/>
            <a:ext cx="3307471" cy="3845274"/>
          </a:xfrm>
          <a:custGeom>
            <a:avLst/>
            <a:gdLst>
              <a:gd name="connsiteX0" fmla="*/ 390164 w 3307471"/>
              <a:gd name="connsiteY0" fmla="*/ 267741 h 3845274"/>
              <a:gd name="connsiteX1" fmla="*/ 1201094 w 3307471"/>
              <a:gd name="connsiteY1" fmla="*/ 175944 h 3845274"/>
              <a:gd name="connsiteX2" fmla="*/ 2256833 w 3307471"/>
              <a:gd name="connsiteY2" fmla="*/ 1323407 h 3845274"/>
              <a:gd name="connsiteX3" fmla="*/ 3266670 w 3307471"/>
              <a:gd name="connsiteY3" fmla="*/ 2730960 h 3845274"/>
              <a:gd name="connsiteX4" fmla="*/ 2501642 w 3307471"/>
              <a:gd name="connsiteY4" fmla="*/ 3740727 h 3845274"/>
              <a:gd name="connsiteX5" fmla="*/ 1706013 w 3307471"/>
              <a:gd name="connsiteY5" fmla="*/ 3358240 h 3845274"/>
              <a:gd name="connsiteX6" fmla="*/ 221858 w 3307471"/>
              <a:gd name="connsiteY6" fmla="*/ 1415204 h 3845274"/>
              <a:gd name="connsiteX7" fmla="*/ 390164 w 3307471"/>
              <a:gd name="connsiteY7" fmla="*/ 267741 h 384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7471" h="3845274">
                <a:moveTo>
                  <a:pt x="390164" y="267741"/>
                </a:moveTo>
                <a:cubicBezTo>
                  <a:pt x="553370" y="61198"/>
                  <a:pt x="889983" y="0"/>
                  <a:pt x="1201094" y="175944"/>
                </a:cubicBezTo>
                <a:cubicBezTo>
                  <a:pt x="1512206" y="351888"/>
                  <a:pt x="1912570" y="897571"/>
                  <a:pt x="2256833" y="1323407"/>
                </a:cubicBezTo>
                <a:cubicBezTo>
                  <a:pt x="2601096" y="1749243"/>
                  <a:pt x="3225869" y="2328073"/>
                  <a:pt x="3266670" y="2730960"/>
                </a:cubicBezTo>
                <a:cubicBezTo>
                  <a:pt x="3307471" y="3133847"/>
                  <a:pt x="2761752" y="3636180"/>
                  <a:pt x="2501642" y="3740727"/>
                </a:cubicBezTo>
                <a:cubicBezTo>
                  <a:pt x="2241533" y="3845274"/>
                  <a:pt x="2085977" y="3745827"/>
                  <a:pt x="1706013" y="3358240"/>
                </a:cubicBezTo>
                <a:cubicBezTo>
                  <a:pt x="1326049" y="2970653"/>
                  <a:pt x="443716" y="1930287"/>
                  <a:pt x="221858" y="1415204"/>
                </a:cubicBezTo>
                <a:cubicBezTo>
                  <a:pt x="0" y="900121"/>
                  <a:pt x="226958" y="474284"/>
                  <a:pt x="390164" y="267741"/>
                </a:cubicBezTo>
                <a:close/>
              </a:path>
            </a:pathLst>
          </a:cu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2362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400" baseline="-25000" dirty="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3276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12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Maekawa’s</a:t>
            </a:r>
            <a:r>
              <a:rPr lang="en-US" dirty="0" smtClean="0"/>
              <a:t> Algorithm </a:t>
            </a:r>
          </a:p>
        </p:txBody>
      </p:sp>
      <p:sp>
        <p:nvSpPr>
          <p:cNvPr id="46083" name="Rectangle 512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7683500" cy="5283200"/>
          </a:xfrm>
        </p:spPr>
        <p:txBody>
          <a:bodyPr>
            <a:normAutofit/>
          </a:bodyPr>
          <a:lstStyle/>
          <a:p>
            <a:r>
              <a:rPr lang="en-US" sz="2595" dirty="0" smtClean="0"/>
              <a:t> </a:t>
            </a:r>
            <a:r>
              <a:rPr lang="en-US" dirty="0" smtClean="0"/>
              <a:t>Multicasts messages to a (voting) subset of processes</a:t>
            </a:r>
          </a:p>
          <a:p>
            <a:pPr lvl="1"/>
            <a:r>
              <a:rPr lang="en-US" dirty="0" smtClean="0"/>
              <a:t>To access a critical section, p</a:t>
            </a:r>
            <a:r>
              <a:rPr lang="en-US" baseline="-25000" dirty="0" smtClean="0"/>
              <a:t>i</a:t>
            </a:r>
            <a:r>
              <a:rPr lang="en-US" dirty="0" smtClean="0"/>
              <a:t> requests permission from all other processes in its own voting set 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Voting set member gives permission to only one requestor at a time, and queues all other requests</a:t>
            </a:r>
          </a:p>
          <a:p>
            <a:pPr lvl="1"/>
            <a:r>
              <a:rPr lang="en-US" dirty="0" smtClean="0"/>
              <a:t>Guarantees safety </a:t>
            </a:r>
          </a:p>
          <a:p>
            <a:pPr lvl="1"/>
            <a:r>
              <a:rPr lang="en-US" dirty="0" err="1" smtClean="0"/>
              <a:t>Maekawa</a:t>
            </a:r>
            <a:r>
              <a:rPr lang="en-US" dirty="0" smtClean="0"/>
              <a:t> showed that K=M=</a:t>
            </a:r>
            <a:r>
              <a:rPr lang="en-US" dirty="0" smtClean="0">
                <a:sym typeface="Symbol" charset="0"/>
              </a:rPr>
              <a:t>N works best</a:t>
            </a:r>
            <a:endParaRPr lang="en-US" dirty="0" smtClean="0"/>
          </a:p>
          <a:p>
            <a:pPr lvl="1"/>
            <a:r>
              <a:rPr lang="en-US" dirty="0" smtClean="0"/>
              <a:t>One way of doing this is to put N processes in a </a:t>
            </a:r>
            <a:r>
              <a:rPr lang="en-US" dirty="0" smtClean="0">
                <a:sym typeface="Symbol" charset="0"/>
              </a:rPr>
              <a:t>N by N  matrix and take union of row &amp; column containing p</a:t>
            </a:r>
            <a:r>
              <a:rPr lang="en-US" baseline="-25000" dirty="0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 as its voting set.</a:t>
            </a:r>
            <a:endParaRPr lang="en-US" dirty="0"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Maekawa</a:t>
            </a:r>
            <a:r>
              <a:rPr lang="ja-JP" altLang="en-US" smtClean="0"/>
              <a:t>’</a:t>
            </a:r>
            <a:r>
              <a:rPr lang="en-US" smtClean="0"/>
              <a:t>s Algorithm – Part 1</a:t>
            </a:r>
            <a:endParaRPr lang="en-GB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90600" y="1391685"/>
            <a:ext cx="4638306" cy="48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initialization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RELEASED;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FALSE;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For 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to enter the critical section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WANTED;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all processes in </a:t>
            </a:r>
            <a:r>
              <a:rPr lang="en-GB" sz="1800" i="1" dirty="0" smtClean="0">
                <a:solidFill>
                  <a:srgbClr val="000000"/>
                </a:solidFill>
                <a:latin typeface="Times" charset="0"/>
              </a:rPr>
              <a:t>V</a:t>
            </a:r>
            <a:r>
              <a:rPr lang="en-GB" sz="1800" i="1" baseline="-25000" dirty="0" smtClean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Times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Wait until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(number of replies received = </a:t>
            </a:r>
            <a:r>
              <a:rPr lang="en-GB" sz="1800" i="1" dirty="0" smtClean="0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 smtClean="0">
                <a:solidFill>
                  <a:srgbClr val="000000"/>
                </a:solidFill>
                <a:latin typeface="Times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HELD;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receipt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of a request from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at </a:t>
            </a:r>
            <a:r>
              <a:rPr lang="en-GB" sz="1800" i="1" dirty="0" err="1" smtClean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 smtClean="0">
                <a:solidFill>
                  <a:srgbClr val="000000"/>
                </a:solidFill>
                <a:latin typeface="Times" charset="0"/>
              </a:rPr>
              <a:t>j</a:t>
            </a:r>
            <a:endParaRPr lang="en-GB" sz="1800" i="1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if 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(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= HELD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= TRUE)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then</a:t>
            </a:r>
            <a:r>
              <a:rPr lang="en-GB" sz="1800" b="1" dirty="0">
                <a:solidFill>
                  <a:srgbClr val="000000"/>
                </a:solidFill>
                <a:latin typeface="Times" charset="0"/>
              </a:rPr>
              <a:t> 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queue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from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without replying;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else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send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reply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TRUE;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end if</a:t>
            </a:r>
            <a:endParaRPr lang="en-GB" sz="1800" dirty="0">
              <a:solidFill>
                <a:schemeClr val="tx1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481638" y="5614988"/>
            <a:ext cx="34115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804863">
              <a:lnSpc>
                <a:spcPct val="100000"/>
              </a:lnSpc>
            </a:pPr>
            <a:r>
              <a:rPr lang="en-GB" sz="3200" b="1" i="1">
                <a:solidFill>
                  <a:srgbClr val="000000"/>
                </a:solidFill>
                <a:latin typeface="Helv" charset="0"/>
              </a:rPr>
              <a:t>Continues on next slide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841375" y="3714750"/>
            <a:ext cx="106363" cy="2366963"/>
          </a:xfrm>
          <a:prstGeom prst="leftBracket">
            <a:avLst>
              <a:gd name="adj" fmla="val 185447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Maekawa</a:t>
            </a:r>
            <a:r>
              <a:rPr lang="ja-JP" altLang="en-US" smtClean="0"/>
              <a:t>’</a:t>
            </a:r>
            <a:r>
              <a:rPr lang="en-US" smtClean="0"/>
              <a:t>s Algorithm – Part 2</a:t>
            </a:r>
            <a:endParaRPr lang="en-GB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524000" y="1828800"/>
            <a:ext cx="513715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For 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to exit the critical section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RELEASED;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all processes in </a:t>
            </a:r>
            <a:r>
              <a:rPr lang="en-GB" sz="1800" i="1" dirty="0" smtClean="0">
                <a:solidFill>
                  <a:srgbClr val="000000"/>
                </a:solidFill>
                <a:latin typeface="Times" charset="0"/>
              </a:rPr>
              <a:t>V</a:t>
            </a:r>
            <a:r>
              <a:rPr lang="en-GB" sz="1800" i="1" baseline="-25000" dirty="0" smtClean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Times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receipt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of a release from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at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j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if 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(queue of requests is non-empty)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then</a:t>
            </a:r>
            <a:r>
              <a:rPr lang="en-GB" sz="1800" b="1" dirty="0">
                <a:solidFill>
                  <a:srgbClr val="000000"/>
                </a:solidFill>
                <a:latin typeface="Times" charset="0"/>
              </a:rPr>
              <a:t> 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remove head of queue – from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, say;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send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reply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TRUE;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else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FALSE;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end if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0180" name="AutoShape 4"/>
          <p:cNvSpPr>
            <a:spLocks/>
          </p:cNvSpPr>
          <p:nvPr/>
        </p:nvSpPr>
        <p:spPr bwMode="auto">
          <a:xfrm>
            <a:off x="1036637" y="2786063"/>
            <a:ext cx="106363" cy="2366962"/>
          </a:xfrm>
          <a:prstGeom prst="leftBracket">
            <a:avLst>
              <a:gd name="adj" fmla="val 185447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1" name="AutoShape 5"/>
          <p:cNvSpPr>
            <a:spLocks/>
          </p:cNvSpPr>
          <p:nvPr/>
        </p:nvSpPr>
        <p:spPr bwMode="auto">
          <a:xfrm>
            <a:off x="1276350" y="1624013"/>
            <a:ext cx="149225" cy="1133475"/>
          </a:xfrm>
          <a:prstGeom prst="leftBracket">
            <a:avLst>
              <a:gd name="adj" fmla="val 63298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170488" y="2624138"/>
            <a:ext cx="1846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Maekawa</a:t>
            </a:r>
            <a:r>
              <a:rPr lang="ja-JP" altLang="en-US" smtClean="0"/>
              <a:t>’</a:t>
            </a:r>
            <a:r>
              <a:rPr lang="en-US" smtClean="0"/>
              <a:t>s Algorithm – Analysis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charset="0"/>
              </a:rPr>
              <a:t>2N messages per entry, N messages per exit</a:t>
            </a:r>
          </a:p>
          <a:p>
            <a:pPr lvl="1"/>
            <a:r>
              <a:rPr lang="en-US" dirty="0" smtClean="0">
                <a:sym typeface="Symbol" charset="0"/>
              </a:rPr>
              <a:t>Better than </a:t>
            </a:r>
            <a:r>
              <a:rPr lang="en-US" dirty="0" err="1" smtClean="0">
                <a:sym typeface="Symbol" charset="0"/>
              </a:rPr>
              <a:t>Ricart</a:t>
            </a:r>
            <a:r>
              <a:rPr lang="en-US" dirty="0" smtClean="0">
                <a:sym typeface="Symbol" charset="0"/>
              </a:rPr>
              <a:t> and </a:t>
            </a:r>
            <a:r>
              <a:rPr lang="en-US" dirty="0" err="1" smtClean="0">
                <a:sym typeface="Symbol" charset="0"/>
              </a:rPr>
              <a:t>Agrawala</a:t>
            </a:r>
            <a:r>
              <a:rPr lang="ja-JP" altLang="en-US" dirty="0" smtClean="0">
                <a:sym typeface="Symbol" charset="0"/>
              </a:rPr>
              <a:t>’</a:t>
            </a:r>
            <a:r>
              <a:rPr lang="en-US" dirty="0" err="1" smtClean="0">
                <a:sym typeface="Symbol" charset="0"/>
              </a:rPr>
              <a:t>s</a:t>
            </a:r>
            <a:r>
              <a:rPr lang="en-US" dirty="0" smtClean="0">
                <a:sym typeface="Symbol" charset="0"/>
              </a:rPr>
              <a:t> (2(N-1) and N-1 messages)</a:t>
            </a:r>
          </a:p>
          <a:p>
            <a:r>
              <a:rPr lang="en-US" dirty="0" smtClean="0">
                <a:sym typeface="Symbol" charset="0"/>
              </a:rPr>
              <a:t>Client delay: One round trip time</a:t>
            </a:r>
          </a:p>
          <a:p>
            <a:pPr lvl="1"/>
            <a:r>
              <a:rPr lang="en-US" dirty="0" smtClean="0">
                <a:sym typeface="Symbol" charset="0"/>
              </a:rPr>
              <a:t>Same as </a:t>
            </a:r>
            <a:r>
              <a:rPr lang="en-US" dirty="0" err="1" smtClean="0">
                <a:sym typeface="Symbol" charset="0"/>
              </a:rPr>
              <a:t>Ricart</a:t>
            </a:r>
            <a:r>
              <a:rPr lang="en-US" dirty="0" smtClean="0">
                <a:sym typeface="Symbol" charset="0"/>
              </a:rPr>
              <a:t> and </a:t>
            </a:r>
            <a:r>
              <a:rPr lang="en-US" dirty="0" err="1" smtClean="0">
                <a:sym typeface="Symbol" charset="0"/>
              </a:rPr>
              <a:t>Agrawala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Synchronization delay: One round-trip time</a:t>
            </a:r>
          </a:p>
          <a:p>
            <a:pPr lvl="1"/>
            <a:r>
              <a:rPr lang="en-US" dirty="0" smtClean="0">
                <a:sym typeface="Symbol" charset="0"/>
              </a:rPr>
              <a:t>Worse than </a:t>
            </a:r>
            <a:r>
              <a:rPr lang="en-US" dirty="0" err="1" smtClean="0">
                <a:sym typeface="Symbol" charset="0"/>
              </a:rPr>
              <a:t>Ricart</a:t>
            </a:r>
            <a:r>
              <a:rPr lang="en-US" dirty="0" smtClean="0">
                <a:sym typeface="Symbol" charset="0"/>
              </a:rPr>
              <a:t> and </a:t>
            </a:r>
            <a:r>
              <a:rPr lang="en-US" dirty="0" err="1" smtClean="0">
                <a:sym typeface="Symbol" charset="0"/>
              </a:rPr>
              <a:t>Agrawala</a:t>
            </a:r>
            <a:endParaRPr lang="en-US" dirty="0" smtClean="0">
              <a:sym typeface="Symbol" charset="0"/>
            </a:endParaRPr>
          </a:p>
          <a:p>
            <a:pPr marL="285750" lvl="1" indent="-285750"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May not guarantee </a:t>
            </a:r>
            <a:r>
              <a:rPr lang="en-US" sz="2400" dirty="0" err="1" smtClean="0">
                <a:solidFill>
                  <a:srgbClr val="FF0000"/>
                </a:solidFill>
              </a:rPr>
              <a:t>liveness</a:t>
            </a:r>
            <a:r>
              <a:rPr lang="en-US" sz="2400" dirty="0" smtClean="0">
                <a:solidFill>
                  <a:srgbClr val="FF0000"/>
                </a:solidFill>
              </a:rPr>
              <a:t> (may deadlock)</a:t>
            </a:r>
          </a:p>
          <a:p>
            <a:pPr marL="742950" lvl="2" indent="-285750">
              <a:buFontTx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6308872" y="4036730"/>
            <a:ext cx="2738801" cy="2440270"/>
            <a:chOff x="2361387" y="1761992"/>
            <a:chExt cx="4564668" cy="4067117"/>
          </a:xfrm>
        </p:grpSpPr>
        <p:sp>
          <p:nvSpPr>
            <p:cNvPr id="7" name="Oval 6"/>
            <p:cNvSpPr/>
            <p:nvPr/>
          </p:nvSpPr>
          <p:spPr bwMode="auto">
            <a:xfrm>
              <a:off x="3886200" y="2286000"/>
              <a:ext cx="1371600" cy="13716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7000" y="4114800"/>
              <a:ext cx="1371600" cy="13716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257800" y="4114800"/>
              <a:ext cx="1371600" cy="13716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P2</a:t>
              </a: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394538" y="1761992"/>
              <a:ext cx="3162117" cy="4067117"/>
            </a:xfrm>
            <a:custGeom>
              <a:avLst/>
              <a:gdLst>
                <a:gd name="connsiteX0" fmla="*/ 2868856 w 3162117"/>
                <a:gd name="connsiteY0" fmla="*/ 441136 h 4067117"/>
                <a:gd name="connsiteX1" fmla="*/ 1598909 w 3162117"/>
                <a:gd name="connsiteY1" fmla="*/ 425836 h 4067117"/>
                <a:gd name="connsiteX2" fmla="*/ 68853 w 3162117"/>
                <a:gd name="connsiteY2" fmla="*/ 2996152 h 4067117"/>
                <a:gd name="connsiteX3" fmla="*/ 1185794 w 3162117"/>
                <a:gd name="connsiteY3" fmla="*/ 3975320 h 4067117"/>
                <a:gd name="connsiteX4" fmla="*/ 2379238 w 3162117"/>
                <a:gd name="connsiteY4" fmla="*/ 2445370 h 4067117"/>
                <a:gd name="connsiteX5" fmla="*/ 3083064 w 3162117"/>
                <a:gd name="connsiteY5" fmla="*/ 1190811 h 4067117"/>
                <a:gd name="connsiteX6" fmla="*/ 2868856 w 3162117"/>
                <a:gd name="connsiteY6" fmla="*/ 441136 h 40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2117" h="4067117">
                  <a:moveTo>
                    <a:pt x="2868856" y="441136"/>
                  </a:moveTo>
                  <a:cubicBezTo>
                    <a:pt x="2621497" y="313640"/>
                    <a:pt x="2065576" y="0"/>
                    <a:pt x="1598909" y="425836"/>
                  </a:cubicBezTo>
                  <a:cubicBezTo>
                    <a:pt x="1132242" y="851672"/>
                    <a:pt x="137706" y="2404571"/>
                    <a:pt x="68853" y="2996152"/>
                  </a:cubicBezTo>
                  <a:cubicBezTo>
                    <a:pt x="0" y="3587733"/>
                    <a:pt x="800730" y="4067117"/>
                    <a:pt x="1185794" y="3975320"/>
                  </a:cubicBezTo>
                  <a:cubicBezTo>
                    <a:pt x="1570858" y="3883523"/>
                    <a:pt x="2063026" y="2909455"/>
                    <a:pt x="2379238" y="2445370"/>
                  </a:cubicBezTo>
                  <a:cubicBezTo>
                    <a:pt x="2695450" y="1981285"/>
                    <a:pt x="3004011" y="1527400"/>
                    <a:pt x="3083064" y="1190811"/>
                  </a:cubicBezTo>
                  <a:cubicBezTo>
                    <a:pt x="3162117" y="854222"/>
                    <a:pt x="3116215" y="568632"/>
                    <a:pt x="2868856" y="441136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361387" y="3786626"/>
              <a:ext cx="4452465" cy="2011884"/>
            </a:xfrm>
            <a:custGeom>
              <a:avLst/>
              <a:gdLst>
                <a:gd name="connsiteX0" fmla="*/ 2366488 w 4452465"/>
                <a:gd name="connsiteY0" fmla="*/ 145345 h 2011884"/>
                <a:gd name="connsiteX1" fmla="*/ 499819 w 4452465"/>
                <a:gd name="connsiteY1" fmla="*/ 267741 h 2011884"/>
                <a:gd name="connsiteX2" fmla="*/ 300911 w 4452465"/>
                <a:gd name="connsiteY2" fmla="*/ 1751792 h 2011884"/>
                <a:gd name="connsiteX3" fmla="*/ 2305285 w 4452465"/>
                <a:gd name="connsiteY3" fmla="*/ 1828290 h 2011884"/>
                <a:gd name="connsiteX4" fmla="*/ 4049550 w 4452465"/>
                <a:gd name="connsiteY4" fmla="*/ 1751792 h 2011884"/>
                <a:gd name="connsiteX5" fmla="*/ 4432064 w 4452465"/>
                <a:gd name="connsiteY5" fmla="*/ 956218 h 2011884"/>
                <a:gd name="connsiteX6" fmla="*/ 3927145 w 4452465"/>
                <a:gd name="connsiteY6" fmla="*/ 175944 h 2011884"/>
                <a:gd name="connsiteX7" fmla="*/ 2305285 w 4452465"/>
                <a:gd name="connsiteY7" fmla="*/ 145345 h 2011884"/>
                <a:gd name="connsiteX8" fmla="*/ 2305285 w 4452465"/>
                <a:gd name="connsiteY8" fmla="*/ 145345 h 201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2465" h="2011884">
                  <a:moveTo>
                    <a:pt x="2366488" y="145345"/>
                  </a:moveTo>
                  <a:cubicBezTo>
                    <a:pt x="1605285" y="72672"/>
                    <a:pt x="844082" y="0"/>
                    <a:pt x="499819" y="267741"/>
                  </a:cubicBezTo>
                  <a:cubicBezTo>
                    <a:pt x="155556" y="535482"/>
                    <a:pt x="0" y="1491701"/>
                    <a:pt x="300911" y="1751792"/>
                  </a:cubicBezTo>
                  <a:cubicBezTo>
                    <a:pt x="601822" y="2011884"/>
                    <a:pt x="1680512" y="1828290"/>
                    <a:pt x="2305285" y="1828290"/>
                  </a:cubicBezTo>
                  <a:cubicBezTo>
                    <a:pt x="2930058" y="1828290"/>
                    <a:pt x="3695087" y="1897137"/>
                    <a:pt x="4049550" y="1751792"/>
                  </a:cubicBezTo>
                  <a:cubicBezTo>
                    <a:pt x="4404013" y="1606447"/>
                    <a:pt x="4452465" y="1218859"/>
                    <a:pt x="4432064" y="956218"/>
                  </a:cubicBezTo>
                  <a:cubicBezTo>
                    <a:pt x="4411663" y="693577"/>
                    <a:pt x="4281608" y="311090"/>
                    <a:pt x="3927145" y="175944"/>
                  </a:cubicBezTo>
                  <a:cubicBezTo>
                    <a:pt x="3572682" y="40799"/>
                    <a:pt x="2305285" y="145345"/>
                    <a:pt x="2305285" y="145345"/>
                  </a:cubicBezTo>
                  <a:lnTo>
                    <a:pt x="2305285" y="145345"/>
                  </a:lnTo>
                </a:path>
              </a:pathLst>
            </a:custGeom>
            <a:noFill/>
            <a:ln w="635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3618584" y="1981285"/>
              <a:ext cx="3307471" cy="3845274"/>
            </a:xfrm>
            <a:custGeom>
              <a:avLst/>
              <a:gdLst>
                <a:gd name="connsiteX0" fmla="*/ 390164 w 3307471"/>
                <a:gd name="connsiteY0" fmla="*/ 267741 h 3845274"/>
                <a:gd name="connsiteX1" fmla="*/ 1201094 w 3307471"/>
                <a:gd name="connsiteY1" fmla="*/ 175944 h 3845274"/>
                <a:gd name="connsiteX2" fmla="*/ 2256833 w 3307471"/>
                <a:gd name="connsiteY2" fmla="*/ 1323407 h 3845274"/>
                <a:gd name="connsiteX3" fmla="*/ 3266670 w 3307471"/>
                <a:gd name="connsiteY3" fmla="*/ 2730960 h 3845274"/>
                <a:gd name="connsiteX4" fmla="*/ 2501642 w 3307471"/>
                <a:gd name="connsiteY4" fmla="*/ 3740727 h 3845274"/>
                <a:gd name="connsiteX5" fmla="*/ 1706013 w 3307471"/>
                <a:gd name="connsiteY5" fmla="*/ 3358240 h 3845274"/>
                <a:gd name="connsiteX6" fmla="*/ 221858 w 3307471"/>
                <a:gd name="connsiteY6" fmla="*/ 1415204 h 3845274"/>
                <a:gd name="connsiteX7" fmla="*/ 390164 w 3307471"/>
                <a:gd name="connsiteY7" fmla="*/ 267741 h 38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471" h="3845274">
                  <a:moveTo>
                    <a:pt x="390164" y="267741"/>
                  </a:moveTo>
                  <a:cubicBezTo>
                    <a:pt x="553370" y="61198"/>
                    <a:pt x="889983" y="0"/>
                    <a:pt x="1201094" y="175944"/>
                  </a:cubicBezTo>
                  <a:cubicBezTo>
                    <a:pt x="1512206" y="351888"/>
                    <a:pt x="1912570" y="897571"/>
                    <a:pt x="2256833" y="1323407"/>
                  </a:cubicBezTo>
                  <a:cubicBezTo>
                    <a:pt x="2601096" y="1749243"/>
                    <a:pt x="3225869" y="2328073"/>
                    <a:pt x="3266670" y="2730960"/>
                  </a:cubicBezTo>
                  <a:cubicBezTo>
                    <a:pt x="3307471" y="3133847"/>
                    <a:pt x="2761752" y="3636180"/>
                    <a:pt x="2501642" y="3740727"/>
                  </a:cubicBezTo>
                  <a:cubicBezTo>
                    <a:pt x="2241533" y="3845274"/>
                    <a:pt x="2085977" y="3745827"/>
                    <a:pt x="1706013" y="3358240"/>
                  </a:cubicBezTo>
                  <a:cubicBezTo>
                    <a:pt x="1326049" y="2970653"/>
                    <a:pt x="443716" y="1930287"/>
                    <a:pt x="221858" y="1415204"/>
                  </a:cubicBezTo>
                  <a:cubicBezTo>
                    <a:pt x="0" y="900121"/>
                    <a:pt x="226958" y="474284"/>
                    <a:pt x="390164" y="267741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Please watch the usage</a:t>
            </a:r>
            <a:r>
              <a:rPr lang="en-US" dirty="0" smtClean="0"/>
              <a:t> (you’ll get charged if your usage goes over the credit). Stop your instance every time you’re done.</a:t>
            </a:r>
          </a:p>
          <a:p>
            <a:pPr lvl="1"/>
            <a:r>
              <a:rPr lang="en-US" dirty="0" smtClean="0"/>
              <a:t>Don’t use this for your development and simple debugging.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Please change the default password</a:t>
            </a:r>
            <a:endParaRPr lang="en-US" dirty="0" smtClean="0"/>
          </a:p>
          <a:p>
            <a:r>
              <a:rPr lang="en-US" dirty="0" smtClean="0"/>
              <a:t>Project 1</a:t>
            </a:r>
          </a:p>
          <a:p>
            <a:pPr lvl="1"/>
            <a:r>
              <a:rPr lang="en-US" dirty="0" smtClean="0"/>
              <a:t>Has been revised slightly.</a:t>
            </a:r>
          </a:p>
          <a:p>
            <a:pPr lvl="1"/>
            <a:r>
              <a:rPr lang="en-US" dirty="0" smtClean="0"/>
              <a:t>Deadline extended by one week: 3/23 (Friday)</a:t>
            </a:r>
          </a:p>
          <a:p>
            <a:r>
              <a:rPr lang="en-US" dirty="0" smtClean="0"/>
              <a:t>Group assignment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Midterm: 3/5 (Monday) in class</a:t>
            </a:r>
          </a:p>
          <a:p>
            <a:pPr lvl="1"/>
            <a:r>
              <a:rPr lang="en-US" dirty="0" smtClean="0"/>
              <a:t>Read the textbook &amp; go over the slides</a:t>
            </a:r>
          </a:p>
          <a:p>
            <a:pPr lvl="1"/>
            <a:r>
              <a:rPr lang="en-US" dirty="0" smtClean="0"/>
              <a:t>Go over the problems in the textbook</a:t>
            </a:r>
          </a:p>
          <a:p>
            <a:pPr lvl="1"/>
            <a:r>
              <a:rPr lang="en-US" dirty="0" smtClean="0"/>
              <a:t>Will add more problems for the lectures this week &amp;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25557</TotalTime>
  <Pages>12</Pages>
  <Words>1339</Words>
  <Application>Microsoft Macintosh PowerPoint</Application>
  <PresentationFormat>Letter Paper (8.5x11 in)</PresentationFormat>
  <Paragraphs>231</Paragraphs>
  <Slides>19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CS252-template</vt:lpstr>
      <vt:lpstr>Office Theme</vt:lpstr>
      <vt:lpstr>CSE 486/586 Distributed Systems Mutual Exclusion --- 2 &amp; Leader Election --- 1</vt:lpstr>
      <vt:lpstr>4. Maekawa’s Algorithm</vt:lpstr>
      <vt:lpstr>4. Maekawa’s Algorithm</vt:lpstr>
      <vt:lpstr>4. Maekawa’s Algorithm </vt:lpstr>
      <vt:lpstr>Maekawa’s Algorithm – Part 1</vt:lpstr>
      <vt:lpstr>Maekawa’s Algorithm – Part 2</vt:lpstr>
      <vt:lpstr>Maekawa’s Algorithm – Analysis</vt:lpstr>
      <vt:lpstr>CSE 486/586 Administrivia</vt:lpstr>
      <vt:lpstr>Leader Election</vt:lpstr>
      <vt:lpstr>Why Election?</vt:lpstr>
      <vt:lpstr>What is Election?</vt:lpstr>
      <vt:lpstr>Assumptions</vt:lpstr>
      <vt:lpstr>Problem Specification</vt:lpstr>
      <vt:lpstr>Algorithm 1: Ring Election [Chang &amp; Roberts’79] </vt:lpstr>
      <vt:lpstr>Ring-Based Election: Example</vt:lpstr>
      <vt:lpstr>Ring-Based Election: Analysis</vt:lpstr>
      <vt:lpstr>Correctness?</vt:lpstr>
      <vt:lpstr>Example: Ring Election 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884</cp:revision>
  <cp:lastPrinted>2012-02-24T19:04:15Z</cp:lastPrinted>
  <dcterms:created xsi:type="dcterms:W3CDTF">2012-02-27T16:04:57Z</dcterms:created>
  <dcterms:modified xsi:type="dcterms:W3CDTF">2012-02-27T17:57:29Z</dcterms:modified>
  <cp:category/>
</cp:coreProperties>
</file>