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67" r:id="rId4"/>
    <p:sldId id="870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89" r:id="rId14"/>
    <p:sldId id="879" r:id="rId15"/>
    <p:sldId id="869" r:id="rId16"/>
    <p:sldId id="880" r:id="rId17"/>
    <p:sldId id="890" r:id="rId18"/>
    <p:sldId id="881" r:id="rId19"/>
    <p:sldId id="882" r:id="rId20"/>
    <p:sldId id="883" r:id="rId21"/>
    <p:sldId id="888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CEEEA8-17B3-634F-8A18-37FAE86C6DB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BE43B9A-BB2F-A547-916D-0135C23BA00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FCD337-3A77-824C-886C-896071B387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FDB2C60-FFF0-A248-829D-970FD06E210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FCA3C0-440D-184D-97AA-517C22A8DB8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FF6DCFCF-4AA0-A04E-935C-C978BC8992EC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20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Mutual </a:t>
            </a:r>
            <a:r>
              <a:rPr lang="en-US" dirty="0" smtClean="0"/>
              <a:t>Exclusion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algorithms studied, we make the following assumptions:</a:t>
            </a:r>
          </a:p>
          <a:p>
            <a:pPr lvl="1"/>
            <a:r>
              <a:rPr lang="en-US" dirty="0" smtClean="0"/>
              <a:t>Each pair of processes is connected by reliable channels (such as TCP). </a:t>
            </a:r>
          </a:p>
          <a:p>
            <a:pPr lvl="1"/>
            <a:r>
              <a:rPr lang="en-US" dirty="0" smtClean="0"/>
              <a:t>Messages are eventually delivered to recipients’ input buffer in FIFO order.</a:t>
            </a:r>
          </a:p>
          <a:p>
            <a:pPr lvl="1"/>
            <a:r>
              <a:rPr lang="en-US" dirty="0" smtClean="0"/>
              <a:t>Processes do not fail (why?)</a:t>
            </a:r>
          </a:p>
          <a:p>
            <a:r>
              <a:rPr lang="en-US" dirty="0" smtClean="0"/>
              <a:t>Four algorithms</a:t>
            </a:r>
          </a:p>
          <a:p>
            <a:pPr lvl="1"/>
            <a:r>
              <a:rPr lang="en-US" dirty="0" smtClean="0"/>
              <a:t>Centralized control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err="1" smtClean="0"/>
              <a:t>Ricart</a:t>
            </a:r>
            <a:r>
              <a:rPr lang="en-US" dirty="0" smtClean="0"/>
              <a:t> and </a:t>
            </a:r>
            <a:r>
              <a:rPr lang="en-US" dirty="0" err="1" smtClean="0"/>
              <a:t>Agrawala</a:t>
            </a:r>
            <a:endParaRPr lang="en-US" dirty="0" smtClean="0"/>
          </a:p>
          <a:p>
            <a:pPr lvl="1"/>
            <a:r>
              <a:rPr lang="en-US" dirty="0" err="1" smtClean="0"/>
              <a:t>Maekawa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Centralized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445500" cy="4927600"/>
          </a:xfrm>
        </p:spPr>
        <p:txBody>
          <a:bodyPr/>
          <a:lstStyle/>
          <a:p>
            <a:r>
              <a:rPr lang="en-US" dirty="0" smtClean="0"/>
              <a:t>A central coordinator (master or leader)</a:t>
            </a:r>
          </a:p>
          <a:p>
            <a:pPr lvl="1"/>
            <a:r>
              <a:rPr lang="en-US" dirty="0" smtClean="0"/>
              <a:t> Is elected (next lecture)</a:t>
            </a:r>
          </a:p>
          <a:p>
            <a:pPr lvl="1"/>
            <a:r>
              <a:rPr lang="en-US" dirty="0" smtClean="0"/>
              <a:t> Grants permission to enter CS &amp; keeps a queue of requests to enter the CS.</a:t>
            </a:r>
          </a:p>
          <a:p>
            <a:pPr lvl="1"/>
            <a:r>
              <a:rPr lang="en-US" dirty="0" smtClean="0"/>
              <a:t> Ensures only one process at a time can access the CS</a:t>
            </a:r>
          </a:p>
          <a:p>
            <a:pPr lvl="1"/>
            <a:r>
              <a:rPr lang="en-US" dirty="0" smtClean="0"/>
              <a:t> Has a special token per CS</a:t>
            </a:r>
          </a:p>
          <a:p>
            <a:r>
              <a:rPr lang="en-US" dirty="0" smtClean="0"/>
              <a:t> Operations (token gives access to CS)</a:t>
            </a:r>
          </a:p>
          <a:p>
            <a:pPr lvl="1"/>
            <a:r>
              <a:rPr lang="en-US" dirty="0" smtClean="0"/>
              <a:t>To enter a CS Send a request to the </a:t>
            </a:r>
            <a:r>
              <a:rPr lang="en-US" dirty="0" err="1" smtClean="0"/>
              <a:t>coord</a:t>
            </a:r>
            <a:r>
              <a:rPr lang="en-US" dirty="0" smtClean="0"/>
              <a:t> &amp; wait for token.</a:t>
            </a:r>
          </a:p>
          <a:p>
            <a:pPr lvl="1"/>
            <a:r>
              <a:rPr lang="en-US" dirty="0" smtClean="0"/>
              <a:t>On exiting the CS Send a message to the </a:t>
            </a:r>
            <a:r>
              <a:rPr lang="en-US" dirty="0" err="1" smtClean="0"/>
              <a:t>coord</a:t>
            </a:r>
            <a:r>
              <a:rPr lang="en-US" dirty="0" smtClean="0"/>
              <a:t> to release the token.</a:t>
            </a:r>
          </a:p>
          <a:p>
            <a:pPr lvl="1"/>
            <a:r>
              <a:rPr lang="en-US" dirty="0" smtClean="0"/>
              <a:t>Upon receipt of a request, if no other process has the token, the </a:t>
            </a:r>
            <a:r>
              <a:rPr lang="en-US" dirty="0" err="1" smtClean="0"/>
              <a:t>coord</a:t>
            </a:r>
            <a:r>
              <a:rPr lang="en-US" dirty="0" smtClean="0"/>
              <a:t>  replies with the token; otherwise, the </a:t>
            </a:r>
            <a:r>
              <a:rPr lang="en-US" dirty="0" err="1" smtClean="0"/>
              <a:t>coord</a:t>
            </a:r>
            <a:r>
              <a:rPr lang="en-US" dirty="0" smtClean="0"/>
              <a:t> queues the request.</a:t>
            </a:r>
          </a:p>
          <a:p>
            <a:pPr lvl="1"/>
            <a:r>
              <a:rPr lang="en-US" dirty="0" smtClean="0"/>
              <a:t>Upon receipt of a release message, the </a:t>
            </a:r>
            <a:r>
              <a:rPr lang="en-US" dirty="0" err="1" smtClean="0"/>
              <a:t>coord</a:t>
            </a:r>
            <a:r>
              <a:rPr lang="en-US" dirty="0" smtClean="0"/>
              <a:t> removes the oldest entry in the queue (if any) and replies with a token.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Centralized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Features: </a:t>
            </a:r>
          </a:p>
          <a:p>
            <a:pPr lvl="1"/>
            <a:r>
              <a:rPr lang="en-US" dirty="0" smtClean="0"/>
              <a:t> Safety, </a:t>
            </a:r>
            <a:r>
              <a:rPr lang="en-US" dirty="0" err="1" smtClean="0"/>
              <a:t>liveness</a:t>
            </a:r>
            <a:r>
              <a:rPr lang="en-US" dirty="0" smtClean="0"/>
              <a:t> are guaranteed</a:t>
            </a:r>
          </a:p>
          <a:p>
            <a:pPr lvl="1"/>
            <a:r>
              <a:rPr lang="en-US" dirty="0" smtClean="0"/>
              <a:t> Ordering also guaranteed (what kind?)</a:t>
            </a:r>
          </a:p>
          <a:p>
            <a:pPr lvl="1"/>
            <a:r>
              <a:rPr lang="en-US" dirty="0" smtClean="0"/>
              <a:t> Requires 3 messages per entry + exit operation.</a:t>
            </a:r>
          </a:p>
          <a:p>
            <a:pPr lvl="1"/>
            <a:r>
              <a:rPr lang="en-US" dirty="0" smtClean="0"/>
              <a:t> Client delay: one round trip time (request + grant)</a:t>
            </a:r>
          </a:p>
          <a:p>
            <a:pPr lvl="1"/>
            <a:r>
              <a:rPr lang="en-US" dirty="0" smtClean="0"/>
              <a:t> Synchronization delay: one round trip time (release + grant) </a:t>
            </a:r>
          </a:p>
          <a:p>
            <a:pPr lvl="1"/>
            <a:r>
              <a:rPr lang="en-US" dirty="0" smtClean="0"/>
              <a:t> The coordinator becomes performance bottleneck and single point of failure.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Token Ring Approach </a:t>
            </a:r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339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are organized in a logical ring: pi has a communication channel to p(i+1)mod (n).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Only the process holding the token can enter the CS. </a:t>
            </a:r>
          </a:p>
          <a:p>
            <a:pPr lvl="1"/>
            <a:r>
              <a:rPr lang="en-US" dirty="0" smtClean="0"/>
              <a:t>To enter the critical section, wait passively for the token. When in CS, hold on to the token. </a:t>
            </a:r>
          </a:p>
          <a:p>
            <a:pPr lvl="1"/>
            <a:r>
              <a:rPr lang="en-US" dirty="0" smtClean="0"/>
              <a:t>To exit the CS, the process sends the token onto its neighbor.</a:t>
            </a:r>
          </a:p>
          <a:p>
            <a:pPr lvl="1"/>
            <a:r>
              <a:rPr lang="en-US" dirty="0" smtClean="0"/>
              <a:t> If a process does not want to enter the CS when it receives the token, it forwards the token to the next neighbor.</a:t>
            </a:r>
          </a:p>
          <a:p>
            <a:endParaRPr lang="en-US" dirty="0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083300" y="37592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908800" y="42418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384800" y="42545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896100" y="51054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6210300" y="55626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5849" name="AutoShape 10"/>
          <p:cNvCxnSpPr>
            <a:cxnSpLocks noChangeShapeType="1"/>
            <a:stCxn id="150532" idx="6"/>
            <a:endCxn id="150533" idx="0"/>
          </p:cNvCxnSpPr>
          <p:nvPr/>
        </p:nvCxnSpPr>
        <p:spPr bwMode="auto">
          <a:xfrm>
            <a:off x="6565900" y="3987800"/>
            <a:ext cx="584200" cy="2540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850" name="AutoShape 11"/>
          <p:cNvCxnSpPr>
            <a:cxnSpLocks noChangeShapeType="1"/>
            <a:stCxn id="150535" idx="4"/>
            <a:endCxn id="150537" idx="6"/>
          </p:cNvCxnSpPr>
          <p:nvPr/>
        </p:nvCxnSpPr>
        <p:spPr bwMode="auto">
          <a:xfrm rot="5400000">
            <a:off x="6800850" y="5454650"/>
            <a:ext cx="228600" cy="444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851" name="AutoShape 13"/>
          <p:cNvCxnSpPr>
            <a:cxnSpLocks noChangeShapeType="1"/>
            <a:stCxn id="150534" idx="0"/>
            <a:endCxn id="150532" idx="2"/>
          </p:cNvCxnSpPr>
          <p:nvPr/>
        </p:nvCxnSpPr>
        <p:spPr bwMode="auto">
          <a:xfrm rot="-5400000">
            <a:off x="5721350" y="3892550"/>
            <a:ext cx="266700" cy="4572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852" name="AutoShape 14"/>
          <p:cNvCxnSpPr>
            <a:cxnSpLocks noChangeShapeType="1"/>
            <a:stCxn id="150533" idx="6"/>
            <a:endCxn id="35856" idx="3"/>
          </p:cNvCxnSpPr>
          <p:nvPr/>
        </p:nvCxnSpPr>
        <p:spPr bwMode="auto">
          <a:xfrm>
            <a:off x="7391400" y="4470400"/>
            <a:ext cx="38100" cy="804863"/>
          </a:xfrm>
          <a:prstGeom prst="curvedConnector3">
            <a:avLst>
              <a:gd name="adj1" fmla="val 7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853" name="AutoShape 15"/>
          <p:cNvCxnSpPr>
            <a:cxnSpLocks noChangeShapeType="1"/>
            <a:stCxn id="150537" idx="2"/>
            <a:endCxn id="150534" idx="2"/>
          </p:cNvCxnSpPr>
          <p:nvPr/>
        </p:nvCxnSpPr>
        <p:spPr bwMode="auto">
          <a:xfrm rot="10800000">
            <a:off x="5384800" y="4483100"/>
            <a:ext cx="825500" cy="1308100"/>
          </a:xfrm>
          <a:prstGeom prst="curvedConnector3">
            <a:avLst>
              <a:gd name="adj1" fmla="val 98653"/>
            </a:avLst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6134100" y="3746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946900" y="4254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P1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959600" y="51181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P2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6235700" y="55753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P3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410200" y="4254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PN-1</a:t>
            </a:r>
          </a:p>
        </p:txBody>
      </p:sp>
      <p:sp>
        <p:nvSpPr>
          <p:cNvPr id="35859" name="Oval 21"/>
          <p:cNvSpPr>
            <a:spLocks noChangeArrowheads="1"/>
          </p:cNvSpPr>
          <p:nvPr/>
        </p:nvSpPr>
        <p:spPr bwMode="auto">
          <a:xfrm>
            <a:off x="7073900" y="453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6477000" y="3695700"/>
            <a:ext cx="2120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Previous holder of token</a:t>
            </a:r>
          </a:p>
        </p:txBody>
      </p:sp>
      <p:sp>
        <p:nvSpPr>
          <p:cNvPr id="35861" name="Text Box 23"/>
          <p:cNvSpPr txBox="1">
            <a:spLocks noChangeArrowheads="1"/>
          </p:cNvSpPr>
          <p:nvPr/>
        </p:nvSpPr>
        <p:spPr bwMode="auto">
          <a:xfrm>
            <a:off x="7289800" y="53594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next holder of token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7404100" y="41529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current holder of token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190500" y="3276600"/>
            <a:ext cx="5016500" cy="28956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Features: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Safety &amp; </a:t>
            </a:r>
            <a:r>
              <a:rPr lang="en-US" sz="1800" b="1" dirty="0" err="1">
                <a:solidFill>
                  <a:schemeClr val="tx1"/>
                </a:solidFill>
                <a:latin typeface="Arial" charset="0"/>
              </a:rPr>
              <a:t>liveness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are guaranteed, but </a:t>
            </a:r>
            <a:r>
              <a:rPr lang="en-US" sz="1800" b="1" u="sng" dirty="0">
                <a:solidFill>
                  <a:schemeClr val="tx1"/>
                </a:solidFill>
                <a:latin typeface="Arial" charset="0"/>
              </a:rPr>
              <a:t>ordering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is not.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Bandwidth: 1 message per exit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Client delay: 0 to </a:t>
            </a:r>
            <a:r>
              <a:rPr lang="en-US" sz="1800" b="1" dirty="0">
                <a:latin typeface="Arial" charset="0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Synchronization delay between one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exit from the CS and the next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entry is between 1 and </a:t>
            </a:r>
            <a:r>
              <a:rPr lang="en-US" sz="1800" b="1" dirty="0">
                <a:latin typeface="Arial" charset="0"/>
              </a:rPr>
              <a:t>N-1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watch the usage</a:t>
            </a:r>
            <a:r>
              <a:rPr lang="en-US" dirty="0" smtClean="0"/>
              <a:t> (you’ll get charged if your usage goes over the credit). Stop your instance every time you’re done.</a:t>
            </a:r>
          </a:p>
          <a:p>
            <a:pPr lvl="1"/>
            <a:r>
              <a:rPr lang="en-US" dirty="0" smtClean="0"/>
              <a:t>Don’t use this for your development and simple debugging.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change the default password</a:t>
            </a:r>
            <a:endParaRPr lang="en-US" dirty="0" smtClean="0"/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Will be revised slightly.</a:t>
            </a:r>
          </a:p>
          <a:p>
            <a:pPr lvl="1"/>
            <a:r>
              <a:rPr lang="en-US" dirty="0" smtClean="0"/>
              <a:t>Deadline will be extended by one week.</a:t>
            </a:r>
          </a:p>
          <a:p>
            <a:r>
              <a:rPr lang="en-US" dirty="0" smtClean="0"/>
              <a:t>Group assignment</a:t>
            </a:r>
          </a:p>
          <a:p>
            <a:pPr lvl="1"/>
            <a:r>
              <a:rPr lang="en-US" dirty="0" smtClean="0"/>
              <a:t>Watch Piazza</a:t>
            </a:r>
          </a:p>
          <a:p>
            <a:r>
              <a:rPr lang="en-US" dirty="0" smtClean="0"/>
              <a:t>Midterm: 3/5 (Monday) in class</a:t>
            </a:r>
          </a:p>
          <a:p>
            <a:pPr lvl="1"/>
            <a:r>
              <a:rPr lang="en-US" dirty="0" smtClean="0"/>
              <a:t>Read the textbook &amp; go over the slides</a:t>
            </a:r>
          </a:p>
          <a:p>
            <a:pPr lvl="1"/>
            <a:r>
              <a:rPr lang="en-US" dirty="0" smtClean="0"/>
              <a:t>Go over the problems in the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Agrawala’s</a:t>
            </a:r>
            <a:r>
              <a:rPr lang="en-US" dirty="0" smtClean="0"/>
              <a:t> Algorithm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requiring entry to critical section multicast a request, and can enter it only when all other processes have replied positively.</a:t>
            </a:r>
          </a:p>
          <a:p>
            <a:r>
              <a:rPr lang="en-US" dirty="0" smtClean="0"/>
              <a:t>Messages requesting entry are of the form &lt;</a:t>
            </a:r>
            <a:r>
              <a:rPr lang="en-US" dirty="0" err="1" smtClean="0"/>
              <a:t>T,pi</a:t>
            </a:r>
            <a:r>
              <a:rPr lang="en-US" dirty="0" smtClean="0"/>
              <a:t>&gt;, where T is the sender’s timestamp (from a </a:t>
            </a:r>
            <a:r>
              <a:rPr lang="en-US" dirty="0" err="1" smtClean="0"/>
              <a:t>Lamport</a:t>
            </a:r>
            <a:r>
              <a:rPr lang="en-US" dirty="0" smtClean="0"/>
              <a:t> clock) and pi the sender’s identity (used to break ties in 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Agrawala’s</a:t>
            </a:r>
            <a:r>
              <a:rPr lang="en-US" dirty="0" smtClean="0"/>
              <a:t>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enter the CS</a:t>
            </a:r>
          </a:p>
          <a:p>
            <a:pPr lvl="1"/>
            <a:r>
              <a:rPr lang="en-US" dirty="0" smtClean="0"/>
              <a:t> set state to wanted</a:t>
            </a:r>
          </a:p>
          <a:p>
            <a:pPr lvl="1"/>
            <a:r>
              <a:rPr lang="en-US" dirty="0" smtClean="0"/>
              <a:t> multicast </a:t>
            </a:r>
            <a:r>
              <a:rPr lang="ja-JP" altLang="en-US" dirty="0" smtClean="0"/>
              <a:t>“</a:t>
            </a:r>
            <a:r>
              <a:rPr lang="en-US" dirty="0" smtClean="0"/>
              <a:t>request</a:t>
            </a:r>
            <a:r>
              <a:rPr lang="ja-JP" altLang="en-US" dirty="0" smtClean="0"/>
              <a:t>”</a:t>
            </a:r>
            <a:r>
              <a:rPr lang="en-US" dirty="0" smtClean="0"/>
              <a:t>  to all processes (including timestamp)</a:t>
            </a:r>
          </a:p>
          <a:p>
            <a:pPr lvl="1"/>
            <a:r>
              <a:rPr lang="en-US" dirty="0" smtClean="0"/>
              <a:t> wait until all processes send back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 change state to held and enter the CS</a:t>
            </a:r>
          </a:p>
          <a:p>
            <a:r>
              <a:rPr lang="en-US" dirty="0" smtClean="0"/>
              <a:t> On receipt of a request &lt;Ti, pi&gt; at </a:t>
            </a:r>
            <a:r>
              <a:rPr lang="en-US" dirty="0" err="1" smtClean="0"/>
              <a:t>pj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if (state = held) or (state = wanted &amp; (</a:t>
            </a:r>
            <a:r>
              <a:rPr lang="en-US" dirty="0" err="1" smtClean="0"/>
              <a:t>Tj</a:t>
            </a:r>
            <a:r>
              <a:rPr lang="en-US" dirty="0" smtClean="0"/>
              <a:t>, </a:t>
            </a:r>
            <a:r>
              <a:rPr lang="en-US" dirty="0" err="1" smtClean="0"/>
              <a:t>pj</a:t>
            </a:r>
            <a:r>
              <a:rPr lang="en-US" dirty="0" smtClean="0"/>
              <a:t>)&lt;(</a:t>
            </a:r>
            <a:r>
              <a:rPr lang="en-US" dirty="0" err="1" smtClean="0"/>
              <a:t>Ti,pi</a:t>
            </a:r>
            <a:r>
              <a:rPr lang="en-US" dirty="0" smtClean="0"/>
              <a:t>)), </a:t>
            </a:r>
            <a:r>
              <a:rPr lang="en-US" dirty="0" err="1" smtClean="0"/>
              <a:t>enqueue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/>
              <a:t> else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r>
              <a:rPr lang="en-US" dirty="0" smtClean="0"/>
              <a:t> to pi</a:t>
            </a:r>
          </a:p>
          <a:p>
            <a:r>
              <a:rPr lang="en-US" dirty="0" smtClean="0"/>
              <a:t> On exiting the CS </a:t>
            </a:r>
          </a:p>
          <a:p>
            <a:pPr lvl="1"/>
            <a:r>
              <a:rPr lang="en-US" dirty="0" smtClean="0"/>
              <a:t> change state to release and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r>
              <a:rPr lang="en-US" dirty="0" smtClean="0"/>
              <a:t> to all queued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</a:t>
            </a:r>
            <a:r>
              <a:rPr lang="ja-JP" altLang="en-US" dirty="0" smtClean="0"/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 </a:t>
            </a:r>
            <a:endParaRPr lang="en-GB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25488" y="1398686"/>
            <a:ext cx="6269124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initialization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enter the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WANTED;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to all processes;		</a:t>
            </a:r>
            <a:endParaRPr lang="en-GB" sz="1800" dirty="0" smtClean="0">
              <a:solidFill>
                <a:schemeClr val="tx1"/>
              </a:solidFill>
              <a:latin typeface="Time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request’s timestamp;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Wait until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(number of replies received =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– 1));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HELD</a:t>
            </a:r>
            <a:r>
              <a:rPr lang="en-GB" sz="1800" dirty="0" smtClean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receipt of a request &lt;T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, 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&gt; at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≠ j)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HELD or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WANTED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and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 &lt;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then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without replying;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reply immediately to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end if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exit the critical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reply to any queued requests;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</a:t>
            </a:r>
            <a:r>
              <a:rPr lang="ja-JP" altLang="en-US" dirty="0" smtClean="0"/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 </a:t>
            </a:r>
            <a:endParaRPr lang="en-GB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 flipV="1">
            <a:off x="3045402" y="3722688"/>
            <a:ext cx="1178062" cy="10414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967812" y="4764088"/>
            <a:ext cx="930434" cy="1074738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833707" y="4489450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70284" y="1808163"/>
            <a:ext cx="930434" cy="1041400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393501" y="1438275"/>
            <a:ext cx="1644012" cy="1779588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6145874" y="2043113"/>
            <a:ext cx="247627" cy="133350"/>
          </a:xfrm>
          <a:custGeom>
            <a:avLst/>
            <a:gdLst>
              <a:gd name="T0" fmla="*/ 0 w 169"/>
              <a:gd name="T1" fmla="*/ 42 h 84"/>
              <a:gd name="T2" fmla="*/ 0 w 169"/>
              <a:gd name="T3" fmla="*/ 0 h 84"/>
              <a:gd name="T4" fmla="*/ 169 w 169"/>
              <a:gd name="T5" fmla="*/ 0 h 84"/>
              <a:gd name="T6" fmla="*/ 21 w 169"/>
              <a:gd name="T7" fmla="*/ 84 h 84"/>
              <a:gd name="T8" fmla="*/ 0 w 169"/>
              <a:gd name="T9" fmla="*/ 42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"/>
              <a:gd name="T16" fmla="*/ 0 h 84"/>
              <a:gd name="T17" fmla="*/ 169 w 169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" h="84">
                <a:moveTo>
                  <a:pt x="0" y="42"/>
                </a:moveTo>
                <a:lnTo>
                  <a:pt x="0" y="0"/>
                </a:lnTo>
                <a:lnTo>
                  <a:pt x="169" y="0"/>
                </a:lnTo>
                <a:lnTo>
                  <a:pt x="21" y="8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890086" y="2109788"/>
            <a:ext cx="3255788" cy="77311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3603663" y="4830763"/>
            <a:ext cx="216857" cy="201613"/>
          </a:xfrm>
          <a:custGeom>
            <a:avLst/>
            <a:gdLst>
              <a:gd name="T0" fmla="*/ 21 w 148"/>
              <a:gd name="T1" fmla="*/ 42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21 w 148"/>
              <a:gd name="T9" fmla="*/ 42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21" y="42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21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301055" y="3689350"/>
            <a:ext cx="1333379" cy="11747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2859315" y="3587750"/>
            <a:ext cx="216857" cy="201613"/>
          </a:xfrm>
          <a:custGeom>
            <a:avLst/>
            <a:gdLst>
              <a:gd name="T0" fmla="*/ 106 w 148"/>
              <a:gd name="T1" fmla="*/ 85 h 127"/>
              <a:gd name="T2" fmla="*/ 85 w 148"/>
              <a:gd name="T3" fmla="*/ 127 h 127"/>
              <a:gd name="T4" fmla="*/ 0 w 148"/>
              <a:gd name="T5" fmla="*/ 0 h 127"/>
              <a:gd name="T6" fmla="*/ 148 w 148"/>
              <a:gd name="T7" fmla="*/ 64 h 127"/>
              <a:gd name="T8" fmla="*/ 106 w 148"/>
              <a:gd name="T9" fmla="*/ 8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106" y="85"/>
                </a:moveTo>
                <a:lnTo>
                  <a:pt x="85" y="127"/>
                </a:lnTo>
                <a:lnTo>
                  <a:pt x="0" y="0"/>
                </a:lnTo>
                <a:lnTo>
                  <a:pt x="148" y="64"/>
                </a:lnTo>
                <a:lnTo>
                  <a:pt x="106" y="85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6301190" y="2916238"/>
            <a:ext cx="186087" cy="234950"/>
          </a:xfrm>
          <a:custGeom>
            <a:avLst/>
            <a:gdLst>
              <a:gd name="T0" fmla="*/ 21 w 127"/>
              <a:gd name="T1" fmla="*/ 127 h 148"/>
              <a:gd name="T2" fmla="*/ 0 w 127"/>
              <a:gd name="T3" fmla="*/ 85 h 148"/>
              <a:gd name="T4" fmla="*/ 127 w 127"/>
              <a:gd name="T5" fmla="*/ 0 h 148"/>
              <a:gd name="T6" fmla="*/ 63 w 127"/>
              <a:gd name="T7" fmla="*/ 148 h 148"/>
              <a:gd name="T8" fmla="*/ 21 w 127"/>
              <a:gd name="T9" fmla="*/ 127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21" y="127"/>
                </a:moveTo>
                <a:lnTo>
                  <a:pt x="0" y="85"/>
                </a:lnTo>
                <a:lnTo>
                  <a:pt x="127" y="0"/>
                </a:lnTo>
                <a:lnTo>
                  <a:pt x="63" y="148"/>
                </a:lnTo>
                <a:lnTo>
                  <a:pt x="21" y="127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029352" y="3117850"/>
            <a:ext cx="1302608" cy="15113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190598" y="217011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7282909" y="2466975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212509" y="37973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3045402" y="2916238"/>
            <a:ext cx="216857" cy="134938"/>
          </a:xfrm>
          <a:custGeom>
            <a:avLst/>
            <a:gdLst>
              <a:gd name="T0" fmla="*/ 148 w 148"/>
              <a:gd name="T1" fmla="*/ 42 h 85"/>
              <a:gd name="T2" fmla="*/ 148 w 148"/>
              <a:gd name="T3" fmla="*/ 85 h 85"/>
              <a:gd name="T4" fmla="*/ 0 w 148"/>
              <a:gd name="T5" fmla="*/ 85 h 85"/>
              <a:gd name="T6" fmla="*/ 127 w 148"/>
              <a:gd name="T7" fmla="*/ 0 h 85"/>
              <a:gd name="T8" fmla="*/ 148 w 148"/>
              <a:gd name="T9" fmla="*/ 42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85"/>
              <a:gd name="T17" fmla="*/ 148 w 148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85">
                <a:moveTo>
                  <a:pt x="148" y="42"/>
                </a:moveTo>
                <a:lnTo>
                  <a:pt x="148" y="85"/>
                </a:lnTo>
                <a:lnTo>
                  <a:pt x="0" y="85"/>
                </a:lnTo>
                <a:lnTo>
                  <a:pt x="127" y="0"/>
                </a:lnTo>
                <a:lnTo>
                  <a:pt x="148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3262260" y="2176463"/>
            <a:ext cx="3131242" cy="8064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215439" y="4494213"/>
            <a:ext cx="186087" cy="234950"/>
          </a:xfrm>
          <a:custGeom>
            <a:avLst/>
            <a:gdLst>
              <a:gd name="T0" fmla="*/ 106 w 127"/>
              <a:gd name="T1" fmla="*/ 22 h 148"/>
              <a:gd name="T2" fmla="*/ 127 w 127"/>
              <a:gd name="T3" fmla="*/ 64 h 148"/>
              <a:gd name="T4" fmla="*/ 0 w 127"/>
              <a:gd name="T5" fmla="*/ 148 h 148"/>
              <a:gd name="T6" fmla="*/ 64 w 127"/>
              <a:gd name="T7" fmla="*/ 0 h 148"/>
              <a:gd name="T8" fmla="*/ 106 w 127"/>
              <a:gd name="T9" fmla="*/ 22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106" y="22"/>
                </a:moveTo>
                <a:lnTo>
                  <a:pt x="127" y="64"/>
                </a:lnTo>
                <a:lnTo>
                  <a:pt x="0" y="148"/>
                </a:lnTo>
                <a:lnTo>
                  <a:pt x="64" y="0"/>
                </a:lnTo>
                <a:lnTo>
                  <a:pt x="106" y="2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5370756" y="2949575"/>
            <a:ext cx="1302608" cy="157956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4037377" y="4394200"/>
            <a:ext cx="216857" cy="201613"/>
          </a:xfrm>
          <a:custGeom>
            <a:avLst/>
            <a:gdLst>
              <a:gd name="T0" fmla="*/ 42 w 148"/>
              <a:gd name="T1" fmla="*/ 21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42 w 148"/>
              <a:gd name="T9" fmla="*/ 21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42" y="21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828545" y="3352800"/>
            <a:ext cx="1239602" cy="1074738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971441" y="29765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018397" y="5049838"/>
            <a:ext cx="31356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762609" y="4465638"/>
            <a:ext cx="26081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290099" y="19558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126758" y="229235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solidFill>
                  <a:srgbClr val="000000"/>
                </a:solidFill>
              </a:rPr>
              <a:t>41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227093" y="4167188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079802" y="277336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173578" y="3071813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4591242" y="5159375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685018" y="5456238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3662273" y="3849688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5955391" y="40179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Reply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3" name="Freeform 39"/>
          <p:cNvSpPr>
            <a:spLocks/>
          </p:cNvSpPr>
          <p:nvPr/>
        </p:nvSpPr>
        <p:spPr bwMode="auto">
          <a:xfrm>
            <a:off x="5804470" y="5132388"/>
            <a:ext cx="93776" cy="168275"/>
          </a:xfrm>
          <a:custGeom>
            <a:avLst/>
            <a:gdLst>
              <a:gd name="T0" fmla="*/ 42 w 64"/>
              <a:gd name="T1" fmla="*/ 0 h 106"/>
              <a:gd name="T2" fmla="*/ 64 w 64"/>
              <a:gd name="T3" fmla="*/ 0 h 106"/>
              <a:gd name="T4" fmla="*/ 64 w 64"/>
              <a:gd name="T5" fmla="*/ 106 h 106"/>
              <a:gd name="T6" fmla="*/ 0 w 64"/>
              <a:gd name="T7" fmla="*/ 0 h 106"/>
              <a:gd name="T8" fmla="*/ 42 w 64"/>
              <a:gd name="T9" fmla="*/ 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06"/>
              <a:gd name="T17" fmla="*/ 64 w 64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06">
                <a:moveTo>
                  <a:pt x="42" y="0"/>
                </a:moveTo>
                <a:lnTo>
                  <a:pt x="64" y="0"/>
                </a:lnTo>
                <a:lnTo>
                  <a:pt x="64" y="106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H="1" flipV="1">
            <a:off x="5835241" y="5032375"/>
            <a:ext cx="30770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Freeform 41"/>
          <p:cNvSpPr>
            <a:spLocks/>
          </p:cNvSpPr>
          <p:nvPr/>
        </p:nvSpPr>
        <p:spPr bwMode="auto">
          <a:xfrm>
            <a:off x="3137713" y="2076450"/>
            <a:ext cx="93776" cy="201613"/>
          </a:xfrm>
          <a:custGeom>
            <a:avLst/>
            <a:gdLst>
              <a:gd name="T0" fmla="*/ 43 w 64"/>
              <a:gd name="T1" fmla="*/ 106 h 127"/>
              <a:gd name="T2" fmla="*/ 0 w 64"/>
              <a:gd name="T3" fmla="*/ 127 h 127"/>
              <a:gd name="T4" fmla="*/ 0 w 64"/>
              <a:gd name="T5" fmla="*/ 0 h 127"/>
              <a:gd name="T6" fmla="*/ 64 w 64"/>
              <a:gd name="T7" fmla="*/ 106 h 127"/>
              <a:gd name="T8" fmla="*/ 43 w 64"/>
              <a:gd name="T9" fmla="*/ 10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27"/>
              <a:gd name="T17" fmla="*/ 64 w 64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27">
                <a:moveTo>
                  <a:pt x="43" y="106"/>
                </a:moveTo>
                <a:lnTo>
                  <a:pt x="0" y="127"/>
                </a:lnTo>
                <a:lnTo>
                  <a:pt x="0" y="0"/>
                </a:lnTo>
                <a:lnTo>
                  <a:pt x="64" y="106"/>
                </a:lnTo>
                <a:lnTo>
                  <a:pt x="43" y="106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3200719" y="2278063"/>
            <a:ext cx="1465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2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1999" grpId="0" animBg="1"/>
      <p:bldP spid="42000" grpId="0" animBg="1"/>
      <p:bldP spid="42003" grpId="0"/>
      <p:bldP spid="42004" grpId="0" animBg="1"/>
      <p:bldP spid="42005" grpId="0" animBg="1"/>
      <p:bldP spid="42006" grpId="0" animBg="1"/>
      <p:bldP spid="42007" grpId="0" animBg="1"/>
      <p:bldP spid="42008" grpId="0" animBg="1"/>
      <p:bldP spid="42010" grpId="0"/>
      <p:bldP spid="42011" grpId="0"/>
      <p:bldP spid="42012" grpId="0"/>
      <p:bldP spid="42013" grpId="0"/>
      <p:bldP spid="42014" grpId="0"/>
      <p:bldP spid="42015" grpId="0"/>
      <p:bldP spid="42022" grpId="0"/>
      <p:bldP spid="42023" grpId="0" animBg="1"/>
      <p:bldP spid="420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Analysis: Ricart &amp; Agrawala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Safety, </a:t>
            </a:r>
            <a:r>
              <a:rPr lang="en-US" dirty="0" err="1" smtClean="0"/>
              <a:t>liveness</a:t>
            </a:r>
            <a:r>
              <a:rPr lang="en-US" dirty="0" smtClean="0"/>
              <a:t>, and ordering are guaranteed</a:t>
            </a:r>
          </a:p>
          <a:p>
            <a:pPr lvl="1"/>
            <a:r>
              <a:rPr lang="en-US" dirty="0" smtClean="0"/>
              <a:t>What ordering?</a:t>
            </a:r>
          </a:p>
          <a:p>
            <a:r>
              <a:rPr lang="en-US" dirty="0" smtClean="0"/>
              <a:t>Bandwidth: 2(N-1) messages per entry operation</a:t>
            </a:r>
          </a:p>
          <a:p>
            <a:pPr lvl="1"/>
            <a:r>
              <a:rPr lang="en-US" dirty="0" smtClean="0"/>
              <a:t>N-1 </a:t>
            </a:r>
            <a:r>
              <a:rPr lang="en-US" dirty="0" err="1" smtClean="0"/>
              <a:t>unicasts</a:t>
            </a:r>
            <a:r>
              <a:rPr lang="en-US" dirty="0" smtClean="0"/>
              <a:t> for the multicast request + N-1 replies</a:t>
            </a:r>
          </a:p>
          <a:p>
            <a:pPr lvl="1"/>
            <a:r>
              <a:rPr lang="en-US" dirty="0" smtClean="0"/>
              <a:t>N messages if the underlying network supports multicast</a:t>
            </a:r>
          </a:p>
          <a:p>
            <a:pPr lvl="1"/>
            <a:r>
              <a:rPr lang="en-US" dirty="0" smtClean="0"/>
              <a:t>N-1 </a:t>
            </a:r>
            <a:r>
              <a:rPr lang="en-US" dirty="0" err="1" smtClean="0"/>
              <a:t>unicast</a:t>
            </a:r>
            <a:r>
              <a:rPr lang="en-US" dirty="0" smtClean="0"/>
              <a:t> messages per exit operation </a:t>
            </a:r>
          </a:p>
          <a:p>
            <a:pPr lvl="2"/>
            <a:r>
              <a:rPr lang="en-US" dirty="0" smtClean="0"/>
              <a:t>1 multicast if the underlying network supports multicast)</a:t>
            </a:r>
          </a:p>
          <a:p>
            <a:r>
              <a:rPr lang="en-US" dirty="0" smtClean="0"/>
              <a:t>Client delay: one round-trip time</a:t>
            </a:r>
          </a:p>
          <a:p>
            <a:r>
              <a:rPr lang="en-US" dirty="0" smtClean="0"/>
              <a:t>Synchronization delay: one message transmission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On a synchronous system</a:t>
            </a:r>
          </a:p>
          <a:p>
            <a:pPr lvl="1"/>
            <a:r>
              <a:rPr lang="en-US" dirty="0" smtClean="0"/>
              <a:t>There’s an algorithm that works.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On an asynchronous system</a:t>
            </a:r>
          </a:p>
          <a:p>
            <a:pPr lvl="1"/>
            <a:r>
              <a:rPr lang="en-US" dirty="0" smtClean="0"/>
              <a:t>It’s been shown (FLP) that it’s impossible to guarantee.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Getting around the result</a:t>
            </a:r>
          </a:p>
          <a:p>
            <a:pPr lvl="1"/>
            <a:r>
              <a:rPr lang="en-US" dirty="0" smtClean="0"/>
              <a:t>Masking faults</a:t>
            </a:r>
          </a:p>
          <a:p>
            <a:pPr lvl="1"/>
            <a:r>
              <a:rPr lang="en-US" dirty="0" smtClean="0"/>
              <a:t>Using failure detectors</a:t>
            </a:r>
          </a:p>
          <a:p>
            <a:pPr lvl="1"/>
            <a:r>
              <a:rPr lang="en-US" dirty="0" smtClean="0"/>
              <a:t>Still not perfect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Impossibility Result</a:t>
            </a:r>
          </a:p>
          <a:p>
            <a:pPr lvl="1"/>
            <a:r>
              <a:rPr lang="en-US" dirty="0" smtClean="0"/>
              <a:t>Lemma 1: schedules are commutative</a:t>
            </a:r>
          </a:p>
          <a:p>
            <a:pPr lvl="1"/>
            <a:r>
              <a:rPr lang="en-US" dirty="0" smtClean="0"/>
              <a:t>Lemma 2: some initial configuration is bivalent</a:t>
            </a:r>
          </a:p>
          <a:p>
            <a:pPr lvl="1"/>
            <a:r>
              <a:rPr lang="en-US" dirty="0" smtClean="0"/>
              <a:t>Lemma 3: from a bivalent configuration, there is always another bivalent configuration that is reachable.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Coordinator-based token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err="1" smtClean="0"/>
              <a:t>Ricart</a:t>
            </a:r>
            <a:r>
              <a:rPr lang="en-US" dirty="0" smtClean="0"/>
              <a:t> and </a:t>
            </a:r>
            <a:r>
              <a:rPr lang="en-US" dirty="0" err="1" smtClean="0"/>
              <a:t>Agrawala’s</a:t>
            </a:r>
            <a:r>
              <a:rPr lang="en-US" dirty="0" smtClean="0"/>
              <a:t> timestamp algorithm</a:t>
            </a:r>
          </a:p>
          <a:p>
            <a:r>
              <a:rPr lang="en-US" dirty="0" smtClean="0"/>
              <a:t>Next: </a:t>
            </a:r>
            <a:r>
              <a:rPr lang="en-US" dirty="0" err="1" smtClean="0"/>
              <a:t>mutex</a:t>
            </a:r>
            <a:r>
              <a:rPr lang="en-US" smtClean="0"/>
              <a:t> &amp; leader </a:t>
            </a:r>
            <a:r>
              <a:rPr lang="en-US" dirty="0" smtClean="0"/>
              <a:t>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Mutual Exclusion?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Bank’s Servers in the Cloud: Think of two simultaneous deposits of $10,000 into your bank account, each from one ATM. </a:t>
            </a:r>
          </a:p>
          <a:p>
            <a:pPr lvl="1"/>
            <a:r>
              <a:rPr lang="en-US" dirty="0" smtClean="0"/>
              <a:t>Both ATMs read initial amount of $1000 concurrently from the bank’s cloud server</a:t>
            </a:r>
          </a:p>
          <a:p>
            <a:pPr lvl="1"/>
            <a:r>
              <a:rPr lang="en-US" dirty="0" smtClean="0"/>
              <a:t>Both ATMs add $10,000 to this amount (locally at the ATM)</a:t>
            </a:r>
          </a:p>
          <a:p>
            <a:pPr lvl="1"/>
            <a:r>
              <a:rPr lang="en-US" dirty="0" smtClean="0"/>
              <a:t>Both write the final amount to the server</a:t>
            </a:r>
          </a:p>
          <a:p>
            <a:pPr lvl="1"/>
            <a:r>
              <a:rPr lang="en-US" dirty="0" smtClean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Mutual Exclusion?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Bank’s Servers in the Cloud: Think of two simultaneous deposits of $10,000 into your bank account, each from one ATM. </a:t>
            </a:r>
          </a:p>
          <a:p>
            <a:pPr lvl="1"/>
            <a:r>
              <a:rPr lang="en-US" dirty="0" smtClean="0"/>
              <a:t>Both ATMs read initial amount of $1000 concurrently from the bank’s cloud server</a:t>
            </a:r>
          </a:p>
          <a:p>
            <a:pPr lvl="1"/>
            <a:r>
              <a:rPr lang="en-US" dirty="0" smtClean="0"/>
              <a:t>Both ATMs add $10,000 to this amount (locally at the ATM)</a:t>
            </a:r>
          </a:p>
          <a:p>
            <a:pPr lvl="1"/>
            <a:r>
              <a:rPr lang="en-US" dirty="0" smtClean="0"/>
              <a:t>Both write the final amount to the server</a:t>
            </a:r>
          </a:p>
          <a:p>
            <a:pPr lvl="1"/>
            <a:r>
              <a:rPr lang="en-US" dirty="0" smtClean="0"/>
              <a:t>What’s wrong?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ATMs need mutually exclusive access to your  account entry at the server (or, to executing the code that modifies the account entry)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section problem</a:t>
            </a:r>
          </a:p>
          <a:p>
            <a:pPr lvl="1"/>
            <a:r>
              <a:rPr lang="en-US" dirty="0" smtClean="0"/>
              <a:t>Piece of code (at all clients) for which we need to ensure there is at most one client executing it at any point of time.</a:t>
            </a:r>
          </a:p>
          <a:p>
            <a:r>
              <a:rPr lang="en-US" dirty="0" smtClean="0"/>
              <a:t> Solutions:</a:t>
            </a:r>
          </a:p>
          <a:p>
            <a:pPr lvl="1"/>
            <a:r>
              <a:rPr lang="en-US" dirty="0" smtClean="0"/>
              <a:t> Semaphores, </a:t>
            </a:r>
            <a:r>
              <a:rPr lang="en-US" dirty="0" err="1" smtClean="0"/>
              <a:t>mutexes</a:t>
            </a:r>
            <a:r>
              <a:rPr lang="en-US" dirty="0" smtClean="0"/>
              <a:t>, etc. in single-node OS</a:t>
            </a:r>
          </a:p>
          <a:p>
            <a:pPr lvl="1"/>
            <a:r>
              <a:rPr lang="en-US" dirty="0" smtClean="0"/>
              <a:t> Message-passing-based protocols in distributed systems:</a:t>
            </a:r>
          </a:p>
          <a:p>
            <a:pPr lvl="2"/>
            <a:r>
              <a:rPr lang="en-US" dirty="0" smtClean="0"/>
              <a:t> enter() the critical section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AccessResource</a:t>
            </a:r>
            <a:r>
              <a:rPr lang="en-US" dirty="0" smtClean="0"/>
              <a:t>() in the critical section</a:t>
            </a:r>
          </a:p>
          <a:p>
            <a:pPr lvl="2"/>
            <a:r>
              <a:rPr lang="en-US" dirty="0" smtClean="0"/>
              <a:t> exit() the critical section  </a:t>
            </a:r>
          </a:p>
          <a:p>
            <a:r>
              <a:rPr lang="en-US" dirty="0" smtClean="0"/>
              <a:t> Distributed mutual exclusion requirements:</a:t>
            </a:r>
          </a:p>
          <a:p>
            <a:pPr lvl="1"/>
            <a:r>
              <a:rPr lang="en-US" b="1" dirty="0" smtClean="0"/>
              <a:t>Safety</a:t>
            </a:r>
            <a:r>
              <a:rPr lang="en-US" dirty="0" smtClean="0"/>
              <a:t> – At most one process may execute in CS at any time</a:t>
            </a:r>
          </a:p>
          <a:p>
            <a:pPr lvl="1"/>
            <a:r>
              <a:rPr lang="en-US" b="1" dirty="0" err="1" smtClean="0"/>
              <a:t>Liveness</a:t>
            </a:r>
            <a:r>
              <a:rPr lang="en-US" dirty="0" smtClean="0"/>
              <a:t> – Every request for a CS is eventually granted</a:t>
            </a:r>
          </a:p>
          <a:p>
            <a:pPr lvl="1"/>
            <a:r>
              <a:rPr lang="en-US" b="1" dirty="0" smtClean="0"/>
              <a:t>Ordering</a:t>
            </a:r>
            <a:r>
              <a:rPr lang="en-US" dirty="0" smtClean="0"/>
              <a:t> (desirable) – Requests are granted in the order 				they were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synchronize access of multiple threads to common data structures</a:t>
            </a:r>
          </a:p>
          <a:p>
            <a:pPr marL="457200" lvl="1" indent="0">
              <a:buNone/>
            </a:pPr>
            <a:r>
              <a:rPr lang="en-US" dirty="0" smtClean="0"/>
              <a:t>Allows two operations:</a:t>
            </a:r>
          </a:p>
          <a:p>
            <a:pPr marL="457200" lvl="1" indent="0">
              <a:buNone/>
            </a:pPr>
            <a:r>
              <a:rPr lang="en-US" dirty="0" smtClean="0"/>
              <a:t>	lock()</a:t>
            </a:r>
          </a:p>
          <a:p>
            <a:pPr marL="457200" lvl="1" indent="0">
              <a:buNone/>
            </a:pPr>
            <a:r>
              <a:rPr lang="en-US" dirty="0" smtClean="0"/>
              <a:t>		while true:		// each iteration atomic</a:t>
            </a:r>
          </a:p>
          <a:p>
            <a:pPr marL="457200" lvl="1" indent="0">
              <a:buNone/>
            </a:pPr>
            <a:r>
              <a:rPr lang="en-US" dirty="0" smtClean="0"/>
              <a:t>			if lock not in use:</a:t>
            </a:r>
          </a:p>
          <a:p>
            <a:pPr marL="457200" lvl="1" indent="0">
              <a:buNone/>
            </a:pPr>
            <a:r>
              <a:rPr lang="en-US" dirty="0" smtClean="0"/>
              <a:t>				label lock in use</a:t>
            </a:r>
          </a:p>
          <a:p>
            <a:pPr marL="457200" lvl="1" indent="0">
              <a:buNone/>
            </a:pPr>
            <a:r>
              <a:rPr lang="en-US" dirty="0" smtClean="0"/>
              <a:t>				break	</a:t>
            </a:r>
          </a:p>
          <a:p>
            <a:pPr marL="457200" lvl="1" indent="0">
              <a:buNone/>
            </a:pPr>
            <a:r>
              <a:rPr lang="en-US" dirty="0" smtClean="0"/>
              <a:t>	unlock()</a:t>
            </a:r>
          </a:p>
          <a:p>
            <a:pPr marL="457200" lvl="1" indent="0">
              <a:buNone/>
            </a:pPr>
            <a:r>
              <a:rPr lang="en-US" dirty="0" smtClean="0"/>
              <a:t>		label lock not in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synchronize access of multiple threads to common data structures</a:t>
            </a:r>
          </a:p>
          <a:p>
            <a:r>
              <a:rPr lang="en-US" dirty="0" smtClean="0"/>
              <a:t>Semaphore S=1;</a:t>
            </a:r>
          </a:p>
          <a:p>
            <a:pPr lvl="1"/>
            <a:r>
              <a:rPr lang="en-US" dirty="0" smtClean="0"/>
              <a:t>Allows two operations</a:t>
            </a:r>
          </a:p>
          <a:p>
            <a:pPr lvl="1"/>
            <a:r>
              <a:rPr lang="en-US" dirty="0" err="1" smtClean="0"/>
              <a:t>wait(S</a:t>
            </a:r>
            <a:r>
              <a:rPr lang="en-US" dirty="0" smtClean="0"/>
              <a:t>) (or P(S)): </a:t>
            </a:r>
          </a:p>
          <a:p>
            <a:pPr lvl="1">
              <a:buNone/>
            </a:pPr>
            <a:r>
              <a:rPr lang="en-US" dirty="0" smtClean="0"/>
              <a:t>		while(1){ // each execution of the while loop is atomic</a:t>
            </a:r>
          </a:p>
          <a:p>
            <a:pPr lvl="1">
              <a:buNone/>
            </a:pPr>
            <a:r>
              <a:rPr lang="en-US" dirty="0" smtClean="0"/>
              <a:t>		  if (S &gt; 0)</a:t>
            </a:r>
          </a:p>
          <a:p>
            <a:pPr lvl="1">
              <a:buNone/>
            </a:pPr>
            <a:r>
              <a:rPr lang="en-US" dirty="0" smtClean="0"/>
              <a:t>		     S--;</a:t>
            </a:r>
          </a:p>
          <a:p>
            <a:pPr lvl="1">
              <a:buNone/>
            </a:pPr>
            <a:r>
              <a:rPr lang="en-US" dirty="0" smtClean="0"/>
              <a:t>		     break;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/>
            <a:r>
              <a:rPr lang="en-US" dirty="0" err="1" smtClean="0"/>
              <a:t>signal(S</a:t>
            </a:r>
            <a:r>
              <a:rPr lang="en-US" dirty="0" smtClean="0"/>
              <a:t>) (or V(S)): </a:t>
            </a:r>
          </a:p>
          <a:p>
            <a:pPr lvl="1">
              <a:buNone/>
            </a:pPr>
            <a:r>
              <a:rPr lang="en-US" dirty="0" smtClean="0"/>
              <a:t>		S++;</a:t>
            </a:r>
          </a:p>
          <a:p>
            <a:pPr lvl="1"/>
            <a:r>
              <a:rPr lang="en-US" dirty="0" smtClean="0"/>
              <a:t>Each while loop execution and S++ are each atomic operations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Mutexes</a:t>
            </a:r>
            <a:r>
              <a:rPr lang="en-US" dirty="0" smtClean="0"/>
              <a:t> Used?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dirty="0" err="1" smtClean="0"/>
              <a:t>mutex</a:t>
            </a:r>
            <a:r>
              <a:rPr lang="en-US" sz="2400" dirty="0" smtClean="0"/>
              <a:t> L= UNLOCKED;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ATM1: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lock(L</a:t>
            </a:r>
            <a:r>
              <a:rPr lang="en-US" sz="2400" dirty="0" smtClean="0"/>
              <a:t>); // enter</a:t>
            </a:r>
          </a:p>
          <a:p>
            <a:pPr marL="118872" indent="0">
              <a:buNone/>
            </a:pPr>
            <a:r>
              <a:rPr lang="en-US" sz="2400" dirty="0" smtClean="0"/>
              <a:t>		// critical section</a:t>
            </a:r>
          </a:p>
          <a:p>
            <a:pPr marL="118872" indent="0">
              <a:buNone/>
            </a:pPr>
            <a:r>
              <a:rPr lang="en-US" sz="2400" dirty="0" smtClean="0"/>
              <a:t>	obtain bank amount;</a:t>
            </a:r>
          </a:p>
          <a:p>
            <a:pPr marL="118872" indent="0">
              <a:buNone/>
            </a:pPr>
            <a:r>
              <a:rPr lang="en-US" sz="2400" dirty="0" smtClean="0"/>
              <a:t>	add in deposit;</a:t>
            </a:r>
          </a:p>
          <a:p>
            <a:pPr marL="118872" indent="0">
              <a:buNone/>
            </a:pPr>
            <a:r>
              <a:rPr lang="en-US" sz="2400" dirty="0" smtClean="0"/>
              <a:t>	update bank amount;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unlock(L</a:t>
            </a:r>
            <a:r>
              <a:rPr lang="en-US" sz="2400" dirty="0" smtClean="0"/>
              <a:t>); // exit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dirty="0" smtClean="0"/>
              <a:t>extern </a:t>
            </a:r>
            <a:r>
              <a:rPr lang="en-US" sz="2400" dirty="0" err="1" smtClean="0"/>
              <a:t>mutex</a:t>
            </a:r>
            <a:r>
              <a:rPr lang="en-US" sz="2400" dirty="0" smtClean="0"/>
              <a:t> L;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ATM2	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lock(L</a:t>
            </a:r>
            <a:r>
              <a:rPr lang="en-US" sz="2400" dirty="0" smtClean="0"/>
              <a:t>); // enter</a:t>
            </a:r>
          </a:p>
          <a:p>
            <a:pPr marL="118872" indent="0">
              <a:buNone/>
            </a:pPr>
            <a:r>
              <a:rPr lang="en-US" sz="2400" dirty="0" smtClean="0"/>
              <a:t>		// critical section</a:t>
            </a:r>
          </a:p>
          <a:p>
            <a:pPr marL="118872" indent="0">
              <a:buNone/>
            </a:pPr>
            <a:r>
              <a:rPr lang="en-US" sz="2400" dirty="0" smtClean="0"/>
              <a:t>	obtain bank amount;</a:t>
            </a:r>
          </a:p>
          <a:p>
            <a:pPr marL="118872" indent="0">
              <a:buNone/>
            </a:pPr>
            <a:r>
              <a:rPr lang="en-US" sz="2400" dirty="0" smtClean="0"/>
              <a:t>	add in deposit;</a:t>
            </a:r>
          </a:p>
          <a:p>
            <a:pPr marL="118872" indent="0">
              <a:buNone/>
            </a:pPr>
            <a:r>
              <a:rPr lang="en-US" sz="2400" dirty="0" smtClean="0"/>
              <a:t>	update bank amount;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unlock(L</a:t>
            </a:r>
            <a:r>
              <a:rPr lang="en-US" sz="2400" dirty="0" smtClean="0"/>
              <a:t>); // exit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Mutual Exclusion Performance Criteria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Bandwidth</a:t>
            </a:r>
            <a:r>
              <a:rPr lang="en-US" dirty="0" smtClean="0"/>
              <a:t>: the total number of messages sent in each entry and exit operation.</a:t>
            </a:r>
          </a:p>
          <a:p>
            <a:r>
              <a:rPr lang="en-US" b="1" dirty="0" smtClean="0"/>
              <a:t>Client delay</a:t>
            </a:r>
            <a:r>
              <a:rPr lang="en-US" dirty="0" smtClean="0"/>
              <a:t>: the delay incurred by a process at each entry and exit operation (when no other process is in, or waiting)</a:t>
            </a:r>
          </a:p>
          <a:p>
            <a:pPr lvl="1"/>
            <a:r>
              <a:rPr lang="en-US" dirty="0" smtClean="0"/>
              <a:t>(We will prefer mostly the entry operation.)</a:t>
            </a:r>
          </a:p>
          <a:p>
            <a:r>
              <a:rPr lang="en-US" b="1" dirty="0" smtClean="0"/>
              <a:t>Synchronization delay</a:t>
            </a:r>
            <a:r>
              <a:rPr lang="en-US" dirty="0" smtClean="0"/>
              <a:t>: the time interval between one process exiting the critical section and the next process entering it (when there is only one process waiting)</a:t>
            </a:r>
          </a:p>
          <a:p>
            <a:r>
              <a:rPr lang="en-US" dirty="0" smtClean="0"/>
              <a:t>These translate into throughput — the rate at which the processes can access the critical section, i.e., </a:t>
            </a:r>
            <a:r>
              <a:rPr lang="en-US" dirty="0" err="1" smtClean="0"/>
              <a:t>x</a:t>
            </a:r>
            <a:r>
              <a:rPr lang="en-US" dirty="0" smtClean="0"/>
              <a:t> processes per second.</a:t>
            </a:r>
          </a:p>
          <a:p>
            <a:r>
              <a:rPr lang="en-US" dirty="0" smtClean="0"/>
              <a:t>(these definitions more correct than the ones in the textbook)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25443</TotalTime>
  <Pages>12</Pages>
  <Words>1809</Words>
  <Application>Microsoft Macintosh PowerPoint</Application>
  <PresentationFormat>Letter Paper (8.5x11 in)</PresentationFormat>
  <Paragraphs>252</Paragraphs>
  <Slides>21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CS252-template</vt:lpstr>
      <vt:lpstr>Office Theme</vt:lpstr>
      <vt:lpstr>CSE 486/586 Distributed Systems Mutual Exclusion --- 1</vt:lpstr>
      <vt:lpstr>Recap: Consensus</vt:lpstr>
      <vt:lpstr>Why Mutual Exclusion?</vt:lpstr>
      <vt:lpstr>Why Mutual Exclusion?</vt:lpstr>
      <vt:lpstr>Mutual Exclusion</vt:lpstr>
      <vt:lpstr>Mutexes</vt:lpstr>
      <vt:lpstr>Semaphores</vt:lpstr>
      <vt:lpstr>How Are Mutexes Used?</vt:lpstr>
      <vt:lpstr>Distributed Mutual Exclusion Performance Criteria</vt:lpstr>
      <vt:lpstr>Assumptions/System Model</vt:lpstr>
      <vt:lpstr>1. Centralized Control</vt:lpstr>
      <vt:lpstr>1. Centralized Control</vt:lpstr>
      <vt:lpstr>2. Token Ring Approach </vt:lpstr>
      <vt:lpstr>CSE 486/586 Administrivia</vt:lpstr>
      <vt:lpstr>3. Ricart &amp; Agrawala’s Algorithm </vt:lpstr>
      <vt:lpstr>3. Ricart &amp; Agrawala’s Algorithm  </vt:lpstr>
      <vt:lpstr>3. Ricart &amp; Agrawala’s Algorithm </vt:lpstr>
      <vt:lpstr>3. Ricart &amp; Agrawala’s Algorithm </vt:lpstr>
      <vt:lpstr>Analysis: Ricart &amp; Agrawala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881</cp:revision>
  <cp:lastPrinted>2012-02-24T19:04:15Z</cp:lastPrinted>
  <dcterms:created xsi:type="dcterms:W3CDTF">2012-02-27T15:42:16Z</dcterms:created>
  <dcterms:modified xsi:type="dcterms:W3CDTF">2012-02-27T15:42:21Z</dcterms:modified>
  <cp:category/>
</cp:coreProperties>
</file>