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7"/>
  </p:notesMasterIdLst>
  <p:handoutMasterIdLst>
    <p:handoutMasterId r:id="rId28"/>
  </p:handoutMasterIdLst>
  <p:sldIdLst>
    <p:sldId id="322" r:id="rId3"/>
    <p:sldId id="797" r:id="rId4"/>
    <p:sldId id="798" r:id="rId5"/>
    <p:sldId id="799" r:id="rId6"/>
    <p:sldId id="800" r:id="rId7"/>
    <p:sldId id="801" r:id="rId8"/>
    <p:sldId id="802" r:id="rId9"/>
    <p:sldId id="803" r:id="rId10"/>
    <p:sldId id="796" r:id="rId11"/>
    <p:sldId id="804" r:id="rId12"/>
    <p:sldId id="805" r:id="rId13"/>
    <p:sldId id="806" r:id="rId14"/>
    <p:sldId id="807" r:id="rId15"/>
    <p:sldId id="808" r:id="rId16"/>
    <p:sldId id="809" r:id="rId17"/>
    <p:sldId id="810" r:id="rId18"/>
    <p:sldId id="816" r:id="rId19"/>
    <p:sldId id="811" r:id="rId20"/>
    <p:sldId id="812" r:id="rId21"/>
    <p:sldId id="813" r:id="rId22"/>
    <p:sldId id="814" r:id="rId23"/>
    <p:sldId id="815" r:id="rId24"/>
    <p:sldId id="777" r:id="rId25"/>
    <p:sldId id="584" r:id="rId2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1" d="100"/>
          <a:sy n="81" d="100"/>
        </p:scale>
        <p:origin x="-12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err="1" smtClean="0"/>
              <a:t>Paxos</a:t>
            </a:r>
            <a:r>
              <a:rPr lang="en-US" dirty="0" smtClean="0"/>
              <a:t> 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Assumptions &amp;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network is </a:t>
            </a:r>
            <a:r>
              <a:rPr lang="en-US" i="1" dirty="0" smtClean="0">
                <a:solidFill>
                  <a:srgbClr val="0000FF"/>
                </a:solidFill>
              </a:rPr>
              <a:t>asynchronous</a:t>
            </a:r>
            <a:r>
              <a:rPr lang="en-US" dirty="0" smtClean="0"/>
              <a:t> with message delays.</a:t>
            </a:r>
          </a:p>
          <a:p>
            <a:r>
              <a:rPr lang="en-US" dirty="0" smtClean="0"/>
              <a:t>The network can </a:t>
            </a:r>
            <a:r>
              <a:rPr lang="en-US" i="1" dirty="0" smtClean="0">
                <a:solidFill>
                  <a:srgbClr val="0000FF"/>
                </a:solidFill>
              </a:rPr>
              <a:t>lose or duplicate</a:t>
            </a:r>
            <a:r>
              <a:rPr lang="en-US" dirty="0" smtClean="0"/>
              <a:t> messages, but </a:t>
            </a:r>
            <a:r>
              <a:rPr lang="en-US" i="1" dirty="0" smtClean="0">
                <a:solidFill>
                  <a:srgbClr val="0000FF"/>
                </a:solidFill>
              </a:rPr>
              <a:t>cannot corrupt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Processes can </a:t>
            </a:r>
            <a:r>
              <a:rPr lang="en-US" i="1" dirty="0" smtClean="0">
                <a:solidFill>
                  <a:srgbClr val="0000FF"/>
                </a:solidFill>
              </a:rPr>
              <a:t>crash and recover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are </a:t>
            </a:r>
            <a:r>
              <a:rPr lang="en-US" i="1" dirty="0" smtClean="0">
                <a:solidFill>
                  <a:srgbClr val="0000FF"/>
                </a:solidFill>
              </a:rPr>
              <a:t>non-Byzantine</a:t>
            </a:r>
            <a:r>
              <a:rPr lang="en-US" dirty="0" smtClean="0"/>
              <a:t> (only crash-stop).</a:t>
            </a:r>
          </a:p>
          <a:p>
            <a:r>
              <a:rPr lang="en-US" dirty="0" smtClean="0"/>
              <a:t>Processes have </a:t>
            </a:r>
            <a:r>
              <a:rPr lang="en-US" i="1" dirty="0" smtClean="0">
                <a:solidFill>
                  <a:srgbClr val="0000FF"/>
                </a:solidFill>
              </a:rPr>
              <a:t>permanent storage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</a:t>
            </a:r>
            <a:r>
              <a:rPr lang="en-US" dirty="0"/>
              <a:t>can </a:t>
            </a:r>
            <a:r>
              <a:rPr lang="en-US" i="1" dirty="0">
                <a:solidFill>
                  <a:srgbClr val="0000FF"/>
                </a:solidFill>
              </a:rPr>
              <a:t>propose</a:t>
            </a:r>
            <a:r>
              <a:rPr lang="en-US" dirty="0"/>
              <a:t> values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goal: every process agrees on a value out of the proposed values.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7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</a:p>
          <a:p>
            <a:pPr lvl="1"/>
            <a:r>
              <a:rPr lang="en-US" dirty="0"/>
              <a:t>Only a value that has been proposed can be </a:t>
            </a:r>
            <a:r>
              <a:rPr lang="en-US" dirty="0" smtClean="0"/>
              <a:t>chosen</a:t>
            </a:r>
            <a:endParaRPr lang="en-US" dirty="0"/>
          </a:p>
          <a:p>
            <a:pPr lvl="1"/>
            <a:r>
              <a:rPr lang="en-US" dirty="0"/>
              <a:t>Only a single value is </a:t>
            </a:r>
            <a:r>
              <a:rPr lang="en-US" dirty="0" smtClean="0"/>
              <a:t>chosen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process never learns that a value has been </a:t>
            </a:r>
            <a:r>
              <a:rPr lang="en-US" dirty="0" smtClean="0"/>
              <a:t>chosen </a:t>
            </a:r>
            <a:r>
              <a:rPr lang="en-US" dirty="0"/>
              <a:t>unless it has </a:t>
            </a:r>
            <a:r>
              <a:rPr lang="en-US" dirty="0" smtClean="0"/>
              <a:t>been</a:t>
            </a:r>
          </a:p>
          <a:p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/>
              <a:t>Some proposed value is eventually </a:t>
            </a:r>
            <a:r>
              <a:rPr lang="en-US" dirty="0" smtClean="0"/>
              <a:t>chosen</a:t>
            </a:r>
            <a:endParaRPr lang="en-US" dirty="0"/>
          </a:p>
          <a:p>
            <a:pPr lvl="1"/>
            <a:r>
              <a:rPr lang="en-US" dirty="0"/>
              <a:t>If a value is chosen, a process eventually learns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9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roles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Proposers</a:t>
            </a:r>
            <a:r>
              <a:rPr lang="en-US" dirty="0" smtClean="0"/>
              <a:t>: processes that propose values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Acceptors</a:t>
            </a:r>
            <a:r>
              <a:rPr lang="en-US" dirty="0" smtClean="0"/>
              <a:t>: processes that accept values</a:t>
            </a:r>
          </a:p>
          <a:p>
            <a:pPr lvl="1"/>
            <a:r>
              <a:rPr lang="en-US" dirty="0" smtClean="0"/>
              <a:t>Majority acceptance </a:t>
            </a:r>
            <a:r>
              <a:rPr lang="en-US" dirty="0" smtClean="0">
                <a:sym typeface="Wingdings"/>
              </a:rPr>
              <a:t> choosing the value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Learners</a:t>
            </a:r>
            <a:r>
              <a:rPr lang="en-US" dirty="0" smtClean="0">
                <a:sym typeface="Wingdings"/>
              </a:rPr>
              <a:t>: processes that learn the outcome (i.e., chosen value)</a:t>
            </a:r>
          </a:p>
          <a:p>
            <a:r>
              <a:rPr lang="en-US" dirty="0" smtClean="0">
                <a:sym typeface="Wingdings"/>
              </a:rPr>
              <a:t>In reality, a process can be all three.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3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just have one acceptor &amp; choose the first one that arrives.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What’s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 bwMode="auto">
          <a:xfrm>
            <a:off x="2362200" y="2247900"/>
            <a:ext cx="3605633" cy="12053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6"/>
          </p:cNvCxnSpPr>
          <p:nvPr/>
        </p:nvCxnSpPr>
        <p:spPr bwMode="auto">
          <a:xfrm flipV="1">
            <a:off x="2362200" y="3657600"/>
            <a:ext cx="990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7" idx="6"/>
          </p:cNvCxnSpPr>
          <p:nvPr/>
        </p:nvCxnSpPr>
        <p:spPr bwMode="auto">
          <a:xfrm flipV="1">
            <a:off x="2362200" y="4876800"/>
            <a:ext cx="838200" cy="342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26670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4038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10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5562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3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810827"/>
            <a:ext cx="519176" cy="58997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1524000" y="2667000"/>
            <a:ext cx="9144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5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have multiple acceptors; each accepts the first one and then all choose the majority.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What’s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810827"/>
            <a:ext cx="519176" cy="58997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6" idx="6"/>
            <a:endCxn id="9" idx="1"/>
          </p:cNvCxnSpPr>
          <p:nvPr/>
        </p:nvCxnSpPr>
        <p:spPr bwMode="auto">
          <a:xfrm>
            <a:off x="2362200" y="2247900"/>
            <a:ext cx="3605633" cy="12053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6"/>
          </p:cNvCxnSpPr>
          <p:nvPr/>
        </p:nvCxnSpPr>
        <p:spPr bwMode="auto">
          <a:xfrm>
            <a:off x="2362200" y="3695700"/>
            <a:ext cx="1371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6"/>
          </p:cNvCxnSpPr>
          <p:nvPr/>
        </p:nvCxnSpPr>
        <p:spPr bwMode="auto">
          <a:xfrm flipV="1">
            <a:off x="2362200" y="4648200"/>
            <a:ext cx="15240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5867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867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2362200" y="2247900"/>
            <a:ext cx="3505200" cy="29718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7" idx="2"/>
          </p:cNvCxnSpPr>
          <p:nvPr/>
        </p:nvCxnSpPr>
        <p:spPr bwMode="auto">
          <a:xfrm flipV="1">
            <a:off x="2362200" y="2247900"/>
            <a:ext cx="3505200" cy="14097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447800" y="2647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47800" y="4019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10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47800" y="5543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3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362200" y="2286000"/>
            <a:ext cx="20574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6"/>
          </p:cNvCxnSpPr>
          <p:nvPr/>
        </p:nvCxnSpPr>
        <p:spPr bwMode="auto">
          <a:xfrm>
            <a:off x="2362200" y="3695700"/>
            <a:ext cx="12954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8" idx="6"/>
          </p:cNvCxnSpPr>
          <p:nvPr/>
        </p:nvCxnSpPr>
        <p:spPr bwMode="auto">
          <a:xfrm flipV="1">
            <a:off x="2362200" y="5181600"/>
            <a:ext cx="1371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6"/>
          </p:cNvCxnSpPr>
          <p:nvPr/>
        </p:nvCxnSpPr>
        <p:spPr bwMode="auto">
          <a:xfrm flipV="1">
            <a:off x="2362200" y="4495800"/>
            <a:ext cx="9144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1524000" y="2667000"/>
            <a:ext cx="9144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0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example, but many other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 bwMode="auto">
          <a:xfrm>
            <a:off x="2362200" y="2247900"/>
            <a:ext cx="1447800" cy="4953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6"/>
            <a:endCxn id="8" idx="2"/>
          </p:cNvCxnSpPr>
          <p:nvPr/>
        </p:nvCxnSpPr>
        <p:spPr bwMode="auto">
          <a:xfrm>
            <a:off x="2362200" y="3695700"/>
            <a:ext cx="3505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6"/>
          </p:cNvCxnSpPr>
          <p:nvPr/>
        </p:nvCxnSpPr>
        <p:spPr bwMode="auto">
          <a:xfrm flipV="1">
            <a:off x="2362200" y="4648200"/>
            <a:ext cx="15240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867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867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>
            <a:off x="2362200" y="2247900"/>
            <a:ext cx="8382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362200" y="3276600"/>
            <a:ext cx="990600" cy="381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447800" y="2647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7800" y="4019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10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7800" y="5543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3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endCxn id="12" idx="2"/>
          </p:cNvCxnSpPr>
          <p:nvPr/>
        </p:nvCxnSpPr>
        <p:spPr bwMode="auto">
          <a:xfrm flipV="1">
            <a:off x="2362200" y="2247900"/>
            <a:ext cx="35052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6" idx="6"/>
          </p:cNvCxnSpPr>
          <p:nvPr/>
        </p:nvCxnSpPr>
        <p:spPr bwMode="auto">
          <a:xfrm>
            <a:off x="2362200" y="3695700"/>
            <a:ext cx="12954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6"/>
            <a:endCxn id="13" idx="2"/>
          </p:cNvCxnSpPr>
          <p:nvPr/>
        </p:nvCxnSpPr>
        <p:spPr bwMode="auto">
          <a:xfrm>
            <a:off x="2362200" y="5219700"/>
            <a:ext cx="3505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</p:cNvCxnSpPr>
          <p:nvPr/>
        </p:nvCxnSpPr>
        <p:spPr bwMode="auto">
          <a:xfrm flipV="1">
            <a:off x="2362200" y="4495800"/>
            <a:ext cx="9144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8915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have each acceptor accept </a:t>
            </a:r>
            <a:r>
              <a:rPr lang="en-US" i="1" dirty="0" smtClean="0">
                <a:solidFill>
                  <a:srgbClr val="FF0000"/>
                </a:solidFill>
              </a:rPr>
              <a:t>multiple proposals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“Hope” that one of the multiple accepted proposals will have a vote from a majority (will get back to this later)</a:t>
            </a:r>
          </a:p>
          <a:p>
            <a:r>
              <a:rPr lang="en-US" dirty="0" err="1" smtClean="0"/>
              <a:t>Paxos</a:t>
            </a:r>
            <a:r>
              <a:rPr lang="en-US" dirty="0" smtClean="0"/>
              <a:t>: how do we select one value when there are multiple acceptors accepting multiple proposals?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4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proposer makes sure that:</a:t>
            </a:r>
          </a:p>
          <a:p>
            <a:pPr lvl="1"/>
            <a:r>
              <a:rPr lang="en-US" dirty="0" smtClean="0"/>
              <a:t>If a proposal with value V is chosen, all “later” proposals also have value V.</a:t>
            </a:r>
          </a:p>
          <a:p>
            <a:pPr lvl="1"/>
            <a:r>
              <a:rPr lang="en-US" dirty="0" smtClean="0"/>
              <a:t>A value is chosen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no new proposal can alter the result.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>
                <a:solidFill>
                  <a:srgbClr val="0000FF"/>
                </a:solidFill>
              </a:rPr>
              <a:t>allows multiple proposals to be chosen </a:t>
            </a:r>
            <a:r>
              <a:rPr lang="en-US" dirty="0" smtClean="0"/>
              <a:t>while guaranteeing that </a:t>
            </a:r>
            <a:r>
              <a:rPr lang="en-US" dirty="0" smtClean="0">
                <a:solidFill>
                  <a:srgbClr val="FF0000"/>
                </a:solidFill>
              </a:rPr>
              <a:t>all chosen proposals have the same value</a:t>
            </a:r>
            <a:r>
              <a:rPr lang="en-US" dirty="0" smtClean="0"/>
              <a:t>.</a:t>
            </a:r>
          </a:p>
          <a:p>
            <a:r>
              <a:rPr lang="en-US" dirty="0"/>
              <a:t>A proposal now not a single value, but a pair of values, </a:t>
            </a:r>
            <a:r>
              <a:rPr lang="en-US" dirty="0">
                <a:solidFill>
                  <a:srgbClr val="0000FF"/>
                </a:solidFill>
              </a:rPr>
              <a:t>(proposal #, value) == (N, V)</a:t>
            </a:r>
          </a:p>
          <a:p>
            <a:pPr lvl="1"/>
            <a:r>
              <a:rPr lang="en-US" dirty="0" smtClean="0"/>
              <a:t>(Roughly) giving a version number for each value proposed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proposal # strictly increasing and globally unique across all proposers</a:t>
            </a:r>
          </a:p>
          <a:p>
            <a:pPr lvl="1"/>
            <a:r>
              <a:rPr lang="en-US" dirty="0"/>
              <a:t>Still selects one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Three phase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3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proposer chooses its proposal number N and sends a </a:t>
            </a:r>
            <a:r>
              <a:rPr lang="en-US" i="1" dirty="0" smtClean="0">
                <a:solidFill>
                  <a:srgbClr val="FF0000"/>
                </a:solidFill>
              </a:rPr>
              <a:t>prepare request</a:t>
            </a:r>
            <a:r>
              <a:rPr lang="en-US" dirty="0" smtClean="0"/>
              <a:t> to acceptors.</a:t>
            </a:r>
          </a:p>
          <a:p>
            <a:r>
              <a:rPr lang="en-US" dirty="0" smtClean="0"/>
              <a:t>Acceptors need to reply: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promise to not accept </a:t>
            </a:r>
            <a:r>
              <a:rPr lang="en-US" dirty="0" smtClean="0"/>
              <a:t>any proposal numbered </a:t>
            </a:r>
            <a:r>
              <a:rPr lang="en-US" dirty="0" smtClean="0">
                <a:solidFill>
                  <a:srgbClr val="FF0000"/>
                </a:solidFill>
              </a:rPr>
              <a:t>less than N </a:t>
            </a:r>
            <a:r>
              <a:rPr lang="en-US" dirty="0" smtClean="0"/>
              <a:t>any more (to make sure that the protocol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deal with old proposals)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there is</a:t>
            </a:r>
            <a:r>
              <a:rPr lang="en-US" dirty="0" smtClean="0"/>
              <a:t>, the accepted proposal with </a:t>
            </a:r>
            <a:r>
              <a:rPr lang="en-US" dirty="0" smtClean="0">
                <a:solidFill>
                  <a:srgbClr val="FF0000"/>
                </a:solidFill>
              </a:rPr>
              <a:t>the highest number less than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5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proposer receives a reply from a majority, it sends </a:t>
            </a:r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accept request</a:t>
            </a:r>
            <a:r>
              <a:rPr lang="en-US" dirty="0" smtClean="0"/>
              <a:t> with the </a:t>
            </a:r>
            <a:r>
              <a:rPr lang="en-US" dirty="0"/>
              <a:t>proposal (N, V).</a:t>
            </a:r>
          </a:p>
          <a:p>
            <a:pPr lvl="1"/>
            <a:r>
              <a:rPr lang="en-US" dirty="0"/>
              <a:t>V: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smtClean="0">
                <a:solidFill>
                  <a:srgbClr val="FF0000"/>
                </a:solidFill>
              </a:rPr>
              <a:t>highest N </a:t>
            </a:r>
            <a:r>
              <a:rPr lang="en-US" dirty="0"/>
              <a:t>from the replies (i.e., the accepted proposals returned from acceptors in phase 1)</a:t>
            </a:r>
          </a:p>
          <a:p>
            <a:pPr lvl="1"/>
            <a:r>
              <a:rPr lang="en-US" dirty="0"/>
              <a:t>Or, </a:t>
            </a:r>
            <a:r>
              <a:rPr lang="en-US" dirty="0">
                <a:solidFill>
                  <a:srgbClr val="FF0000"/>
                </a:solidFill>
              </a:rPr>
              <a:t>if no accepted proposal was returned in phase 1</a:t>
            </a:r>
            <a:r>
              <a:rPr lang="en-US" dirty="0"/>
              <a:t>, any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Upon receiving (N, V), acceptors either: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Accept</a:t>
            </a:r>
            <a:r>
              <a:rPr lang="en-US" dirty="0" smtClean="0"/>
              <a:t> it</a:t>
            </a:r>
          </a:p>
          <a:p>
            <a:pPr lvl="1"/>
            <a:r>
              <a:rPr lang="en-US" dirty="0" smtClean="0"/>
              <a:t>Or, </a:t>
            </a:r>
            <a:r>
              <a:rPr lang="en-US" dirty="0" smtClean="0">
                <a:solidFill>
                  <a:srgbClr val="0000FF"/>
                </a:solidFill>
              </a:rPr>
              <a:t>reject</a:t>
            </a:r>
            <a:r>
              <a:rPr lang="en-US" dirty="0" smtClean="0"/>
              <a:t> it if there was another prepare request with N’ higher than N, and it replied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2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False sharing?</a:t>
            </a:r>
            <a:endParaRPr lang="en-US" dirty="0"/>
          </a:p>
          <a:p>
            <a:pPr lvl="1"/>
            <a:r>
              <a:rPr lang="en-US" dirty="0" smtClean="0"/>
              <a:t>Two processors share unrelated variables in the same chunk</a:t>
            </a:r>
            <a:endParaRPr lang="en-US" dirty="0"/>
          </a:p>
          <a:p>
            <a:r>
              <a:rPr lang="en-US" dirty="0" smtClean="0"/>
              <a:t>How do DSM systems achieve consistency typically?</a:t>
            </a:r>
            <a:endParaRPr lang="en-US" dirty="0" smtClean="0"/>
          </a:p>
          <a:p>
            <a:pPr lvl="1"/>
            <a:r>
              <a:rPr lang="en-US" dirty="0" smtClean="0"/>
              <a:t>Use an invalidation protocol</a:t>
            </a:r>
            <a:endParaRPr lang="en-US" dirty="0" smtClean="0"/>
          </a:p>
          <a:p>
            <a:r>
              <a:rPr lang="en-US" dirty="0" smtClean="0"/>
              <a:t>Sequential consistency?</a:t>
            </a:r>
          </a:p>
          <a:p>
            <a:r>
              <a:rPr lang="en-US" dirty="0" smtClean="0"/>
              <a:t>Causal consistency?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Learners need to know which value has been chosen.</a:t>
            </a:r>
          </a:p>
          <a:p>
            <a:r>
              <a:rPr lang="en-US" dirty="0" smtClean="0"/>
              <a:t>Many possibilities</a:t>
            </a:r>
          </a:p>
          <a:p>
            <a:r>
              <a:rPr lang="en-US" dirty="0" smtClean="0"/>
              <a:t>One way: have each acceptor respond to all learners</a:t>
            </a:r>
          </a:p>
          <a:p>
            <a:pPr lvl="1"/>
            <a:r>
              <a:rPr lang="en-US" dirty="0" smtClean="0"/>
              <a:t>Might be effective, but expensive</a:t>
            </a:r>
          </a:p>
          <a:p>
            <a:r>
              <a:rPr lang="en-US" dirty="0" smtClean="0"/>
              <a:t>Another way: elect a “distinguished learner”</a:t>
            </a:r>
          </a:p>
          <a:p>
            <a:pPr lvl="1"/>
            <a:r>
              <a:rPr lang="en-US" dirty="0" smtClean="0"/>
              <a:t>Acceptors respond with their acceptances to this process</a:t>
            </a:r>
          </a:p>
          <a:p>
            <a:pPr lvl="1"/>
            <a:r>
              <a:rPr lang="en-US" dirty="0" smtClean="0"/>
              <a:t>This distinguished learner informs other learners.</a:t>
            </a:r>
          </a:p>
          <a:p>
            <a:pPr lvl="1"/>
            <a:r>
              <a:rPr lang="en-US" dirty="0" smtClean="0"/>
              <a:t>Failure-prone</a:t>
            </a:r>
          </a:p>
          <a:p>
            <a:r>
              <a:rPr lang="en-US" dirty="0" smtClean="0"/>
              <a:t>Mixing the two: a set of distinguished learners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4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Progress (</a:t>
            </a:r>
            <a:r>
              <a:rPr lang="en-US" dirty="0" err="1" smtClean="0"/>
              <a:t>Liveness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There’s a race condition for proposals.</a:t>
            </a:r>
          </a:p>
          <a:p>
            <a:r>
              <a:rPr lang="en-US" dirty="0" smtClean="0"/>
              <a:t>P0 completes phase 1 with a proposal number N0</a:t>
            </a:r>
          </a:p>
          <a:p>
            <a:r>
              <a:rPr lang="en-US" dirty="0" smtClean="0"/>
              <a:t>Before P0 starts phase 2, P1 starts and completes phase 1 with a proposal number N1 &gt; N0.</a:t>
            </a:r>
          </a:p>
          <a:p>
            <a:r>
              <a:rPr lang="en-US" dirty="0" smtClean="0"/>
              <a:t>P0 performs phase 2, acceptors reject.</a:t>
            </a:r>
          </a:p>
          <a:p>
            <a:r>
              <a:rPr lang="en-US" dirty="0" smtClean="0"/>
              <a:t>Before P1 starts phase 2, P0 restarts and completes phase 1 with a proposal number N2 &gt; N1.</a:t>
            </a:r>
          </a:p>
          <a:p>
            <a:r>
              <a:rPr lang="en-US" dirty="0" smtClean="0"/>
              <a:t>P1 performs phase 2, acceptors reject.</a:t>
            </a:r>
          </a:p>
          <a:p>
            <a:r>
              <a:rPr lang="en-US" dirty="0" smtClean="0"/>
              <a:t>…(this can go on forever)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8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</a:t>
            </a:r>
            <a:r>
              <a:rPr lang="en-US" dirty="0" err="1" smtClean="0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FF0000"/>
                </a:solidFill>
              </a:rPr>
              <a:t>elect a distinguished proposer</a:t>
            </a:r>
          </a:p>
          <a:p>
            <a:pPr lvl="1"/>
            <a:r>
              <a:rPr lang="en-US" dirty="0" smtClean="0"/>
              <a:t>I.e., have only one proposer</a:t>
            </a:r>
          </a:p>
          <a:p>
            <a:r>
              <a:rPr lang="en-US" dirty="0" smtClean="0"/>
              <a:t>If the distinguished proposer can successfully communicate with a majority, the protocol guarantees </a:t>
            </a:r>
            <a:r>
              <a:rPr lang="en-US" dirty="0" err="1" smtClean="0"/>
              <a:t>liveness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I.e., if a process plays all three roles, </a:t>
            </a:r>
            <a:r>
              <a:rPr lang="en-US" dirty="0" err="1" smtClean="0"/>
              <a:t>Paxos</a:t>
            </a:r>
            <a:r>
              <a:rPr lang="en-US" dirty="0" smtClean="0"/>
              <a:t> can tolerate failures </a:t>
            </a:r>
            <a:r>
              <a:rPr lang="en-US" i="1" dirty="0" smtClean="0"/>
              <a:t>f</a:t>
            </a:r>
            <a:r>
              <a:rPr lang="en-US" dirty="0" smtClean="0"/>
              <a:t> &lt; 1/2 * </a:t>
            </a:r>
            <a:r>
              <a:rPr lang="en-US" i="1" dirty="0" smtClean="0"/>
              <a:t>N.</a:t>
            </a:r>
          </a:p>
          <a:p>
            <a:r>
              <a:rPr lang="en-US" dirty="0" smtClean="0"/>
              <a:t>Still needs to get around FLP for the leader election, e.g., having a failure detector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8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 smtClean="0"/>
          </a:p>
          <a:p>
            <a:pPr lvl="1"/>
            <a:r>
              <a:rPr lang="en-US" dirty="0" smtClean="0"/>
              <a:t>A consensus algorithm</a:t>
            </a:r>
            <a:endParaRPr lang="en-US" dirty="0"/>
          </a:p>
          <a:p>
            <a:pPr lvl="1"/>
            <a:r>
              <a:rPr lang="en-US" dirty="0" smtClean="0"/>
              <a:t>Handles crash-stop failures (f &lt; 1/2 * N)</a:t>
            </a:r>
          </a:p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Phase 1: prepare request/reply</a:t>
            </a:r>
          </a:p>
          <a:p>
            <a:pPr lvl="1"/>
            <a:r>
              <a:rPr lang="en-US" dirty="0" smtClean="0"/>
              <a:t>Phase 2: accept request/reply</a:t>
            </a:r>
          </a:p>
          <a:p>
            <a:pPr lvl="1"/>
            <a:r>
              <a:rPr lang="en-US" dirty="0" smtClean="0"/>
              <a:t>Phase 3: learning of the chosen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consensus algorithm</a:t>
            </a:r>
          </a:p>
          <a:p>
            <a:pPr lvl="1"/>
            <a:r>
              <a:rPr lang="en-US" dirty="0" smtClean="0"/>
              <a:t>Known as one of the most efficient &amp; elegant consensus algorithms</a:t>
            </a:r>
          </a:p>
          <a:p>
            <a:pPr lvl="1"/>
            <a:r>
              <a:rPr lang="en-US" dirty="0" smtClean="0"/>
              <a:t>If you stay close to the field of distributed systems, you’ll hear about this algorithm over and over.</a:t>
            </a:r>
          </a:p>
          <a:p>
            <a:r>
              <a:rPr lang="en-US" dirty="0" smtClean="0"/>
              <a:t>What? Consensus? What about FLP (the impossibility of consensus)?</a:t>
            </a:r>
          </a:p>
          <a:p>
            <a:pPr lvl="1"/>
            <a:r>
              <a:rPr lang="en-US" dirty="0" smtClean="0"/>
              <a:t>Obviously, it doesn’t solve FLP.</a:t>
            </a:r>
          </a:p>
          <a:p>
            <a:pPr lvl="1"/>
            <a:r>
              <a:rPr lang="en-US" dirty="0" smtClean="0"/>
              <a:t>It relies on failure detectors to get around it.</a:t>
            </a:r>
          </a:p>
          <a:p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Brief history (with a lot of quotes)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protocol itself </a:t>
            </a:r>
          </a:p>
          <a:p>
            <a:pPr lvl="1"/>
            <a:r>
              <a:rPr lang="en-US" dirty="0" smtClean="0"/>
              <a:t>How to “discover” the protocol</a:t>
            </a:r>
          </a:p>
          <a:p>
            <a:pPr lvl="1"/>
            <a:r>
              <a:rPr lang="en-US" dirty="0" smtClean="0"/>
              <a:t>A real example: Google Chubby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9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Leslie </a:t>
            </a:r>
            <a:r>
              <a:rPr lang="en-US" dirty="0" err="1" smtClean="0"/>
              <a:t>Lamport</a:t>
            </a:r>
            <a:r>
              <a:rPr lang="en-US" dirty="0" smtClean="0"/>
              <a:t> (from the </a:t>
            </a:r>
            <a:r>
              <a:rPr lang="en-US" dirty="0" err="1" smtClean="0"/>
              <a:t>Lamport</a:t>
            </a:r>
            <a:r>
              <a:rPr lang="en-US" dirty="0" smtClean="0"/>
              <a:t> clock)</a:t>
            </a:r>
          </a:p>
          <a:p>
            <a:r>
              <a:rPr lang="en-US" i="1" dirty="0"/>
              <a:t>“A fault-tolerant file system called Echo was built at SRC in the late 80s.  The builders claimed that it would maintain consistency despite any number of non-Byzantine faults, and would make progress if any majority of the processors were </a:t>
            </a:r>
            <a:r>
              <a:rPr lang="en-US" i="1" dirty="0" smtClean="0"/>
              <a:t>working.”</a:t>
            </a:r>
          </a:p>
          <a:p>
            <a:r>
              <a:rPr lang="en-US" i="1" dirty="0" smtClean="0"/>
              <a:t>“I </a:t>
            </a:r>
            <a:r>
              <a:rPr lang="en-US" i="1" dirty="0"/>
              <a:t>decided that what they were trying to do was impossible, and set out to prove it.  Instead, I discovered the </a:t>
            </a:r>
            <a:r>
              <a:rPr lang="en-US" i="1" dirty="0" err="1"/>
              <a:t>Paxos</a:t>
            </a:r>
            <a:r>
              <a:rPr lang="en-US" i="1" dirty="0"/>
              <a:t> </a:t>
            </a:r>
            <a:r>
              <a:rPr lang="en-US" i="1" dirty="0" smtClean="0"/>
              <a:t>algorithm.”</a:t>
            </a:r>
          </a:p>
          <a:p>
            <a:r>
              <a:rPr lang="en-US" i="1" dirty="0" smtClean="0"/>
              <a:t>“I </a:t>
            </a:r>
            <a:r>
              <a:rPr lang="en-US" i="1" dirty="0"/>
              <a:t>decided to cast the algorithm in terms of a parliament on an ancient Greek </a:t>
            </a:r>
            <a:r>
              <a:rPr lang="en-US" i="1" dirty="0" smtClean="0"/>
              <a:t>island</a:t>
            </a:r>
            <a:r>
              <a:rPr lang="en-US" i="1" dirty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Paxos</a:t>
            </a:r>
            <a:r>
              <a:rPr lang="en-US" i="1" dirty="0" smtClean="0"/>
              <a:t>).”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7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abstract:</a:t>
            </a:r>
          </a:p>
          <a:p>
            <a:pPr lvl="1"/>
            <a:r>
              <a:rPr lang="en-US" i="1" dirty="0"/>
              <a:t>“Recent archaeological discoveries on the island of </a:t>
            </a:r>
            <a:r>
              <a:rPr lang="en-US" i="1" dirty="0" err="1"/>
              <a:t>Paxos</a:t>
            </a:r>
            <a:r>
              <a:rPr lang="en-US" i="1" dirty="0"/>
              <a:t> reveal that the parliament functioned despite the peripatetic propensity of its part-time legislators. The legislators maintained consistent copies of the parliamentary record, despite their frequent forays from the chamber and the forgetfulness of their messengers. The </a:t>
            </a:r>
            <a:r>
              <a:rPr lang="en-US" i="1" dirty="0" err="1"/>
              <a:t>Paxon</a:t>
            </a:r>
            <a:r>
              <a:rPr lang="en-US" i="1" dirty="0"/>
              <a:t> parliament’s protocol provides a new way of implementing the state-machine approach to the design of distributed systems.</a:t>
            </a:r>
            <a:r>
              <a:rPr lang="en-US" i="1" dirty="0" smtClean="0"/>
              <a:t>”</a:t>
            </a:r>
          </a:p>
          <a:p>
            <a:r>
              <a:rPr lang="en-US" i="1" dirty="0" smtClean="0"/>
              <a:t>“I </a:t>
            </a:r>
            <a:r>
              <a:rPr lang="en-US" i="1" dirty="0"/>
              <a:t>gave a few lectures in the persona of an Indiana-Jones-style </a:t>
            </a:r>
            <a:r>
              <a:rPr lang="en-US" i="1" dirty="0" smtClean="0"/>
              <a:t>archaeologist.”</a:t>
            </a:r>
          </a:p>
          <a:p>
            <a:r>
              <a:rPr lang="en-US" i="1" dirty="0"/>
              <a:t>“My attempt at inserting some humor into the subject was a dismal failure.  People who attended my lecture remembered Indiana Jones, but not the algorithm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5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thought that </a:t>
            </a:r>
            <a:r>
              <a:rPr lang="en-US" dirty="0" err="1" smtClean="0"/>
              <a:t>Paxos</a:t>
            </a:r>
            <a:r>
              <a:rPr lang="en-US" dirty="0" smtClean="0"/>
              <a:t> was a joke.</a:t>
            </a:r>
          </a:p>
          <a:p>
            <a:r>
              <a:rPr lang="en-US" dirty="0" err="1" smtClean="0"/>
              <a:t>Lamport</a:t>
            </a:r>
            <a:r>
              <a:rPr lang="en-US" dirty="0" smtClean="0"/>
              <a:t> finally published the paper 8 years later in 1998 after it was written in 1990.</a:t>
            </a:r>
          </a:p>
          <a:p>
            <a:pPr lvl="1"/>
            <a:r>
              <a:rPr lang="en-US" dirty="0" smtClean="0"/>
              <a:t>Title: “The Part-Time Parliament”</a:t>
            </a:r>
          </a:p>
          <a:p>
            <a:r>
              <a:rPr lang="en-US" dirty="0" smtClean="0"/>
              <a:t>People did not understand the paper.</a:t>
            </a:r>
          </a:p>
          <a:p>
            <a:r>
              <a:rPr lang="en-US" dirty="0" err="1" smtClean="0"/>
              <a:t>Lamport</a:t>
            </a:r>
            <a:r>
              <a:rPr lang="en-US" dirty="0" smtClean="0"/>
              <a:t> gave up and wrote another paper that explains </a:t>
            </a:r>
            <a:r>
              <a:rPr lang="en-US" dirty="0" err="1" smtClean="0"/>
              <a:t>Paxos</a:t>
            </a:r>
            <a:r>
              <a:rPr lang="en-US" dirty="0" smtClean="0"/>
              <a:t> in simple English.</a:t>
            </a:r>
          </a:p>
          <a:p>
            <a:pPr lvl="1"/>
            <a:r>
              <a:rPr lang="en-US" dirty="0" smtClean="0"/>
              <a:t>Title: “</a:t>
            </a:r>
            <a:r>
              <a:rPr lang="en-US" dirty="0" err="1" smtClean="0"/>
              <a:t>Paxos</a:t>
            </a:r>
            <a:r>
              <a:rPr lang="en-US" dirty="0" smtClean="0"/>
              <a:t> Made Simple”</a:t>
            </a:r>
          </a:p>
          <a:p>
            <a:pPr lvl="1"/>
            <a:r>
              <a:rPr lang="en-US" dirty="0"/>
              <a:t>Abstract: “The </a:t>
            </a:r>
            <a:r>
              <a:rPr lang="en-US" dirty="0" err="1"/>
              <a:t>Paxos</a:t>
            </a:r>
            <a:r>
              <a:rPr lang="en-US" dirty="0"/>
              <a:t> algorithm, when presented in plain English, is very simple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Still, it’s not the easiest algorithm to understand.</a:t>
            </a:r>
          </a:p>
          <a:p>
            <a:r>
              <a:rPr lang="en-US" dirty="0" smtClean="0"/>
              <a:t>So </a:t>
            </a:r>
            <a:r>
              <a:rPr lang="en-US" dirty="0"/>
              <a:t>people </a:t>
            </a:r>
            <a:r>
              <a:rPr lang="en-US" dirty="0" smtClean="0"/>
              <a:t>started to write papers and lecture notes to explain </a:t>
            </a:r>
            <a:r>
              <a:rPr lang="en-US" dirty="0"/>
              <a:t>“</a:t>
            </a:r>
            <a:r>
              <a:rPr lang="en-US" dirty="0" err="1"/>
              <a:t>Paxos</a:t>
            </a:r>
            <a:r>
              <a:rPr lang="en-US" dirty="0"/>
              <a:t> Made Simple.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6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people agree on something?</a:t>
            </a:r>
          </a:p>
          <a:p>
            <a:pPr lvl="1"/>
            <a:r>
              <a:rPr lang="en-US" dirty="0"/>
              <a:t>Q: should Steve give an A to everybody taking CSE 486/586?</a:t>
            </a:r>
          </a:p>
          <a:p>
            <a:pPr lvl="1"/>
            <a:r>
              <a:rPr lang="en-US" dirty="0"/>
              <a:t>Input: everyone says either yes/no.</a:t>
            </a:r>
          </a:p>
          <a:p>
            <a:pPr lvl="1"/>
            <a:r>
              <a:rPr lang="en-US" dirty="0"/>
              <a:t>Output: an agreement of yes or no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FLP: this is impossible even with one-faulty process and arbitrary delays.</a:t>
            </a:r>
          </a:p>
          <a:p>
            <a:r>
              <a:rPr lang="en-US" dirty="0"/>
              <a:t>Many distributed systems problems can cast into a consensus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Mutual exclusion, leader election, total ordering, etc.</a:t>
            </a:r>
          </a:p>
          <a:p>
            <a:r>
              <a:rPr lang="en-US" dirty="0" err="1" smtClean="0"/>
              <a:t>Paxos</a:t>
            </a:r>
            <a:endParaRPr lang="en-US" dirty="0" smtClean="0"/>
          </a:p>
          <a:p>
            <a:pPr lvl="1"/>
            <a:r>
              <a:rPr lang="en-US" dirty="0" smtClean="0"/>
              <a:t>How do multiple processes agree on a value?</a:t>
            </a:r>
          </a:p>
          <a:p>
            <a:pPr lvl="1"/>
            <a:r>
              <a:rPr lang="en-US" dirty="0" smtClean="0"/>
              <a:t>Under failures, network partitions, message delays,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2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care about this!</a:t>
            </a:r>
          </a:p>
          <a:p>
            <a:r>
              <a:rPr lang="en-US" dirty="0"/>
              <a:t>Real systems implement </a:t>
            </a:r>
            <a:r>
              <a:rPr lang="en-US" dirty="0" err="1"/>
              <a:t>Paxos</a:t>
            </a:r>
            <a:endParaRPr lang="en-US" dirty="0"/>
          </a:p>
          <a:p>
            <a:pPr lvl="1"/>
            <a:r>
              <a:rPr lang="en-US" dirty="0"/>
              <a:t>Google Chubby</a:t>
            </a:r>
          </a:p>
          <a:p>
            <a:pPr lvl="1"/>
            <a:r>
              <a:rPr lang="en-US" dirty="0"/>
              <a:t>MS Bing cluster management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 smtClean="0"/>
              <a:t>Amazon CTO Werner </a:t>
            </a:r>
            <a:r>
              <a:rPr lang="en-US" dirty="0" err="1"/>
              <a:t>Vogels</a:t>
            </a:r>
            <a:r>
              <a:rPr lang="en-US" dirty="0"/>
              <a:t> (in his blog post “Job Openings in My Group”)</a:t>
            </a:r>
          </a:p>
          <a:p>
            <a:pPr lvl="1"/>
            <a:r>
              <a:rPr lang="en-US" i="1" dirty="0" smtClean="0"/>
              <a:t>“What </a:t>
            </a:r>
            <a:r>
              <a:rPr lang="en-US" i="1" dirty="0"/>
              <a:t>kind of things am I looking for in you</a:t>
            </a:r>
            <a:r>
              <a:rPr lang="en-US" i="1" dirty="0" smtClean="0"/>
              <a:t>?”</a:t>
            </a:r>
            <a:endParaRPr lang="en-US" i="1" dirty="0"/>
          </a:p>
          <a:p>
            <a:pPr lvl="1"/>
            <a:r>
              <a:rPr lang="en-US" i="1" dirty="0" smtClean="0"/>
              <a:t>“You </a:t>
            </a:r>
            <a:r>
              <a:rPr lang="en-US" i="1" dirty="0"/>
              <a:t>know your distributed systems theory: You know about logical time, snapshots, stability, message ordering, but also acid and multi-level transactions. You have heard about the FLP impossibility argument. You know why failure detectors can solve it (but you do not have to remember which one diamond-w was). </a:t>
            </a:r>
            <a:r>
              <a:rPr lang="en-US" i="1" dirty="0">
                <a:solidFill>
                  <a:srgbClr val="FF0000"/>
                </a:solidFill>
              </a:rPr>
              <a:t>You have at least once tried to understand </a:t>
            </a:r>
            <a:r>
              <a:rPr lang="en-US" i="1" dirty="0" err="1">
                <a:solidFill>
                  <a:srgbClr val="FF0000"/>
                </a:solidFill>
              </a:rPr>
              <a:t>Paxos</a:t>
            </a:r>
            <a:r>
              <a:rPr lang="en-US" i="1" dirty="0">
                <a:solidFill>
                  <a:srgbClr val="FF0000"/>
                </a:solidFill>
              </a:rPr>
              <a:t> by reading the original paper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 next Friday</a:t>
            </a:r>
          </a:p>
          <a:p>
            <a:pPr lvl="1"/>
            <a:r>
              <a:rPr lang="en-US" dirty="0" smtClean="0"/>
              <a:t>Please go to the grad conference instead!</a:t>
            </a:r>
          </a:p>
          <a:p>
            <a:pPr lvl="1"/>
            <a:r>
              <a:rPr lang="en-US" dirty="0" smtClean="0"/>
              <a:t>Keynote Speaker: </a:t>
            </a:r>
            <a:r>
              <a:rPr lang="en-US" dirty="0" err="1" smtClean="0"/>
              <a:t>Emin</a:t>
            </a:r>
            <a:r>
              <a:rPr lang="en-US" dirty="0" smtClean="0"/>
              <a:t> Gun </a:t>
            </a:r>
            <a:r>
              <a:rPr lang="en-US" dirty="0" err="1" smtClean="0"/>
              <a:t>Sirer</a:t>
            </a:r>
            <a:r>
              <a:rPr lang="en-US" dirty="0" smtClean="0"/>
              <a:t> from Cornell (will talk about his new distributed storage calle</a:t>
            </a:r>
            <a:r>
              <a:rPr lang="en-US" dirty="0" smtClean="0"/>
              <a:t>d </a:t>
            </a:r>
            <a:r>
              <a:rPr lang="en-US" dirty="0" err="1" smtClean="0"/>
              <a:t>HyperDex</a:t>
            </a:r>
            <a:r>
              <a:rPr lang="en-US" dirty="0" smtClean="0"/>
              <a:t>---very relevant to the topics of this class!)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smtClean="0"/>
              <a:t>2 updates</a:t>
            </a:r>
          </a:p>
          <a:p>
            <a:pPr lvl="1"/>
            <a:r>
              <a:rPr lang="en-US" dirty="0" smtClean="0"/>
              <a:t>Please follow the updates.</a:t>
            </a:r>
          </a:p>
          <a:p>
            <a:pPr lvl="1"/>
            <a:r>
              <a:rPr lang="en-US" dirty="0" smtClean="0"/>
              <a:t>Please, please start right away!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Deadline: 4/13 (Friday) @ 2:59PM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30762</TotalTime>
  <Pages>12</Pages>
  <Words>1682</Words>
  <Application>Microsoft Macintosh PowerPoint</Application>
  <PresentationFormat>Letter Paper (8.5x11 in)</PresentationFormat>
  <Paragraphs>230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CS252-template</vt:lpstr>
      <vt:lpstr>Office Theme</vt:lpstr>
      <vt:lpstr>CSE 486/586 Distributed Systems Paxos --- 1</vt:lpstr>
      <vt:lpstr>Recap</vt:lpstr>
      <vt:lpstr>Paxos</vt:lpstr>
      <vt:lpstr>Brief History</vt:lpstr>
      <vt:lpstr>Brief History</vt:lpstr>
      <vt:lpstr>Brief History</vt:lpstr>
      <vt:lpstr>Review: Consensus</vt:lpstr>
      <vt:lpstr>Review: Consensus</vt:lpstr>
      <vt:lpstr>CSE 486/586 Administrivia</vt:lpstr>
      <vt:lpstr>Paxos Assumptions &amp; Goals</vt:lpstr>
      <vt:lpstr>Desired Properties</vt:lpstr>
      <vt:lpstr>Roles of a Process</vt:lpstr>
      <vt:lpstr>First Attempt</vt:lpstr>
      <vt:lpstr>Second Attempt</vt:lpstr>
      <vt:lpstr>Second Attempt</vt:lpstr>
      <vt:lpstr>Paxos</vt:lpstr>
      <vt:lpstr>Paxos</vt:lpstr>
      <vt:lpstr>Paxos Phase 1</vt:lpstr>
      <vt:lpstr>Paxos Phase 2</vt:lpstr>
      <vt:lpstr>Paxos Phase 3</vt:lpstr>
      <vt:lpstr>Problem: Progress (Liveness)</vt:lpstr>
      <vt:lpstr>Providing Liveness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1474</cp:revision>
  <cp:lastPrinted>2012-04-06T17:41:48Z</cp:lastPrinted>
  <dcterms:created xsi:type="dcterms:W3CDTF">2012-03-21T04:48:11Z</dcterms:created>
  <dcterms:modified xsi:type="dcterms:W3CDTF">2012-04-06T18:50:07Z</dcterms:modified>
  <cp:category/>
</cp:coreProperties>
</file>