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35"/>
  </p:notesMasterIdLst>
  <p:handoutMasterIdLst>
    <p:handoutMasterId r:id="rId36"/>
  </p:handoutMasterIdLst>
  <p:sldIdLst>
    <p:sldId id="322" r:id="rId3"/>
    <p:sldId id="797" r:id="rId4"/>
    <p:sldId id="798" r:id="rId5"/>
    <p:sldId id="817" r:id="rId6"/>
    <p:sldId id="804" r:id="rId7"/>
    <p:sldId id="805" r:id="rId8"/>
    <p:sldId id="806" r:id="rId9"/>
    <p:sldId id="796" r:id="rId10"/>
    <p:sldId id="807" r:id="rId11"/>
    <p:sldId id="808" r:id="rId12"/>
    <p:sldId id="818" r:id="rId13"/>
    <p:sldId id="819" r:id="rId14"/>
    <p:sldId id="809" r:id="rId15"/>
    <p:sldId id="810" r:id="rId16"/>
    <p:sldId id="820" r:id="rId17"/>
    <p:sldId id="821" r:id="rId18"/>
    <p:sldId id="822" r:id="rId19"/>
    <p:sldId id="823" r:id="rId20"/>
    <p:sldId id="824" r:id="rId21"/>
    <p:sldId id="825" r:id="rId22"/>
    <p:sldId id="826" r:id="rId23"/>
    <p:sldId id="827" r:id="rId24"/>
    <p:sldId id="829" r:id="rId25"/>
    <p:sldId id="828" r:id="rId26"/>
    <p:sldId id="816" r:id="rId27"/>
    <p:sldId id="811" r:id="rId28"/>
    <p:sldId id="812" r:id="rId29"/>
    <p:sldId id="813" r:id="rId30"/>
    <p:sldId id="814" r:id="rId31"/>
    <p:sldId id="815" r:id="rId32"/>
    <p:sldId id="777" r:id="rId33"/>
    <p:sldId id="584" r:id="rId34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93" d="100"/>
          <a:sy n="93" d="100"/>
        </p:scale>
        <p:origin x="-9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err="1" smtClean="0"/>
              <a:t>Paxos</a:t>
            </a:r>
            <a:r>
              <a:rPr lang="en-US" dirty="0" smtClean="0"/>
              <a:t> --- 2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have multiple acceptors; each accepts the first one and then all choose the majority.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676400" y="19050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676400" y="3352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P1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676400" y="4876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P2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867400" y="3352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A1</a:t>
            </a:r>
          </a:p>
        </p:txBody>
      </p:sp>
      <p:cxnSp>
        <p:nvCxnSpPr>
          <p:cNvPr id="10" name="Straight Arrow Connector 9"/>
          <p:cNvCxnSpPr>
            <a:stCxn id="6" idx="6"/>
            <a:endCxn id="9" idx="1"/>
          </p:cNvCxnSpPr>
          <p:nvPr/>
        </p:nvCxnSpPr>
        <p:spPr bwMode="auto">
          <a:xfrm>
            <a:off x="2362200" y="2247900"/>
            <a:ext cx="3605633" cy="120533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6"/>
          </p:cNvCxnSpPr>
          <p:nvPr/>
        </p:nvCxnSpPr>
        <p:spPr bwMode="auto">
          <a:xfrm>
            <a:off x="2362200" y="3695700"/>
            <a:ext cx="1371600" cy="381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6"/>
          </p:cNvCxnSpPr>
          <p:nvPr/>
        </p:nvCxnSpPr>
        <p:spPr bwMode="auto">
          <a:xfrm flipV="1">
            <a:off x="2362200" y="4648200"/>
            <a:ext cx="1524000" cy="5715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5867400" y="19050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A0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5867400" y="4876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A2</a:t>
            </a:r>
          </a:p>
        </p:txBody>
      </p:sp>
      <p:cxnSp>
        <p:nvCxnSpPr>
          <p:cNvPr id="19" name="Straight Arrow Connector 18"/>
          <p:cNvCxnSpPr>
            <a:stCxn id="6" idx="6"/>
            <a:endCxn id="18" idx="2"/>
          </p:cNvCxnSpPr>
          <p:nvPr/>
        </p:nvCxnSpPr>
        <p:spPr bwMode="auto">
          <a:xfrm>
            <a:off x="2362200" y="2247900"/>
            <a:ext cx="3505200" cy="29718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endCxn id="17" idx="2"/>
          </p:cNvCxnSpPr>
          <p:nvPr/>
        </p:nvCxnSpPr>
        <p:spPr bwMode="auto">
          <a:xfrm flipV="1">
            <a:off x="2362200" y="2247900"/>
            <a:ext cx="3505200" cy="14097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447800" y="26478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47800" y="40194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47800" y="55434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3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2362200" y="2286000"/>
            <a:ext cx="20574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7" idx="6"/>
          </p:cNvCxnSpPr>
          <p:nvPr/>
        </p:nvCxnSpPr>
        <p:spPr bwMode="auto">
          <a:xfrm>
            <a:off x="2362200" y="3695700"/>
            <a:ext cx="1295400" cy="5715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8" idx="6"/>
          </p:cNvCxnSpPr>
          <p:nvPr/>
        </p:nvCxnSpPr>
        <p:spPr bwMode="auto">
          <a:xfrm flipV="1">
            <a:off x="2362200" y="5181600"/>
            <a:ext cx="1371600" cy="381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8" idx="6"/>
          </p:cNvCxnSpPr>
          <p:nvPr/>
        </p:nvCxnSpPr>
        <p:spPr bwMode="auto">
          <a:xfrm flipV="1">
            <a:off x="2362200" y="4495800"/>
            <a:ext cx="914400" cy="7239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1524000" y="2667000"/>
            <a:ext cx="914400" cy="381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306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we do if only one proposer proposes a value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676400" y="19050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P0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867400" y="3352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A1</a:t>
            </a:r>
          </a:p>
        </p:txBody>
      </p:sp>
      <p:cxnSp>
        <p:nvCxnSpPr>
          <p:cNvPr id="10" name="Straight Arrow Connector 9"/>
          <p:cNvCxnSpPr>
            <a:stCxn id="6" idx="6"/>
            <a:endCxn id="9" idx="1"/>
          </p:cNvCxnSpPr>
          <p:nvPr/>
        </p:nvCxnSpPr>
        <p:spPr bwMode="auto">
          <a:xfrm>
            <a:off x="2362200" y="2247900"/>
            <a:ext cx="3605633" cy="120533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5867400" y="19050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A0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5867400" y="4876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A2</a:t>
            </a:r>
          </a:p>
        </p:txBody>
      </p:sp>
      <p:cxnSp>
        <p:nvCxnSpPr>
          <p:cNvPr id="19" name="Straight Arrow Connector 18"/>
          <p:cNvCxnSpPr>
            <a:stCxn id="6" idx="6"/>
            <a:endCxn id="18" idx="2"/>
          </p:cNvCxnSpPr>
          <p:nvPr/>
        </p:nvCxnSpPr>
        <p:spPr bwMode="auto">
          <a:xfrm>
            <a:off x="2362200" y="2247900"/>
            <a:ext cx="3505200" cy="29718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447800" y="26478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0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2362200" y="2286000"/>
            <a:ext cx="20574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1524000" y="2667000"/>
            <a:ext cx="914400" cy="381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676400" y="3352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P1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1676400" y="4876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364146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absence of failure or </a:t>
            </a:r>
            <a:r>
              <a:rPr lang="en-US" dirty="0" err="1" smtClean="0"/>
              <a:t>msg</a:t>
            </a:r>
            <a:r>
              <a:rPr lang="en-US" dirty="0" smtClean="0"/>
              <a:t> loss, we want a value to be chosen even if only one value is proposed by a single proposer.</a:t>
            </a:r>
          </a:p>
          <a:p>
            <a:r>
              <a:rPr lang="en-US" dirty="0" smtClean="0"/>
              <a:t>This gives our first requirement.</a:t>
            </a:r>
            <a:endParaRPr lang="en-US" dirty="0"/>
          </a:p>
          <a:p>
            <a:pPr marL="0" indent="0">
              <a:buNone/>
            </a:pPr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P1. An 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i="1" dirty="0" smtClean="0">
                <a:solidFill>
                  <a:srgbClr val="FF0000"/>
                </a:solidFill>
              </a:rPr>
              <a:t>cceptor must accept the first proposal that it receives.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Any issue with this?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21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the First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example, but many other possibilities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676400" y="19050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P0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676400" y="3352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676400" y="4876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P2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867400" y="3352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A1</a:t>
            </a:r>
          </a:p>
        </p:txBody>
      </p:sp>
      <p:cxnSp>
        <p:nvCxnSpPr>
          <p:cNvPr id="9" name="Straight Arrow Connector 8"/>
          <p:cNvCxnSpPr>
            <a:stCxn id="5" idx="6"/>
          </p:cNvCxnSpPr>
          <p:nvPr/>
        </p:nvCxnSpPr>
        <p:spPr bwMode="auto">
          <a:xfrm>
            <a:off x="2362200" y="2247900"/>
            <a:ext cx="1447800" cy="4953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6" idx="6"/>
            <a:endCxn id="8" idx="2"/>
          </p:cNvCxnSpPr>
          <p:nvPr/>
        </p:nvCxnSpPr>
        <p:spPr bwMode="auto">
          <a:xfrm>
            <a:off x="2362200" y="3695700"/>
            <a:ext cx="35052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6"/>
          </p:cNvCxnSpPr>
          <p:nvPr/>
        </p:nvCxnSpPr>
        <p:spPr bwMode="auto">
          <a:xfrm flipV="1">
            <a:off x="2362200" y="4648200"/>
            <a:ext cx="1524000" cy="5715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867400" y="19050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A0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5867400" y="4876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A2</a:t>
            </a:r>
          </a:p>
        </p:txBody>
      </p:sp>
      <p:cxnSp>
        <p:nvCxnSpPr>
          <p:cNvPr id="14" name="Straight Arrow Connector 13"/>
          <p:cNvCxnSpPr>
            <a:stCxn id="5" idx="6"/>
          </p:cNvCxnSpPr>
          <p:nvPr/>
        </p:nvCxnSpPr>
        <p:spPr bwMode="auto">
          <a:xfrm>
            <a:off x="2362200" y="2247900"/>
            <a:ext cx="838200" cy="7239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362200" y="3276600"/>
            <a:ext cx="990600" cy="3810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447800" y="26478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7800" y="40194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7800" y="55434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3</a:t>
            </a:r>
          </a:p>
        </p:txBody>
      </p:sp>
      <p:cxnSp>
        <p:nvCxnSpPr>
          <p:cNvPr id="19" name="Straight Arrow Connector 18"/>
          <p:cNvCxnSpPr>
            <a:endCxn id="12" idx="2"/>
          </p:cNvCxnSpPr>
          <p:nvPr/>
        </p:nvCxnSpPr>
        <p:spPr bwMode="auto">
          <a:xfrm flipV="1">
            <a:off x="2362200" y="2247900"/>
            <a:ext cx="3505200" cy="381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6" idx="6"/>
          </p:cNvCxnSpPr>
          <p:nvPr/>
        </p:nvCxnSpPr>
        <p:spPr bwMode="auto">
          <a:xfrm>
            <a:off x="2362200" y="3695700"/>
            <a:ext cx="1295400" cy="5715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6"/>
            <a:endCxn id="13" idx="2"/>
          </p:cNvCxnSpPr>
          <p:nvPr/>
        </p:nvCxnSpPr>
        <p:spPr bwMode="auto">
          <a:xfrm>
            <a:off x="2362200" y="5219700"/>
            <a:ext cx="35052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7" idx="6"/>
          </p:cNvCxnSpPr>
          <p:nvPr/>
        </p:nvCxnSpPr>
        <p:spPr bwMode="auto">
          <a:xfrm flipV="1">
            <a:off x="2362200" y="4495800"/>
            <a:ext cx="914400" cy="7239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8915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have each acceptor accept </a:t>
            </a:r>
            <a:r>
              <a:rPr lang="en-US" i="1" dirty="0" smtClean="0">
                <a:solidFill>
                  <a:srgbClr val="FF0000"/>
                </a:solidFill>
              </a:rPr>
              <a:t>multiple proposals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“Hope” that one of the multiple accepted proposals will have a vote from a majority (will get back to this later)</a:t>
            </a:r>
          </a:p>
          <a:p>
            <a:r>
              <a:rPr lang="en-US" dirty="0" err="1" smtClean="0"/>
              <a:t>Paxos</a:t>
            </a:r>
            <a:r>
              <a:rPr lang="en-US" dirty="0" smtClean="0"/>
              <a:t>: how do we select one value when there are multiple acceptors accepting multiple proposals?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43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Accepting Multiple Proposals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has to be a way to </a:t>
            </a:r>
            <a:r>
              <a:rPr lang="en-US" dirty="0" smtClean="0">
                <a:solidFill>
                  <a:srgbClr val="0000FF"/>
                </a:solidFill>
              </a:rPr>
              <a:t>distinguish each proposal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Let’s use a globally-unique, strictly increasing sequence numbers, i.e., there should be no tie in any proposed values.</a:t>
            </a:r>
          </a:p>
          <a:p>
            <a:pPr lvl="1"/>
            <a:r>
              <a:rPr lang="en-US" dirty="0" smtClean="0"/>
              <a:t>E.g., (per-process number).(process id) == 3.1, 3.2, 4.1, etc.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New proposal format: (proposal #, value)</a:t>
            </a:r>
          </a:p>
          <a:p>
            <a:r>
              <a:rPr lang="en-US" dirty="0" smtClean="0"/>
              <a:t>One issue</a:t>
            </a:r>
          </a:p>
          <a:p>
            <a:pPr lvl="1"/>
            <a:r>
              <a:rPr lang="en-US" dirty="0" smtClean="0"/>
              <a:t>If acceptors accept multiple proposals, multiple proposals might each have a majority.</a:t>
            </a:r>
          </a:p>
          <a:p>
            <a:pPr lvl="1"/>
            <a:r>
              <a:rPr lang="en-US" dirty="0" smtClean="0"/>
              <a:t>If each proposal has a different value, we can’t reach consensus.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8956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guarantee that </a:t>
            </a:r>
            <a:r>
              <a:rPr lang="en-US" dirty="0">
                <a:solidFill>
                  <a:srgbClr val="0000FF"/>
                </a:solidFill>
              </a:rPr>
              <a:t>all chosen proposals have the same value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guarantees only one value to be chosen.</a:t>
            </a:r>
          </a:p>
          <a:p>
            <a:pPr lvl="1"/>
            <a:r>
              <a:rPr lang="en-US" dirty="0"/>
              <a:t>This gives our next requirement.</a:t>
            </a:r>
          </a:p>
          <a:p>
            <a:pPr lvl="1"/>
            <a:endParaRPr lang="en-US" dirty="0"/>
          </a:p>
          <a:p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P2</a:t>
            </a:r>
            <a:r>
              <a:rPr lang="en-US" i="1" dirty="0">
                <a:solidFill>
                  <a:srgbClr val="FF0000"/>
                </a:solidFill>
              </a:rPr>
              <a:t>. If a proposal with value v is chosen, then every higher-numbered proposal that is chosen has value v.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69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Strengthening P2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how a protocol can guarantee P2.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P2. If a proposal with value v is chosen, then every higher-numbered proposal that is chosen has value v</a:t>
            </a:r>
            <a:r>
              <a:rPr lang="en-US" i="1" dirty="0" smtClean="0">
                <a:solidFill>
                  <a:srgbClr val="0000FF"/>
                </a:solidFill>
              </a:rPr>
              <a:t>.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First, to be chosen, a proposal must be accepted by an acceptor.</a:t>
            </a:r>
          </a:p>
          <a:p>
            <a:r>
              <a:rPr lang="en-US" dirty="0" smtClean="0"/>
              <a:t>So we can strengthen P2:</a:t>
            </a:r>
            <a:endParaRPr lang="en-US" dirty="0"/>
          </a:p>
          <a:p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P2a. If a proposal with value v is chosen, then every higher-numbered proposal accepted by any acceptor has value v.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By doing this, </a:t>
            </a:r>
            <a:r>
              <a:rPr lang="en-US" i="1" dirty="0" smtClean="0"/>
              <a:t>we have change the requirement to be </a:t>
            </a:r>
            <a:r>
              <a:rPr lang="en-US" i="1" dirty="0" smtClean="0">
                <a:solidFill>
                  <a:srgbClr val="0000FF"/>
                </a:solidFill>
              </a:rPr>
              <a:t>something that acceptors need to guarantee.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03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Strengthening P2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Guaranteeing P2a might </a:t>
            </a:r>
            <a:r>
              <a:rPr lang="en-US" smtClean="0"/>
              <a:t>be difficult </a:t>
            </a:r>
            <a:r>
              <a:rPr lang="en-US" dirty="0" smtClean="0"/>
              <a:t>because of P1: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P1. An acceptor must accept the first proposal that it receives</a:t>
            </a:r>
            <a:r>
              <a:rPr lang="en-US" i="1" dirty="0" smtClean="0">
                <a:solidFill>
                  <a:srgbClr val="0000FF"/>
                </a:solidFill>
              </a:rPr>
              <a:t>.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P2a</a:t>
            </a:r>
            <a:r>
              <a:rPr lang="en-US" i="1" dirty="0">
                <a:solidFill>
                  <a:srgbClr val="0000FF"/>
                </a:solidFill>
              </a:rPr>
              <a:t>. If a proposal with value v is chosen, then every higher-numbered proposal accepted by any acceptor has value v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Scenario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 value v is chosen.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An acceptor C never receives any proposal (due to asynchrony).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 proposer fails, recovers, and issues a different proposal with a higher number and a different value.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 accepts it (violating P2a).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8194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5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P1 &amp; P2a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Guaranteeing P2a is not enough because of P1: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P1. An acceptor must accept the first proposal that it receives.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P2a. If a proposal with value v is chosen, then every higher-numbered proposal accepted by any acceptor has value v.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 smtClean="0">
                <a:solidFill>
                  <a:srgbClr val="FF0000"/>
                </a:solidFill>
              </a:rPr>
              <a:t>P2b. If a proposal with value v is chosen, then every higher-numbered proposal issued by any proposer has value v.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Now we have changed the requirement P2 to </a:t>
            </a:r>
            <a:r>
              <a:rPr lang="en-US" i="1" dirty="0" smtClean="0">
                <a:solidFill>
                  <a:srgbClr val="0000FF"/>
                </a:solidFill>
              </a:rPr>
              <a:t>something that each proposer has to guarantee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14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Paxos</a:t>
            </a:r>
            <a:r>
              <a:rPr lang="en-US" dirty="0" smtClean="0"/>
              <a:t> is a consensus algorithm.</a:t>
            </a:r>
          </a:p>
          <a:p>
            <a:pPr lvl="1"/>
            <a:r>
              <a:rPr lang="en-US" dirty="0" smtClean="0"/>
              <a:t>It allows multiple acceptors.</a:t>
            </a:r>
          </a:p>
          <a:p>
            <a:pPr lvl="1"/>
            <a:r>
              <a:rPr lang="en-US" dirty="0" smtClean="0"/>
              <a:t>It allows multiple proposals to be accepted.</a:t>
            </a:r>
          </a:p>
          <a:p>
            <a:pPr lvl="1"/>
            <a:r>
              <a:rPr lang="en-US" dirty="0" smtClean="0"/>
              <a:t>It still chooses one value.</a:t>
            </a:r>
          </a:p>
          <a:p>
            <a:r>
              <a:rPr lang="en-US" dirty="0" smtClean="0"/>
              <a:t>A proposer always makes sure that,</a:t>
            </a:r>
          </a:p>
          <a:p>
            <a:pPr lvl="1"/>
            <a:r>
              <a:rPr lang="en-US" dirty="0" smtClean="0"/>
              <a:t>If a value has been chosen, it always proposes the same value.</a:t>
            </a:r>
          </a:p>
          <a:p>
            <a:r>
              <a:rPr lang="en-US" dirty="0" smtClean="0"/>
              <a:t>Three phases</a:t>
            </a:r>
          </a:p>
          <a:p>
            <a:pPr lvl="1"/>
            <a:r>
              <a:rPr lang="en-US" dirty="0" smtClean="0"/>
              <a:t>Prepare: “What’s the last proposed value?”</a:t>
            </a:r>
          </a:p>
          <a:p>
            <a:pPr lvl="1"/>
            <a:r>
              <a:rPr lang="en-US" dirty="0" smtClean="0"/>
              <a:t>Accept: “Accept my proposal.”</a:t>
            </a:r>
          </a:p>
          <a:p>
            <a:pPr lvl="1"/>
            <a:r>
              <a:rPr lang="en-US" dirty="0" smtClean="0"/>
              <a:t>Learn: “Let’s tell other guys about the consensus.”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You Prove P2b?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assume that we had a protocol already, and we’d like to prove that our protocol satisfies P2b.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P2b. If a proposal with value v is chosen, then every higher-numbered proposal issued by any proposer has value v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  <a:endParaRPr lang="en-US" dirty="0" smtClean="0"/>
          </a:p>
          <a:p>
            <a:r>
              <a:rPr lang="en-US" dirty="0" smtClean="0"/>
              <a:t>We would use </a:t>
            </a:r>
            <a:r>
              <a:rPr lang="en-US" dirty="0" smtClean="0">
                <a:solidFill>
                  <a:srgbClr val="0000FF"/>
                </a:solidFill>
              </a:rPr>
              <a:t>induction on a proposal number 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Two assumptions we should make for the induction.</a:t>
            </a:r>
          </a:p>
          <a:p>
            <a:r>
              <a:rPr lang="en-US" dirty="0" smtClean="0"/>
              <a:t>Assumption 1</a:t>
            </a:r>
          </a:p>
          <a:p>
            <a:pPr lvl="1"/>
            <a:r>
              <a:rPr lang="en-US" dirty="0" smtClean="0"/>
              <a:t>We would assume that there is a chosen proposal </a:t>
            </a:r>
            <a:r>
              <a:rPr lang="en-US" dirty="0" smtClean="0">
                <a:solidFill>
                  <a:srgbClr val="0000FF"/>
                </a:solidFill>
              </a:rPr>
              <a:t>(M, </a:t>
            </a:r>
            <a:r>
              <a:rPr lang="en-US" dirty="0">
                <a:solidFill>
                  <a:srgbClr val="0000FF"/>
                </a:solidFill>
              </a:rPr>
              <a:t>V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where M &lt; N.</a:t>
            </a:r>
          </a:p>
          <a:p>
            <a:r>
              <a:rPr lang="en-US" dirty="0" smtClean="0"/>
              <a:t>Assumption 2</a:t>
            </a:r>
          </a:p>
          <a:p>
            <a:pPr lvl="1"/>
            <a:r>
              <a:rPr lang="en-US" dirty="0" smtClean="0"/>
              <a:t>We would also assume that any proposal issued with a proposal number in </a:t>
            </a:r>
            <a:r>
              <a:rPr lang="en-US" dirty="0" smtClean="0">
                <a:solidFill>
                  <a:srgbClr val="0000FF"/>
                </a:solidFill>
              </a:rPr>
              <a:t>[M, N-1]</a:t>
            </a:r>
            <a:r>
              <a:rPr lang="en-US" dirty="0" smtClean="0">
                <a:solidFill>
                  <a:srgbClr val="000000"/>
                </a:solidFill>
              </a:rPr>
              <a:t> has a value V.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Using the protocol’s behavior, </a:t>
            </a:r>
            <a:r>
              <a:rPr lang="en-US" dirty="0" smtClean="0"/>
              <a:t>we would prove that</a:t>
            </a:r>
            <a:r>
              <a:rPr lang="en-US" dirty="0" smtClean="0">
                <a:solidFill>
                  <a:srgbClr val="FF0000"/>
                </a:solidFill>
              </a:rPr>
              <a:t> the proposal numbered N should have value 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64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of Assumption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 1</a:t>
            </a:r>
          </a:p>
          <a:p>
            <a:pPr lvl="1"/>
            <a:r>
              <a:rPr lang="en-US" dirty="0"/>
              <a:t>We would assume that there is a chosen proposal </a:t>
            </a:r>
            <a:r>
              <a:rPr lang="en-US" dirty="0">
                <a:solidFill>
                  <a:srgbClr val="0000FF"/>
                </a:solidFill>
              </a:rPr>
              <a:t>(M, V)</a:t>
            </a:r>
            <a:r>
              <a:rPr lang="en-US" dirty="0"/>
              <a:t>, where M &lt; N.</a:t>
            </a:r>
          </a:p>
          <a:p>
            <a:r>
              <a:rPr lang="en-US" dirty="0" smtClean="0"/>
              <a:t>This means that,</a:t>
            </a:r>
          </a:p>
          <a:p>
            <a:pPr lvl="1"/>
            <a:r>
              <a:rPr lang="en-US" dirty="0" smtClean="0"/>
              <a:t>There is a majority acceptor set C that accepted (M, V).</a:t>
            </a:r>
          </a:p>
          <a:p>
            <a:pPr lvl="1"/>
            <a:r>
              <a:rPr lang="en-US" dirty="0" smtClean="0"/>
              <a:t>I.e., </a:t>
            </a:r>
            <a:r>
              <a:rPr lang="en-US" i="1" dirty="0" smtClean="0">
                <a:solidFill>
                  <a:srgbClr val="FF0000"/>
                </a:solidFill>
              </a:rPr>
              <a:t>if we select any majority acceptor set, it will have at least one acceptor from C, which accepted (M, V).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818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Assumptions 1 &amp;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 1</a:t>
            </a:r>
          </a:p>
          <a:p>
            <a:pPr lvl="1"/>
            <a:r>
              <a:rPr lang="en-US" dirty="0"/>
              <a:t>We would assume that there is a chosen proposal </a:t>
            </a:r>
            <a:r>
              <a:rPr lang="en-US" dirty="0">
                <a:solidFill>
                  <a:srgbClr val="0000FF"/>
                </a:solidFill>
              </a:rPr>
              <a:t>(M, V)</a:t>
            </a:r>
            <a:r>
              <a:rPr lang="en-US" dirty="0"/>
              <a:t>, where M &lt; N.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a majority acceptor set C that accepted (M, V).</a:t>
            </a:r>
          </a:p>
          <a:p>
            <a:pPr lvl="1"/>
            <a:r>
              <a:rPr lang="en-US" dirty="0"/>
              <a:t>I.e., </a:t>
            </a:r>
            <a:r>
              <a:rPr lang="en-US" i="1" dirty="0">
                <a:solidFill>
                  <a:srgbClr val="FF0000"/>
                </a:solidFill>
              </a:rPr>
              <a:t>if we select any majority acceptor set, it will have at least one acceptor from C, which accepted (M, V).</a:t>
            </a:r>
          </a:p>
          <a:p>
            <a:r>
              <a:rPr lang="en-US" dirty="0" smtClean="0"/>
              <a:t>Assumption </a:t>
            </a:r>
            <a:r>
              <a:rPr lang="en-US" dirty="0"/>
              <a:t>2</a:t>
            </a:r>
          </a:p>
          <a:p>
            <a:pPr lvl="1"/>
            <a:r>
              <a:rPr lang="en-US" dirty="0"/>
              <a:t>We would also assume that any proposal issued with a proposal number in </a:t>
            </a:r>
            <a:r>
              <a:rPr lang="en-US" dirty="0">
                <a:solidFill>
                  <a:srgbClr val="0000FF"/>
                </a:solidFill>
              </a:rPr>
              <a:t>[M, N-1]</a:t>
            </a:r>
            <a:r>
              <a:rPr lang="en-US" dirty="0">
                <a:solidFill>
                  <a:srgbClr val="000000"/>
                </a:solidFill>
              </a:rPr>
              <a:t> has a value V.</a:t>
            </a:r>
          </a:p>
          <a:p>
            <a:r>
              <a:rPr lang="en-US" dirty="0" smtClean="0"/>
              <a:t>This means that,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For any majority set S</a:t>
            </a:r>
            <a:r>
              <a:rPr lang="en-US" dirty="0" smtClean="0"/>
              <a:t>, the highest proposal number is at least M</a:t>
            </a:r>
          </a:p>
          <a:p>
            <a:pPr lvl="1"/>
            <a:r>
              <a:rPr lang="en-US" dirty="0" smtClean="0"/>
              <a:t>And, even if it is not M, the value is still 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66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“Protocol Behavior”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means that,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For any majority set S</a:t>
            </a:r>
            <a:r>
              <a:rPr lang="en-US" dirty="0"/>
              <a:t>, the highest proposal number is at least M</a:t>
            </a:r>
          </a:p>
          <a:p>
            <a:pPr lvl="1"/>
            <a:r>
              <a:rPr lang="en-US" dirty="0"/>
              <a:t>And, even if it is not M, the value is still V.</a:t>
            </a:r>
          </a:p>
          <a:p>
            <a:pPr marL="285750" lvl="1" indent="-285750">
              <a:buFontTx/>
              <a:buChar char="•"/>
            </a:pPr>
            <a:r>
              <a:rPr lang="en-US" dirty="0" smtClean="0"/>
              <a:t>Given this meaning of combining assumptions 1 &amp; 2, the protocol (esp. the proposers) needs </a:t>
            </a:r>
            <a:r>
              <a:rPr lang="en-US" dirty="0"/>
              <a:t>to </a:t>
            </a:r>
            <a:r>
              <a:rPr lang="en-US" dirty="0" smtClean="0"/>
              <a:t>make sure that,</a:t>
            </a:r>
          </a:p>
          <a:p>
            <a:pPr marL="742950" lvl="2" indent="-285750">
              <a:buFontTx/>
              <a:buChar char="•"/>
            </a:pPr>
            <a:r>
              <a:rPr lang="en-US" dirty="0" smtClean="0"/>
              <a:t>It learns </a:t>
            </a:r>
            <a:r>
              <a:rPr lang="en-US" dirty="0"/>
              <a:t>the highest proposal number and its value from </a:t>
            </a:r>
            <a:r>
              <a:rPr lang="en-US" dirty="0" smtClean="0"/>
              <a:t>a majority set.</a:t>
            </a:r>
          </a:p>
          <a:p>
            <a:pPr marL="742950" lvl="2" indent="-285750">
              <a:buFontTx/>
              <a:buChar char="•"/>
            </a:pPr>
            <a:r>
              <a:rPr lang="en-US" dirty="0" smtClean="0"/>
              <a:t>It picks the value as the proposed value.</a:t>
            </a:r>
          </a:p>
          <a:p>
            <a:pPr marL="285750" lvl="1" indent="-285750">
              <a:buFontTx/>
              <a:buChar char="•"/>
            </a:pPr>
            <a:r>
              <a:rPr lang="en-US" dirty="0" smtClean="0"/>
              <a:t>Fancy way of saying this: the protocol should maintain an invariant (the next slide).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3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 to Maintain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P2c. </a:t>
            </a:r>
            <a:r>
              <a:rPr lang="en-US" i="1" dirty="0" smtClean="0">
                <a:solidFill>
                  <a:srgbClr val="000000"/>
                </a:solidFill>
              </a:rPr>
              <a:t>For any v and n, if a proposal with value v and number n is issued, then </a:t>
            </a:r>
            <a:r>
              <a:rPr lang="en-US" i="1" dirty="0" smtClean="0">
                <a:solidFill>
                  <a:srgbClr val="0000FF"/>
                </a:solidFill>
              </a:rPr>
              <a:t>there is a set S consisting of a majority of acceptors</a:t>
            </a:r>
            <a:r>
              <a:rPr lang="en-US" i="1" dirty="0" smtClean="0">
                <a:solidFill>
                  <a:srgbClr val="000000"/>
                </a:solidFill>
              </a:rPr>
              <a:t> such that either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(A) no acceptor in S has accepted any proposal numbered less than n or,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(B) v is the value of the highest-numbered proposal among all proposals numbered less than n accepted by the acceptors in S.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6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proposer makes sure that:</a:t>
            </a:r>
          </a:p>
          <a:p>
            <a:pPr lvl="1"/>
            <a:r>
              <a:rPr lang="en-US" dirty="0" smtClean="0"/>
              <a:t>If a proposal with value V is chosen, all “later” proposals also have value V.</a:t>
            </a:r>
          </a:p>
          <a:p>
            <a:pPr lvl="1"/>
            <a:r>
              <a:rPr lang="en-US" dirty="0" smtClean="0"/>
              <a:t>A value is chosen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no new proposal can alter the result.</a:t>
            </a:r>
          </a:p>
          <a:p>
            <a:pPr lvl="1"/>
            <a:r>
              <a:rPr lang="en-US" dirty="0" smtClean="0"/>
              <a:t>This </a:t>
            </a:r>
            <a:r>
              <a:rPr lang="en-US" dirty="0" smtClean="0">
                <a:solidFill>
                  <a:srgbClr val="0000FF"/>
                </a:solidFill>
              </a:rPr>
              <a:t>allows multiple proposals to be chosen </a:t>
            </a:r>
            <a:r>
              <a:rPr lang="en-US" dirty="0" smtClean="0"/>
              <a:t>while guaranteeing that </a:t>
            </a:r>
            <a:r>
              <a:rPr lang="en-US" dirty="0" smtClean="0">
                <a:solidFill>
                  <a:srgbClr val="FF0000"/>
                </a:solidFill>
              </a:rPr>
              <a:t>all chosen proposals have the same value</a:t>
            </a:r>
            <a:r>
              <a:rPr lang="en-US" dirty="0" smtClean="0"/>
              <a:t>.</a:t>
            </a:r>
          </a:p>
          <a:p>
            <a:r>
              <a:rPr lang="en-US" dirty="0"/>
              <a:t>A proposal now not a single value, but a pair of values, </a:t>
            </a:r>
            <a:r>
              <a:rPr lang="en-US" dirty="0">
                <a:solidFill>
                  <a:srgbClr val="0000FF"/>
                </a:solidFill>
              </a:rPr>
              <a:t>(proposal #, value) == (N, V)</a:t>
            </a:r>
          </a:p>
          <a:p>
            <a:pPr lvl="1"/>
            <a:r>
              <a:rPr lang="en-US" dirty="0" smtClean="0"/>
              <a:t>(Roughly) giving a version number for each value proposed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proposal # strictly increasing and globally unique across all proposers</a:t>
            </a:r>
          </a:p>
          <a:p>
            <a:pPr lvl="1"/>
            <a:r>
              <a:rPr lang="en-US" dirty="0"/>
              <a:t>Still selects one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Three phase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434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Phase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proposer chooses its proposal number N and sends a </a:t>
            </a:r>
            <a:r>
              <a:rPr lang="en-US" i="1" dirty="0" smtClean="0">
                <a:solidFill>
                  <a:srgbClr val="FF0000"/>
                </a:solidFill>
              </a:rPr>
              <a:t>prepare request</a:t>
            </a:r>
            <a:r>
              <a:rPr lang="en-US" dirty="0" smtClean="0"/>
              <a:t> to acceptors.</a:t>
            </a:r>
          </a:p>
          <a:p>
            <a:r>
              <a:rPr lang="en-US" dirty="0" smtClean="0"/>
              <a:t>Maintains P2c:</a:t>
            </a:r>
          </a:p>
          <a:p>
            <a:pPr lvl="1"/>
            <a:r>
              <a:rPr lang="en-US" dirty="0"/>
              <a:t>P2c. For any v and n, if a proposal with value v and number n is issued, then there is a set S consisting of a majority of acceptors such that </a:t>
            </a:r>
            <a:r>
              <a:rPr lang="en-US" dirty="0" smtClean="0"/>
              <a:t>either (a) </a:t>
            </a:r>
            <a:r>
              <a:rPr lang="en-US" dirty="0"/>
              <a:t>no acceptor in S has accepted any proposal numbered less than n </a:t>
            </a:r>
            <a:r>
              <a:rPr lang="en-US" dirty="0" smtClean="0"/>
              <a:t>or</a:t>
            </a:r>
            <a:r>
              <a:rPr lang="en-US" dirty="0"/>
              <a:t> </a:t>
            </a:r>
            <a:r>
              <a:rPr lang="en-US" dirty="0" smtClean="0"/>
              <a:t>(b) </a:t>
            </a:r>
            <a:r>
              <a:rPr lang="en-US" dirty="0"/>
              <a:t>v is the value of the highest-numbered proposal among all proposals numbered less than n accepted by the acceptors in 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Acceptors need to reply: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promise to not accept </a:t>
            </a:r>
            <a:r>
              <a:rPr lang="en-US" dirty="0" smtClean="0"/>
              <a:t>any proposal numbered </a:t>
            </a:r>
            <a:r>
              <a:rPr lang="en-US" dirty="0" smtClean="0">
                <a:solidFill>
                  <a:srgbClr val="FF0000"/>
                </a:solidFill>
              </a:rPr>
              <a:t>less than N </a:t>
            </a:r>
            <a:r>
              <a:rPr lang="en-US" dirty="0" smtClean="0"/>
              <a:t>any more (to make sure that the protocol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deal with old proposals)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If there is</a:t>
            </a:r>
            <a:r>
              <a:rPr lang="en-US" dirty="0" smtClean="0"/>
              <a:t>, the accepted proposal with </a:t>
            </a:r>
            <a:r>
              <a:rPr lang="en-US" dirty="0" smtClean="0">
                <a:solidFill>
                  <a:srgbClr val="FF0000"/>
                </a:solidFill>
              </a:rPr>
              <a:t>the highest number less than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155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Phase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 proposer receives a reply from a majority, it sends </a:t>
            </a:r>
            <a:r>
              <a:rPr lang="en-US" dirty="0" smtClean="0"/>
              <a:t>an </a:t>
            </a:r>
            <a:r>
              <a:rPr lang="en-US" i="1" dirty="0" smtClean="0">
                <a:solidFill>
                  <a:srgbClr val="FF0000"/>
                </a:solidFill>
              </a:rPr>
              <a:t>accept request</a:t>
            </a:r>
            <a:r>
              <a:rPr lang="en-US" dirty="0" smtClean="0"/>
              <a:t> with the </a:t>
            </a:r>
            <a:r>
              <a:rPr lang="en-US" dirty="0"/>
              <a:t>proposal (N, V).</a:t>
            </a:r>
          </a:p>
          <a:p>
            <a:pPr lvl="1"/>
            <a:r>
              <a:rPr lang="en-US" dirty="0"/>
              <a:t>V: </a:t>
            </a:r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smtClean="0">
                <a:solidFill>
                  <a:srgbClr val="FF0000"/>
                </a:solidFill>
              </a:rPr>
              <a:t>highest N </a:t>
            </a:r>
            <a:r>
              <a:rPr lang="en-US" dirty="0"/>
              <a:t>from the replies (i.e., the accepted proposals returned from acceptors in phase 1)</a:t>
            </a:r>
          </a:p>
          <a:p>
            <a:pPr lvl="1"/>
            <a:r>
              <a:rPr lang="en-US" dirty="0"/>
              <a:t>Or, </a:t>
            </a:r>
            <a:r>
              <a:rPr lang="en-US" dirty="0">
                <a:solidFill>
                  <a:srgbClr val="FF0000"/>
                </a:solidFill>
              </a:rPr>
              <a:t>if no accepted proposal was returned in phase 1</a:t>
            </a:r>
            <a:r>
              <a:rPr lang="en-US" dirty="0"/>
              <a:t>, any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Upon receiving (N, V), acceptors need to maintain P2c by either: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Accepting</a:t>
            </a:r>
            <a:r>
              <a:rPr lang="en-US" dirty="0" smtClean="0"/>
              <a:t> it</a:t>
            </a:r>
          </a:p>
          <a:p>
            <a:pPr lvl="1"/>
            <a:r>
              <a:rPr lang="en-US" dirty="0" smtClean="0"/>
              <a:t>Or, </a:t>
            </a:r>
            <a:r>
              <a:rPr lang="en-US" dirty="0" smtClean="0">
                <a:solidFill>
                  <a:srgbClr val="0000FF"/>
                </a:solidFill>
              </a:rPr>
              <a:t>rejecting</a:t>
            </a:r>
            <a:r>
              <a:rPr lang="en-US" dirty="0" smtClean="0"/>
              <a:t> it if there was another prepare request with N’ higher than N, and it replied to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121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Phase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Learners need to know which value has been chosen.</a:t>
            </a:r>
          </a:p>
          <a:p>
            <a:r>
              <a:rPr lang="en-US" dirty="0" smtClean="0"/>
              <a:t>Many possibilities</a:t>
            </a:r>
          </a:p>
          <a:p>
            <a:r>
              <a:rPr lang="en-US" dirty="0" smtClean="0"/>
              <a:t>One way: have each acceptor respond to all learners</a:t>
            </a:r>
          </a:p>
          <a:p>
            <a:pPr lvl="1"/>
            <a:r>
              <a:rPr lang="en-US" dirty="0" smtClean="0"/>
              <a:t>Might be effective, but expensive</a:t>
            </a:r>
          </a:p>
          <a:p>
            <a:r>
              <a:rPr lang="en-US" dirty="0" smtClean="0"/>
              <a:t>Another way: elect a “distinguished learner”</a:t>
            </a:r>
          </a:p>
          <a:p>
            <a:pPr lvl="1"/>
            <a:r>
              <a:rPr lang="en-US" dirty="0" smtClean="0"/>
              <a:t>Acceptors respond with their acceptances to this process</a:t>
            </a:r>
          </a:p>
          <a:p>
            <a:pPr lvl="1"/>
            <a:r>
              <a:rPr lang="en-US" dirty="0" smtClean="0"/>
              <a:t>This distinguished learner informs other learners.</a:t>
            </a:r>
          </a:p>
          <a:p>
            <a:pPr lvl="1"/>
            <a:r>
              <a:rPr lang="en-US" dirty="0" smtClean="0"/>
              <a:t>Failure-prone</a:t>
            </a:r>
          </a:p>
          <a:p>
            <a:r>
              <a:rPr lang="en-US" dirty="0" smtClean="0"/>
              <a:t>Mixing the two: a set of distinguished learners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41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Progress (</a:t>
            </a:r>
            <a:r>
              <a:rPr lang="en-US" dirty="0" err="1" smtClean="0"/>
              <a:t>Liveness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There’s a race condition for proposals.</a:t>
            </a:r>
          </a:p>
          <a:p>
            <a:r>
              <a:rPr lang="en-US" dirty="0" smtClean="0"/>
              <a:t>P0 completes phase 1 with a proposal number N0</a:t>
            </a:r>
          </a:p>
          <a:p>
            <a:r>
              <a:rPr lang="en-US" dirty="0" smtClean="0"/>
              <a:t>Before P0 starts phase 2, P1 starts and completes phase 1 with a proposal number N1 &gt; N0.</a:t>
            </a:r>
          </a:p>
          <a:p>
            <a:r>
              <a:rPr lang="en-US" dirty="0" smtClean="0"/>
              <a:t>P0 performs phase 2, acceptors reject.</a:t>
            </a:r>
          </a:p>
          <a:p>
            <a:r>
              <a:rPr lang="en-US" dirty="0" smtClean="0"/>
              <a:t>Before P1 starts phase 2, P0 restarts and completes phase 1 with a proposal number N2 &gt; N1.</a:t>
            </a:r>
          </a:p>
          <a:p>
            <a:r>
              <a:rPr lang="en-US" dirty="0" smtClean="0"/>
              <a:t>P1 performs phase 2, acceptors reject.</a:t>
            </a:r>
          </a:p>
          <a:p>
            <a:r>
              <a:rPr lang="en-US" dirty="0" smtClean="0"/>
              <a:t>…(this can go on forever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to solve this?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8768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8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consensus algorithm</a:t>
            </a:r>
          </a:p>
          <a:p>
            <a:pPr lvl="1"/>
            <a:r>
              <a:rPr lang="en-US" dirty="0" smtClean="0"/>
              <a:t>Known as one of the most efficient &amp; elegant consensus algorithms</a:t>
            </a:r>
          </a:p>
          <a:p>
            <a:pPr lvl="1"/>
            <a:r>
              <a:rPr lang="en-US" dirty="0" smtClean="0"/>
              <a:t>If you stay close to the field of distributed systems, you’ll hear about this algorithm over and over.</a:t>
            </a:r>
          </a:p>
          <a:p>
            <a:r>
              <a:rPr lang="en-US" dirty="0" smtClean="0"/>
              <a:t>What? Consensus? What about FLP (the impossibility of consensus)?</a:t>
            </a:r>
          </a:p>
          <a:p>
            <a:pPr lvl="1"/>
            <a:r>
              <a:rPr lang="en-US" dirty="0" smtClean="0"/>
              <a:t>Obviously, it doesn’t solve FLP.</a:t>
            </a:r>
          </a:p>
          <a:p>
            <a:pPr lvl="1"/>
            <a:r>
              <a:rPr lang="en-US" dirty="0" smtClean="0"/>
              <a:t>It relies on failure detectors to get around it.</a:t>
            </a:r>
          </a:p>
          <a:p>
            <a:r>
              <a:rPr lang="en-US" dirty="0" smtClean="0"/>
              <a:t>Plan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Brief history</a:t>
            </a:r>
          </a:p>
          <a:p>
            <a:pPr lvl="1">
              <a:buFont typeface="Wingdings" charset="2"/>
              <a:buChar char="ü"/>
            </a:pPr>
            <a:r>
              <a:rPr lang="en-US" dirty="0"/>
              <a:t>T</a:t>
            </a:r>
            <a:r>
              <a:rPr lang="en-US" dirty="0" smtClean="0"/>
              <a:t>he protocol itself </a:t>
            </a:r>
          </a:p>
          <a:p>
            <a:pPr lvl="1"/>
            <a:r>
              <a:rPr lang="en-US" dirty="0" smtClean="0"/>
              <a:t>How to “discover” the protocol</a:t>
            </a:r>
          </a:p>
          <a:p>
            <a:pPr lvl="1"/>
            <a:r>
              <a:rPr lang="en-US" dirty="0" smtClean="0"/>
              <a:t>A real example: Google Chubby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93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</a:t>
            </a:r>
            <a:r>
              <a:rPr lang="en-US" dirty="0" err="1" smtClean="0"/>
              <a:t>Liveness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smtClean="0">
                <a:solidFill>
                  <a:srgbClr val="FF0000"/>
                </a:solidFill>
              </a:rPr>
              <a:t>elect a distinguished proposer</a:t>
            </a:r>
          </a:p>
          <a:p>
            <a:pPr lvl="1"/>
            <a:r>
              <a:rPr lang="en-US" dirty="0" smtClean="0"/>
              <a:t>I.e., have only one proposer</a:t>
            </a:r>
          </a:p>
          <a:p>
            <a:r>
              <a:rPr lang="en-US" dirty="0" smtClean="0"/>
              <a:t>If the distinguished proposer can successfully communicate with a majority, the protocol guarantees </a:t>
            </a:r>
            <a:r>
              <a:rPr lang="en-US" dirty="0" err="1" smtClean="0"/>
              <a:t>liveness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I.e., if a process plays all three roles, </a:t>
            </a:r>
            <a:r>
              <a:rPr lang="en-US" dirty="0" err="1" smtClean="0"/>
              <a:t>Paxos</a:t>
            </a:r>
            <a:r>
              <a:rPr lang="en-US" dirty="0" smtClean="0"/>
              <a:t> can tolerate failures </a:t>
            </a:r>
            <a:r>
              <a:rPr lang="en-US" i="1" dirty="0" smtClean="0"/>
              <a:t>f</a:t>
            </a:r>
            <a:r>
              <a:rPr lang="en-US" dirty="0" smtClean="0"/>
              <a:t> &lt; 1/2 * </a:t>
            </a:r>
            <a:r>
              <a:rPr lang="en-US" i="1" dirty="0" smtClean="0"/>
              <a:t>N.</a:t>
            </a:r>
          </a:p>
          <a:p>
            <a:r>
              <a:rPr lang="en-US" dirty="0" smtClean="0"/>
              <a:t>Still needs to get around FLP for the leader election, e.g., having a failure detector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8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 smtClean="0"/>
          </a:p>
          <a:p>
            <a:pPr lvl="1"/>
            <a:r>
              <a:rPr lang="en-US" dirty="0" smtClean="0"/>
              <a:t>A consensus algorithm</a:t>
            </a:r>
            <a:endParaRPr lang="en-US" dirty="0"/>
          </a:p>
          <a:p>
            <a:pPr lvl="1"/>
            <a:r>
              <a:rPr lang="en-US" dirty="0" smtClean="0"/>
              <a:t>Handles crash-stop failures (f &lt; 1/2 * N)</a:t>
            </a:r>
          </a:p>
          <a:p>
            <a:r>
              <a:rPr lang="en-US" dirty="0" smtClean="0"/>
              <a:t>Three phases</a:t>
            </a:r>
          </a:p>
          <a:p>
            <a:pPr lvl="1"/>
            <a:r>
              <a:rPr lang="en-US" dirty="0" smtClean="0"/>
              <a:t>Phase 1: prepare request/reply</a:t>
            </a:r>
          </a:p>
          <a:p>
            <a:pPr lvl="1"/>
            <a:r>
              <a:rPr lang="en-US" dirty="0" smtClean="0"/>
              <a:t>Phase 2: accept request/reply</a:t>
            </a:r>
          </a:p>
          <a:p>
            <a:pPr lvl="1"/>
            <a:r>
              <a:rPr lang="en-US" dirty="0" smtClean="0"/>
              <a:t>Phase 3: learning of the chosen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32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Do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 the requirements we want to satisfy.</a:t>
            </a:r>
          </a:p>
          <a:p>
            <a:r>
              <a:rPr lang="en-US" dirty="0" smtClean="0"/>
              <a:t>See how </a:t>
            </a:r>
            <a:r>
              <a:rPr lang="en-US" dirty="0" err="1" smtClean="0"/>
              <a:t>Paxos</a:t>
            </a:r>
            <a:r>
              <a:rPr lang="en-US" dirty="0" smtClean="0"/>
              <a:t> satisfies these requirements.</a:t>
            </a:r>
          </a:p>
          <a:p>
            <a:r>
              <a:rPr lang="en-US" dirty="0" smtClean="0"/>
              <a:t>This process shows you how to come up with a distributed protocol that has clearly stated correctness conditions.</a:t>
            </a:r>
          </a:p>
          <a:p>
            <a:pPr lvl="1"/>
            <a:r>
              <a:rPr lang="en-US" dirty="0" smtClean="0"/>
              <a:t>No worries about corner cases!</a:t>
            </a:r>
          </a:p>
          <a:p>
            <a:pPr lvl="1"/>
            <a:r>
              <a:rPr lang="en-US" dirty="0" smtClean="0"/>
              <a:t>We can learn what </a:t>
            </a:r>
            <a:r>
              <a:rPr lang="en-US" dirty="0" err="1" smtClean="0"/>
              <a:t>Paxos</a:t>
            </a:r>
            <a:r>
              <a:rPr lang="en-US" dirty="0" smtClean="0"/>
              <a:t> is covering and what it’s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52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Assumptions &amp;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network is </a:t>
            </a:r>
            <a:r>
              <a:rPr lang="en-US" i="1" dirty="0" smtClean="0">
                <a:solidFill>
                  <a:srgbClr val="0000FF"/>
                </a:solidFill>
              </a:rPr>
              <a:t>asynchronous</a:t>
            </a:r>
            <a:r>
              <a:rPr lang="en-US" dirty="0" smtClean="0"/>
              <a:t> with message delays.</a:t>
            </a:r>
          </a:p>
          <a:p>
            <a:r>
              <a:rPr lang="en-US" dirty="0" smtClean="0"/>
              <a:t>The network can </a:t>
            </a:r>
            <a:r>
              <a:rPr lang="en-US" i="1" dirty="0" smtClean="0">
                <a:solidFill>
                  <a:srgbClr val="0000FF"/>
                </a:solidFill>
              </a:rPr>
              <a:t>lose or duplicate</a:t>
            </a:r>
            <a:r>
              <a:rPr lang="en-US" dirty="0" smtClean="0"/>
              <a:t> messages, but </a:t>
            </a:r>
            <a:r>
              <a:rPr lang="en-US" i="1" dirty="0" smtClean="0">
                <a:solidFill>
                  <a:srgbClr val="0000FF"/>
                </a:solidFill>
              </a:rPr>
              <a:t>cannot corrupt </a:t>
            </a:r>
            <a:r>
              <a:rPr lang="en-US" dirty="0" smtClean="0"/>
              <a:t>them.</a:t>
            </a:r>
          </a:p>
          <a:p>
            <a:r>
              <a:rPr lang="en-US" dirty="0" smtClean="0"/>
              <a:t>Processes can </a:t>
            </a:r>
            <a:r>
              <a:rPr lang="en-US" i="1" dirty="0" smtClean="0">
                <a:solidFill>
                  <a:srgbClr val="0000FF"/>
                </a:solidFill>
              </a:rPr>
              <a:t>crash and recover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Processes are </a:t>
            </a:r>
            <a:r>
              <a:rPr lang="en-US" i="1" dirty="0" smtClean="0">
                <a:solidFill>
                  <a:srgbClr val="0000FF"/>
                </a:solidFill>
              </a:rPr>
              <a:t>non-Byzantine</a:t>
            </a:r>
            <a:r>
              <a:rPr lang="en-US" dirty="0" smtClean="0"/>
              <a:t> (only crash-stop).</a:t>
            </a:r>
          </a:p>
          <a:p>
            <a:r>
              <a:rPr lang="en-US" dirty="0" smtClean="0"/>
              <a:t>Processes have </a:t>
            </a:r>
            <a:r>
              <a:rPr lang="en-US" i="1" dirty="0" smtClean="0">
                <a:solidFill>
                  <a:srgbClr val="0000FF"/>
                </a:solidFill>
              </a:rPr>
              <a:t>permanent storage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Processes </a:t>
            </a:r>
            <a:r>
              <a:rPr lang="en-US" dirty="0"/>
              <a:t>can </a:t>
            </a:r>
            <a:r>
              <a:rPr lang="en-US" i="1" dirty="0">
                <a:solidFill>
                  <a:srgbClr val="0000FF"/>
                </a:solidFill>
              </a:rPr>
              <a:t>propose</a:t>
            </a:r>
            <a:r>
              <a:rPr lang="en-US" dirty="0"/>
              <a:t> values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The goal: every process agrees on a value out of the proposed values.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7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Desired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</a:p>
          <a:p>
            <a:pPr lvl="1"/>
            <a:r>
              <a:rPr lang="en-US" dirty="0"/>
              <a:t>Only a value that has been proposed can be </a:t>
            </a:r>
            <a:r>
              <a:rPr lang="en-US" dirty="0" smtClean="0"/>
              <a:t>chosen</a:t>
            </a:r>
            <a:endParaRPr lang="en-US" dirty="0"/>
          </a:p>
          <a:p>
            <a:pPr lvl="1"/>
            <a:r>
              <a:rPr lang="en-US" dirty="0"/>
              <a:t>Only a single value is </a:t>
            </a:r>
            <a:r>
              <a:rPr lang="en-US" dirty="0" smtClean="0"/>
              <a:t>chosen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process never learns that a value has been </a:t>
            </a:r>
            <a:r>
              <a:rPr lang="en-US" dirty="0" smtClean="0"/>
              <a:t>chosen </a:t>
            </a:r>
            <a:r>
              <a:rPr lang="en-US" dirty="0"/>
              <a:t>unless it has </a:t>
            </a:r>
            <a:r>
              <a:rPr lang="en-US" dirty="0" smtClean="0"/>
              <a:t>been</a:t>
            </a:r>
          </a:p>
          <a:p>
            <a:r>
              <a:rPr lang="en-US" dirty="0" err="1" smtClean="0"/>
              <a:t>Liveness</a:t>
            </a:r>
            <a:endParaRPr lang="en-US" dirty="0" smtClean="0"/>
          </a:p>
          <a:p>
            <a:pPr lvl="1"/>
            <a:r>
              <a:rPr lang="en-US" dirty="0"/>
              <a:t>Some proposed value is eventually </a:t>
            </a:r>
            <a:r>
              <a:rPr lang="en-US" dirty="0" smtClean="0"/>
              <a:t>chosen</a:t>
            </a:r>
            <a:endParaRPr lang="en-US" dirty="0"/>
          </a:p>
          <a:p>
            <a:pPr lvl="1"/>
            <a:r>
              <a:rPr lang="en-US" dirty="0"/>
              <a:t>If a value is chosen, a process eventually learns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9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Roles of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roles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Proposers</a:t>
            </a:r>
            <a:r>
              <a:rPr lang="en-US" dirty="0" smtClean="0"/>
              <a:t>: processes that propose values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Acceptors</a:t>
            </a:r>
            <a:r>
              <a:rPr lang="en-US" dirty="0" smtClean="0"/>
              <a:t>: processes that accept values</a:t>
            </a:r>
          </a:p>
          <a:p>
            <a:pPr lvl="1"/>
            <a:r>
              <a:rPr lang="en-US" dirty="0" smtClean="0"/>
              <a:t>Majority acceptance </a:t>
            </a:r>
            <a:r>
              <a:rPr lang="en-US" dirty="0" smtClean="0">
                <a:sym typeface="Wingdings"/>
              </a:rPr>
              <a:t> choosing the value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Learners</a:t>
            </a:r>
            <a:r>
              <a:rPr lang="en-US" dirty="0" smtClean="0">
                <a:sym typeface="Wingdings"/>
              </a:rPr>
              <a:t>: processes that learn the outcome (i.e., chosen value)</a:t>
            </a:r>
          </a:p>
          <a:p>
            <a:r>
              <a:rPr lang="en-US" dirty="0" smtClean="0">
                <a:sym typeface="Wingdings"/>
              </a:rPr>
              <a:t>In reality, a process can be any one, two, or all three.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30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class next Friday</a:t>
            </a:r>
          </a:p>
          <a:p>
            <a:pPr lvl="1"/>
            <a:r>
              <a:rPr lang="en-US" dirty="0" smtClean="0"/>
              <a:t>Please go to the grad conference instead!</a:t>
            </a:r>
          </a:p>
          <a:p>
            <a:pPr lvl="1"/>
            <a:r>
              <a:rPr lang="en-US" dirty="0" smtClean="0"/>
              <a:t>Keynote Speaker: </a:t>
            </a:r>
            <a:r>
              <a:rPr lang="en-US" dirty="0" err="1" smtClean="0"/>
              <a:t>Emin</a:t>
            </a:r>
            <a:r>
              <a:rPr lang="en-US" dirty="0" smtClean="0"/>
              <a:t> Gun </a:t>
            </a:r>
            <a:r>
              <a:rPr lang="en-US" dirty="0" err="1" smtClean="0"/>
              <a:t>Sirer</a:t>
            </a:r>
            <a:r>
              <a:rPr lang="en-US" dirty="0" smtClean="0"/>
              <a:t> from Cornell (will talk about his new distributed storage called </a:t>
            </a:r>
            <a:r>
              <a:rPr lang="en-US" dirty="0" err="1" smtClean="0"/>
              <a:t>HyperDex</a:t>
            </a:r>
            <a:r>
              <a:rPr lang="en-US" dirty="0" smtClean="0"/>
              <a:t>---very relevant to the topics of this class!)</a:t>
            </a:r>
          </a:p>
          <a:p>
            <a:r>
              <a:rPr lang="en-US" dirty="0" smtClean="0"/>
              <a:t>Project 2 updates</a:t>
            </a:r>
          </a:p>
          <a:p>
            <a:pPr lvl="1"/>
            <a:r>
              <a:rPr lang="en-US" dirty="0" smtClean="0"/>
              <a:t>Please follow the updates.</a:t>
            </a:r>
          </a:p>
          <a:p>
            <a:pPr lvl="1"/>
            <a:r>
              <a:rPr lang="en-US" dirty="0" smtClean="0"/>
              <a:t>Please, please start right away!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Deadline: 4/13 (Friday) @ 2:59PM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just have one acceptor &amp; choose the first one that arrives.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pick the first </a:t>
            </a:r>
            <a:r>
              <a:rPr lang="en-US" dirty="0" err="1" smtClean="0"/>
              <a:t>msg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What’s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676400" y="19050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P0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676400" y="3352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676400" y="4876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P2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867400" y="3352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A0</a:t>
            </a:r>
          </a:p>
        </p:txBody>
      </p:sp>
      <p:cxnSp>
        <p:nvCxnSpPr>
          <p:cNvPr id="10" name="Straight Arrow Connector 9"/>
          <p:cNvCxnSpPr>
            <a:stCxn id="5" idx="6"/>
            <a:endCxn id="8" idx="1"/>
          </p:cNvCxnSpPr>
          <p:nvPr/>
        </p:nvCxnSpPr>
        <p:spPr bwMode="auto">
          <a:xfrm>
            <a:off x="2362200" y="2247900"/>
            <a:ext cx="3605633" cy="120533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6" idx="6"/>
          </p:cNvCxnSpPr>
          <p:nvPr/>
        </p:nvCxnSpPr>
        <p:spPr bwMode="auto">
          <a:xfrm flipV="1">
            <a:off x="2362200" y="3657600"/>
            <a:ext cx="990600" cy="381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7" idx="6"/>
          </p:cNvCxnSpPr>
          <p:nvPr/>
        </p:nvCxnSpPr>
        <p:spPr bwMode="auto">
          <a:xfrm flipV="1">
            <a:off x="2362200" y="4876800"/>
            <a:ext cx="838200" cy="3429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447800" y="26670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47800" y="40386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47800" y="55626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3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667000"/>
            <a:ext cx="914400" cy="381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832165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56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31728</TotalTime>
  <Pages>12</Pages>
  <Words>2365</Words>
  <Application>Microsoft Macintosh PowerPoint</Application>
  <PresentationFormat>Letter Paper (8.5x11 in)</PresentationFormat>
  <Paragraphs>304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CS252-template</vt:lpstr>
      <vt:lpstr>Office Theme</vt:lpstr>
      <vt:lpstr>CSE 486/586 Distributed Systems Paxos --- 2</vt:lpstr>
      <vt:lpstr>Recap</vt:lpstr>
      <vt:lpstr>Paxos</vt:lpstr>
      <vt:lpstr>What We’ll Do Today</vt:lpstr>
      <vt:lpstr>Review: Assumptions &amp; Goals</vt:lpstr>
      <vt:lpstr>Review: Desired Properties</vt:lpstr>
      <vt:lpstr>Review: Roles of a Process</vt:lpstr>
      <vt:lpstr>CSE 486/586 Administrivia</vt:lpstr>
      <vt:lpstr>First Attempt</vt:lpstr>
      <vt:lpstr>Second Attempt</vt:lpstr>
      <vt:lpstr>Second Attempt</vt:lpstr>
      <vt:lpstr>First Requirement</vt:lpstr>
      <vt:lpstr>Problem with the First Requirement</vt:lpstr>
      <vt:lpstr>Paxos</vt:lpstr>
      <vt:lpstr>Accepting Multiple Proposals</vt:lpstr>
      <vt:lpstr>Second Requirement</vt:lpstr>
      <vt:lpstr>Strengthening P2</vt:lpstr>
      <vt:lpstr>Strengthening P2</vt:lpstr>
      <vt:lpstr>Combining P1 &amp; P2a</vt:lpstr>
      <vt:lpstr>How Would You Prove P2b?</vt:lpstr>
      <vt:lpstr>Meaning of Assumption 1</vt:lpstr>
      <vt:lpstr>Combining Assumptions 1 &amp; 2</vt:lpstr>
      <vt:lpstr>“Protocol Behavior”</vt:lpstr>
      <vt:lpstr>Invariant to Maintain</vt:lpstr>
      <vt:lpstr>Paxos</vt:lpstr>
      <vt:lpstr>Paxos Phase 1</vt:lpstr>
      <vt:lpstr>Paxos Phase 2</vt:lpstr>
      <vt:lpstr>Paxos Phase 3</vt:lpstr>
      <vt:lpstr>Problem: Progress (Liveness)</vt:lpstr>
      <vt:lpstr>Providing Liveness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1531</cp:revision>
  <cp:lastPrinted>2012-04-09T17:49:57Z</cp:lastPrinted>
  <dcterms:created xsi:type="dcterms:W3CDTF">2012-03-21T04:48:11Z</dcterms:created>
  <dcterms:modified xsi:type="dcterms:W3CDTF">2012-04-11T16:19:58Z</dcterms:modified>
  <cp:category/>
</cp:coreProperties>
</file>