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1"/>
  </p:notesMasterIdLst>
  <p:handoutMasterIdLst>
    <p:handoutMasterId r:id="rId32"/>
  </p:handoutMasterIdLst>
  <p:sldIdLst>
    <p:sldId id="322" r:id="rId3"/>
    <p:sldId id="323" r:id="rId4"/>
    <p:sldId id="325" r:id="rId5"/>
    <p:sldId id="324" r:id="rId6"/>
    <p:sldId id="326" r:id="rId7"/>
    <p:sldId id="330" r:id="rId8"/>
    <p:sldId id="332" r:id="rId9"/>
    <p:sldId id="333" r:id="rId10"/>
    <p:sldId id="334" r:id="rId11"/>
    <p:sldId id="331" r:id="rId12"/>
    <p:sldId id="335" r:id="rId13"/>
    <p:sldId id="337" r:id="rId14"/>
    <p:sldId id="338" r:id="rId15"/>
    <p:sldId id="343" r:id="rId16"/>
    <p:sldId id="339" r:id="rId17"/>
    <p:sldId id="342" r:id="rId18"/>
    <p:sldId id="340" r:id="rId19"/>
    <p:sldId id="348" r:id="rId20"/>
    <p:sldId id="349" r:id="rId21"/>
    <p:sldId id="350" r:id="rId22"/>
    <p:sldId id="351" r:id="rId23"/>
    <p:sldId id="352" r:id="rId24"/>
    <p:sldId id="353" r:id="rId25"/>
    <p:sldId id="341" r:id="rId26"/>
    <p:sldId id="347" r:id="rId27"/>
    <p:sldId id="344" r:id="rId28"/>
    <p:sldId id="345" r:id="rId29"/>
    <p:sldId id="346" r:id="rId3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data/data-storage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Recitation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Emulator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</a:p>
          <a:p>
            <a:pPr lvl="1"/>
            <a:r>
              <a:rPr lang="en-US" dirty="0" smtClean="0"/>
              <a:t>A virtual router assigns an IP address to its emulator instance (</a:t>
            </a:r>
            <a:r>
              <a:rPr lang="en-US" dirty="0" smtClean="0">
                <a:solidFill>
                  <a:srgbClr val="0000FF"/>
                </a:solidFill>
              </a:rPr>
              <a:t>10.0.2.15</a:t>
            </a:r>
            <a:r>
              <a:rPr lang="en-US" dirty="0" smtClean="0"/>
              <a:t>) and to the host (</a:t>
            </a:r>
            <a:r>
              <a:rPr lang="en-US" dirty="0" smtClean="0">
                <a:solidFill>
                  <a:srgbClr val="0000FF"/>
                </a:solidFill>
              </a:rPr>
              <a:t>10.0.2.2</a:t>
            </a:r>
            <a:r>
              <a:rPr lang="en-US" dirty="0" smtClean="0"/>
              <a:t>) from a private IP range (10.0.0.0/8).</a:t>
            </a:r>
          </a:p>
          <a:p>
            <a:pPr lvl="1"/>
            <a:r>
              <a:rPr lang="en-US" dirty="0" smtClean="0"/>
              <a:t>It assigns an IP address to the host mainly for convenience (I think…).</a:t>
            </a:r>
          </a:p>
          <a:p>
            <a:r>
              <a:rPr lang="en-US" dirty="0" smtClean="0"/>
              <a:t>In the previous example, if emu1 wants to talk to emu0, it can use: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onnect() to 10.0.2.2:10000</a:t>
            </a:r>
          </a:p>
          <a:p>
            <a:r>
              <a:rPr lang="en-US" dirty="0" smtClean="0"/>
              <a:t>Effectively, we are identifying different emulators using host port numbers we’re borrowing instead of their </a:t>
            </a:r>
            <a:r>
              <a:rPr lang="en-US" dirty="0" err="1" smtClean="0"/>
              <a:t>IP:port</a:t>
            </a:r>
            <a:r>
              <a:rPr lang="en-US" dirty="0" smtClean="0"/>
              <a:t> pairs.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content provider provides </a:t>
            </a:r>
            <a:r>
              <a:rPr lang="en-US" dirty="0" smtClean="0">
                <a:solidFill>
                  <a:srgbClr val="FF0000"/>
                </a:solidFill>
              </a:rPr>
              <a:t>a table view 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write a content provider, </a:t>
            </a:r>
            <a:r>
              <a:rPr lang="en-US" dirty="0" smtClean="0">
                <a:solidFill>
                  <a:srgbClr val="0000FF"/>
                </a:solidFill>
              </a:rPr>
              <a:t>any client application with the permission</a:t>
            </a:r>
            <a:r>
              <a:rPr lang="en-US" dirty="0" smtClean="0"/>
              <a:t> can </a:t>
            </a:r>
            <a:r>
              <a:rPr lang="en-US" dirty="0" smtClean="0">
                <a:solidFill>
                  <a:srgbClr val="FF0000"/>
                </a:solidFill>
              </a:rPr>
              <a:t>enter/read/update/delete </a:t>
            </a:r>
            <a:r>
              <a:rPr lang="en-US" dirty="0" smtClean="0"/>
              <a:t>data items in your content provider.</a:t>
            </a:r>
          </a:p>
          <a:p>
            <a:r>
              <a:rPr lang="en-US" dirty="0" smtClean="0"/>
              <a:t>A client application (that uses your content provider) uses </a:t>
            </a:r>
            <a:r>
              <a:rPr lang="en-US" i="1" dirty="0" err="1" smtClean="0">
                <a:solidFill>
                  <a:srgbClr val="FF0000"/>
                </a:solidFill>
              </a:rPr>
              <a:t>ContentResolver</a:t>
            </a:r>
            <a:r>
              <a:rPr lang="en-US" dirty="0" smtClean="0"/>
              <a:t> to interact with your content provider.</a:t>
            </a:r>
          </a:p>
          <a:p>
            <a:r>
              <a:rPr lang="en-US" dirty="0" smtClean="0"/>
              <a:t>You need to extend </a:t>
            </a:r>
            <a:r>
              <a:rPr lang="en-US" i="1" dirty="0" err="1" smtClean="0">
                <a:solidFill>
                  <a:srgbClr val="FF0000"/>
                </a:solidFill>
              </a:rPr>
              <a:t>ContentProvider</a:t>
            </a:r>
            <a:r>
              <a:rPr lang="en-US" dirty="0" smtClean="0"/>
              <a:t> and implement necessary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Client Interacts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identification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URI </a:t>
            </a:r>
            <a:r>
              <a:rPr lang="en-US" dirty="0" smtClean="0"/>
              <a:t>(</a:t>
            </a:r>
            <a:r>
              <a:rPr lang="en-US" dirty="0" err="1" smtClean="0"/>
              <a:t>android.net.Uri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E.g., content://</a:t>
            </a:r>
            <a:r>
              <a:rPr lang="en-US" dirty="0" err="1" smtClean="0"/>
              <a:t>user_dictionary</a:t>
            </a:r>
            <a:r>
              <a:rPr lang="en-US" dirty="0" smtClean="0"/>
              <a:t>/words</a:t>
            </a:r>
          </a:p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public final Uri </a:t>
            </a:r>
            <a:r>
              <a:rPr lang="en-US" dirty="0" err="1" smtClean="0"/>
              <a:t>ContentResolver.insert</a:t>
            </a:r>
            <a:r>
              <a:rPr lang="en-US" dirty="0" smtClean="0"/>
              <a:t> (Uri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ContentValues</a:t>
            </a:r>
            <a:r>
              <a:rPr lang="en-US" dirty="0" smtClean="0"/>
              <a:t> values)</a:t>
            </a:r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public final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ContentResolver.update</a:t>
            </a:r>
            <a:r>
              <a:rPr lang="en-US" dirty="0" smtClean="0"/>
              <a:t> (Uri </a:t>
            </a:r>
            <a:r>
              <a:rPr lang="en-US" dirty="0" err="1" smtClean="0"/>
              <a:t>uri</a:t>
            </a:r>
            <a:r>
              <a:rPr lang="en-US" dirty="0" smtClean="0"/>
              <a:t>, </a:t>
            </a:r>
            <a:r>
              <a:rPr lang="en-US" dirty="0" err="1" smtClean="0"/>
              <a:t>ContentValues</a:t>
            </a:r>
            <a:r>
              <a:rPr lang="en-US" dirty="0" smtClean="0"/>
              <a:t> values, String where, String[] 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public final Cursor </a:t>
            </a:r>
            <a:r>
              <a:rPr lang="en-US" dirty="0" err="1" smtClean="0"/>
              <a:t>ContentResolver.query</a:t>
            </a:r>
            <a:r>
              <a:rPr lang="en-US" dirty="0" smtClean="0"/>
              <a:t> (Uri </a:t>
            </a:r>
            <a:r>
              <a:rPr lang="en-US" dirty="0" err="1" smtClean="0"/>
              <a:t>uri</a:t>
            </a:r>
            <a:r>
              <a:rPr lang="en-US" dirty="0" smtClean="0"/>
              <a:t>, String[] projection, String selection, String[] </a:t>
            </a:r>
            <a:r>
              <a:rPr lang="en-US" dirty="0" err="1" smtClean="0"/>
              <a:t>selectionArgs</a:t>
            </a:r>
            <a:r>
              <a:rPr lang="en-US" dirty="0" smtClean="0"/>
              <a:t>, String </a:t>
            </a:r>
            <a:r>
              <a:rPr lang="en-US" dirty="0" err="1" smtClean="0"/>
              <a:t>sortOrder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public final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ContentResolver.delete</a:t>
            </a:r>
            <a:r>
              <a:rPr lang="en-US" dirty="0" smtClean="0"/>
              <a:t> (Uri </a:t>
            </a:r>
            <a:r>
              <a:rPr lang="en-US" dirty="0" err="1" smtClean="0"/>
              <a:t>url</a:t>
            </a:r>
            <a:r>
              <a:rPr lang="en-US" dirty="0" smtClean="0"/>
              <a:t>, String where, String[] 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Declare in </a:t>
            </a:r>
            <a:r>
              <a:rPr lang="en-US" dirty="0" err="1" smtClean="0"/>
              <a:t>AndroidManifest.xml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 smtClean="0"/>
              <a:t>a</a:t>
            </a:r>
            <a:r>
              <a:rPr lang="en-US" dirty="0" smtClean="0"/>
              <a:t> URI that client apps will use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permissions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 necessary methods in </a:t>
            </a:r>
            <a:r>
              <a:rPr lang="en-US" i="1" dirty="0" err="1" smtClean="0"/>
              <a:t>ContentProvider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When implementing </a:t>
            </a:r>
            <a:r>
              <a:rPr lang="en-US" i="1" dirty="0" err="1" smtClean="0"/>
              <a:t>ContentProvider</a:t>
            </a:r>
            <a:r>
              <a:rPr lang="en-US" dirty="0" smtClean="0"/>
              <a:t>, use either the Android file system or </a:t>
            </a:r>
            <a:r>
              <a:rPr lang="en-US" dirty="0" err="1" smtClean="0"/>
              <a:t>SQLite</a:t>
            </a:r>
            <a:r>
              <a:rPr lang="en-US" dirty="0" smtClean="0"/>
              <a:t> as the actual data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in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&lt;manifest ... &gt;</a:t>
            </a:r>
          </a:p>
          <a:p>
            <a:pPr>
              <a:buNone/>
            </a:pPr>
            <a:r>
              <a:rPr lang="en-US" dirty="0" smtClean="0"/>
              <a:t>  ...</a:t>
            </a:r>
          </a:p>
          <a:p>
            <a:pPr>
              <a:buNone/>
            </a:pPr>
            <a:r>
              <a:rPr lang="en-US" dirty="0" smtClean="0"/>
              <a:t>  &lt;application ... &gt;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&lt;provider </a:t>
            </a:r>
            <a:r>
              <a:rPr lang="en-US" dirty="0" err="1" smtClean="0"/>
              <a:t>android:name</a:t>
            </a:r>
            <a:r>
              <a:rPr lang="en-US" dirty="0" smtClean="0"/>
              <a:t>=".</a:t>
            </a:r>
            <a:r>
              <a:rPr lang="en-US" dirty="0" err="1" smtClean="0"/>
              <a:t>ExampleProvider</a:t>
            </a:r>
            <a:r>
              <a:rPr lang="en-US" dirty="0" smtClean="0"/>
              <a:t>" </a:t>
            </a:r>
            <a:r>
              <a:rPr lang="en-US" dirty="0" smtClean="0"/>
              <a:t>/&gt;</a:t>
            </a:r>
          </a:p>
          <a:p>
            <a:pPr>
              <a:buNone/>
            </a:pPr>
            <a:r>
              <a:rPr lang="en-US" dirty="0" smtClean="0"/>
              <a:t>      ...</a:t>
            </a:r>
          </a:p>
          <a:p>
            <a:pPr>
              <a:buNone/>
            </a:pPr>
            <a:r>
              <a:rPr lang="en-US" dirty="0" smtClean="0"/>
              <a:t>  &lt;/application&gt;</a:t>
            </a:r>
          </a:p>
          <a:p>
            <a:pPr>
              <a:buNone/>
            </a:pPr>
            <a:r>
              <a:rPr lang="en-US" dirty="0" smtClean="0"/>
              <a:t>&lt;/manifest&gt;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smtClean="0"/>
              <a:t>a</a:t>
            </a:r>
            <a:r>
              <a:rPr lang="en-US" dirty="0" smtClean="0"/>
              <a:t> 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format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ontent://&lt;authority&gt;/&lt;table name&gt;</a:t>
            </a:r>
          </a:p>
          <a:p>
            <a:pPr lvl="1"/>
            <a:r>
              <a:rPr lang="en-US" dirty="0" smtClean="0"/>
              <a:t>Authority: a global (Android-wide) name for the provider</a:t>
            </a:r>
          </a:p>
          <a:p>
            <a:pPr lvl="2"/>
            <a:r>
              <a:rPr lang="en-US" dirty="0" smtClean="0"/>
              <a:t>E.g., edu.buffalo.cse.cse486.proj1.provider</a:t>
            </a:r>
          </a:p>
          <a:p>
            <a:pPr lvl="1"/>
            <a:r>
              <a:rPr lang="en-US" dirty="0" smtClean="0"/>
              <a:t>Table name: the name of a table that the provider exposes</a:t>
            </a:r>
          </a:p>
          <a:p>
            <a:pPr lvl="2"/>
            <a:r>
              <a:rPr lang="en-US" dirty="0" smtClean="0"/>
              <a:t>Note: a provider can expose more than one table.</a:t>
            </a:r>
          </a:p>
          <a:p>
            <a:r>
              <a:rPr lang="en-US" dirty="0" smtClean="0"/>
              <a:t>Should be added to </a:t>
            </a:r>
            <a:r>
              <a:rPr lang="en-US" dirty="0" err="1" smtClean="0"/>
              <a:t>AndroidManifest.xml</a:t>
            </a:r>
            <a:endParaRPr lang="en-US" dirty="0" smtClean="0"/>
          </a:p>
          <a:p>
            <a:pPr lvl="1"/>
            <a:r>
              <a:rPr lang="en-US" dirty="0" smtClean="0"/>
              <a:t>E.g., &lt;provider </a:t>
            </a:r>
            <a:r>
              <a:rPr lang="en-US" dirty="0" err="1" smtClean="0"/>
              <a:t>android:authorities</a:t>
            </a:r>
            <a:r>
              <a:rPr lang="en-US" dirty="0" smtClean="0"/>
              <a:t>=“</a:t>
            </a:r>
            <a:r>
              <a:rPr lang="en-US" dirty="0" smtClean="0"/>
              <a:t>edu.buffalo.cse.cse486.proj1.</a:t>
            </a:r>
            <a:r>
              <a:rPr lang="en-US" dirty="0" smtClean="0"/>
              <a:t>provider” …&gt;…&lt;/provider&gt;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define permissions (for others) in  </a:t>
            </a:r>
            <a:r>
              <a:rPr lang="en-US" dirty="0" err="1" smtClean="0"/>
              <a:t>AndroidManifest.xml</a:t>
            </a:r>
            <a:endParaRPr lang="en-US" dirty="0" smtClean="0"/>
          </a:p>
          <a:p>
            <a:r>
              <a:rPr lang="en-US" dirty="0" err="1" smtClean="0"/>
              <a:t>android:permission</a:t>
            </a:r>
            <a:r>
              <a:rPr lang="en-US" dirty="0" smtClean="0"/>
              <a:t>: Single provider-wide read/write permission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E.g., &lt;provider </a:t>
            </a:r>
            <a:r>
              <a:rPr lang="en-US" dirty="0" err="1" smtClean="0"/>
              <a:t>android:permission</a:t>
            </a:r>
            <a:r>
              <a:rPr lang="en-US" dirty="0" smtClean="0"/>
              <a:t>=“edu.buffalo.cse.cse486</a:t>
            </a:r>
            <a:r>
              <a:rPr lang="en-US" dirty="0" smtClean="0"/>
              <a:t>.proj1.</a:t>
            </a:r>
            <a:r>
              <a:rPr lang="en-US" dirty="0" smtClean="0"/>
              <a:t>provider.permission.USE_PROJ1_PROVIDER” …&gt;…&lt;/provider&gt;</a:t>
            </a:r>
          </a:p>
          <a:p>
            <a:r>
              <a:rPr lang="en-US" dirty="0" err="1" smtClean="0"/>
              <a:t>android:readPermission</a:t>
            </a:r>
            <a:r>
              <a:rPr lang="en-US" dirty="0" smtClean="0"/>
              <a:t>: Provider-wide read permission.</a:t>
            </a:r>
          </a:p>
          <a:p>
            <a:r>
              <a:rPr lang="en-US" dirty="0" err="1" smtClean="0"/>
              <a:t>android:writePermission</a:t>
            </a:r>
            <a:r>
              <a:rPr lang="en-US" dirty="0" smtClean="0"/>
              <a:t>: Provider-wide write permission.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query()</a:t>
            </a:r>
          </a:p>
          <a:p>
            <a:pPr lvl="1"/>
            <a:r>
              <a:rPr lang="en-US" sz="1800" dirty="0" smtClean="0"/>
              <a:t>Retrieve data from your provider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insert()</a:t>
            </a:r>
          </a:p>
          <a:p>
            <a:pPr lvl="1"/>
            <a:r>
              <a:rPr lang="en-US" sz="1800" dirty="0" smtClean="0"/>
              <a:t>Insert a new row into your provider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update()</a:t>
            </a:r>
          </a:p>
          <a:p>
            <a:pPr lvl="1"/>
            <a:r>
              <a:rPr lang="en-US" sz="1800" dirty="0" smtClean="0"/>
              <a:t>Update existing rows in your provider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delete()</a:t>
            </a:r>
          </a:p>
          <a:p>
            <a:pPr lvl="1"/>
            <a:r>
              <a:rPr lang="en-US" sz="1800" dirty="0" smtClean="0"/>
              <a:t>Delete rows from your provider</a:t>
            </a:r>
            <a:r>
              <a:rPr lang="en-US" sz="1800" dirty="0" smtClean="0"/>
              <a:t>.</a:t>
            </a:r>
          </a:p>
          <a:p>
            <a:r>
              <a:rPr lang="en-US" sz="2000" dirty="0" err="1" smtClean="0"/>
              <a:t>getType</a:t>
            </a:r>
            <a:r>
              <a:rPr lang="en-US" sz="2000" dirty="0" smtClean="0"/>
              <a:t>()</a:t>
            </a:r>
          </a:p>
          <a:p>
            <a:pPr lvl="1"/>
            <a:r>
              <a:rPr lang="en-US" sz="1800" dirty="0" smtClean="0"/>
              <a:t>Return the MIME type corresponding to a content URI.</a:t>
            </a:r>
            <a:r>
              <a:rPr lang="en-US" sz="1800" dirty="0" smtClean="0"/>
              <a:t> </a:t>
            </a:r>
          </a:p>
          <a:p>
            <a:r>
              <a:rPr lang="en-US" sz="2000" dirty="0" err="1" smtClean="0"/>
              <a:t>onCreate</a:t>
            </a:r>
            <a:r>
              <a:rPr lang="en-US" sz="2000" dirty="0" smtClean="0"/>
              <a:t>()</a:t>
            </a:r>
          </a:p>
          <a:p>
            <a:pPr lvl="1"/>
            <a:r>
              <a:rPr lang="en-US" sz="1800" dirty="0" smtClean="0"/>
              <a:t>Initialize your provider. The Android system calls this method immediately after it creates your provider. Notice that your provider is not created until a </a:t>
            </a:r>
            <a:r>
              <a:rPr lang="en-US" sz="1800" dirty="0" err="1" smtClean="0"/>
              <a:t>ContentResolver</a:t>
            </a:r>
            <a:r>
              <a:rPr lang="en-US" sz="1800" dirty="0" smtClean="0"/>
              <a:t> object tries to access it</a:t>
            </a:r>
            <a:r>
              <a:rPr lang="en-US" sz="1800" dirty="0" smtClean="0"/>
              <a:t>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These need to handle concurrent accesses (need to be thread-safe)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storage: file system, private to the app</a:t>
            </a:r>
          </a:p>
          <a:p>
            <a:r>
              <a:rPr lang="en-US" dirty="0" smtClean="0"/>
              <a:t>External storage: file system, open to everybody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: database, private to the app</a:t>
            </a:r>
          </a:p>
          <a:p>
            <a:r>
              <a:rPr lang="en-US" dirty="0" smtClean="0"/>
              <a:t>Read: </a:t>
            </a:r>
            <a:r>
              <a:rPr lang="en-US" dirty="0" smtClean="0">
                <a:hlinkClick r:id="rId2"/>
              </a:rPr>
              <a:t>http://developer.android.com/guide/topics/data/data-</a:t>
            </a:r>
            <a:r>
              <a:rPr lang="en-US" dirty="0" smtClean="0">
                <a:hlinkClick r:id="rId2"/>
              </a:rPr>
              <a:t>storage.html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files directly </a:t>
            </a:r>
            <a:r>
              <a:rPr lang="en-US" dirty="0" smtClean="0"/>
              <a:t>on the device's internal </a:t>
            </a:r>
            <a:r>
              <a:rPr lang="en-US" dirty="0" smtClean="0"/>
              <a:t>storage.</a:t>
            </a:r>
          </a:p>
          <a:p>
            <a:r>
              <a:rPr lang="en-US" dirty="0" smtClean="0"/>
              <a:t>U</a:t>
            </a:r>
            <a:r>
              <a:rPr lang="en-US" dirty="0" smtClean="0"/>
              <a:t>ser </a:t>
            </a:r>
            <a:r>
              <a:rPr lang="en-US" dirty="0" err="1" smtClean="0"/>
              <a:t>uninstallation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files </a:t>
            </a:r>
            <a:r>
              <a:rPr lang="en-US" dirty="0" smtClean="0"/>
              <a:t>are removed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create and write a private file to the internal storage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openFileOutput</a:t>
            </a:r>
            <a:r>
              <a:rPr lang="en-US" dirty="0" smtClean="0"/>
              <a:t>() with the name of the file and the operating mode. This returns a </a:t>
            </a:r>
            <a:r>
              <a:rPr lang="en-US" dirty="0" err="1" smtClean="0"/>
              <a:t>FileOutputStream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Write to the file with write().</a:t>
            </a:r>
          </a:p>
          <a:p>
            <a:pPr lvl="1"/>
            <a:r>
              <a:rPr lang="en-US" dirty="0" smtClean="0"/>
              <a:t>Close the stream with close().</a:t>
            </a:r>
            <a:endParaRPr lang="en-US" dirty="0" smtClean="0"/>
          </a:p>
          <a:p>
            <a:r>
              <a:rPr lang="en-US" dirty="0" smtClean="0"/>
              <a:t>E.g.,</a:t>
            </a:r>
          </a:p>
          <a:p>
            <a:pPr lvl="1">
              <a:buNone/>
            </a:pPr>
            <a:r>
              <a:rPr lang="en-US" dirty="0" smtClean="0"/>
              <a:t>String </a:t>
            </a:r>
            <a:r>
              <a:rPr lang="en-US" dirty="0" smtClean="0"/>
              <a:t>FILENAME = "</a:t>
            </a:r>
            <a:r>
              <a:rPr lang="en-US" dirty="0" err="1" smtClean="0"/>
              <a:t>hello_file</a:t>
            </a:r>
            <a:r>
              <a:rPr lang="en-US" dirty="0" smtClean="0"/>
              <a:t>";</a:t>
            </a:r>
          </a:p>
          <a:p>
            <a:pPr lvl="1">
              <a:buNone/>
            </a:pPr>
            <a:r>
              <a:rPr lang="en-US" dirty="0" smtClean="0"/>
              <a:t>String string = "hello world</a:t>
            </a:r>
            <a:r>
              <a:rPr lang="en-US" dirty="0" smtClean="0"/>
              <a:t>!”;</a:t>
            </a:r>
          </a:p>
          <a:p>
            <a:pPr lvl="1">
              <a:buNone/>
            </a:pP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fos</a:t>
            </a:r>
            <a:r>
              <a:rPr lang="en-US" dirty="0" smtClean="0"/>
              <a:t> = </a:t>
            </a:r>
            <a:r>
              <a:rPr lang="en-US" dirty="0" err="1" smtClean="0"/>
              <a:t>openFileOutput(FILENAME</a:t>
            </a:r>
            <a:r>
              <a:rPr lang="en-US" dirty="0" smtClean="0"/>
              <a:t>, </a:t>
            </a:r>
            <a:r>
              <a:rPr lang="en-US" dirty="0" err="1" smtClean="0"/>
              <a:t>Context.MODE_PRIVATE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err="1" smtClean="0"/>
              <a:t>fos.write(string.getBytes</a:t>
            </a:r>
            <a:r>
              <a:rPr lang="en-US" dirty="0" smtClean="0"/>
              <a:t>());</a:t>
            </a:r>
          </a:p>
          <a:p>
            <a:pPr lvl="1">
              <a:buNone/>
            </a:pPr>
            <a:r>
              <a:rPr lang="en-US" dirty="0" err="1" smtClean="0"/>
              <a:t>fos.close</a:t>
            </a:r>
            <a:r>
              <a:rPr lang="en-US" dirty="0" smtClean="0"/>
              <a:t>()</a:t>
            </a:r>
            <a:r>
              <a:rPr lang="en-US" dirty="0" smtClean="0"/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Emulator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this is my (Steve’s) best guess; actual details might be different. But it should be good enough for your understanding.</a:t>
            </a:r>
          </a:p>
          <a:p>
            <a:r>
              <a:rPr lang="en-US" dirty="0" smtClean="0"/>
              <a:t>Each emulator instance is attached to a </a:t>
            </a:r>
            <a:r>
              <a:rPr lang="en-US" dirty="0" smtClean="0">
                <a:solidFill>
                  <a:srgbClr val="FF0000"/>
                </a:solidFill>
              </a:rPr>
              <a:t>virtual router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virtual router runs on top of the host (</a:t>
            </a:r>
            <a:r>
              <a:rPr lang="en-US" dirty="0" smtClean="0">
                <a:solidFill>
                  <a:srgbClr val="FF0000"/>
                </a:solidFill>
              </a:rPr>
              <a:t>probably as an application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virtual router forwards connections </a:t>
            </a:r>
            <a:r>
              <a:rPr lang="en-US" dirty="0" smtClean="0">
                <a:solidFill>
                  <a:srgbClr val="0000FF"/>
                </a:solidFill>
              </a:rPr>
              <a:t>originated from its emulator instance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the virtual router acts as a firewall; it </a:t>
            </a:r>
            <a:r>
              <a:rPr lang="en-US" dirty="0" smtClean="0">
                <a:solidFill>
                  <a:srgbClr val="FF0000"/>
                </a:solidFill>
              </a:rPr>
              <a:t>blocks all connection attempts</a:t>
            </a:r>
            <a:r>
              <a:rPr lang="en-US" dirty="0" smtClean="0"/>
              <a:t> going into its emulator instance from somewhere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MODE_PRIVATE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create </a:t>
            </a:r>
            <a:r>
              <a:rPr lang="en-US" dirty="0" smtClean="0"/>
              <a:t>the file (or replace a file of the same name) and make it private to your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modes available are: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MODE_APPEND</a:t>
            </a:r>
            <a:r>
              <a:rPr lang="en-US" dirty="0" smtClean="0"/>
              <a:t>, MODE_WORLD_READABLE, and MODE_WORLD_WRITEABLE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read a file from internal storage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openFileInput</a:t>
            </a:r>
            <a:r>
              <a:rPr lang="en-US" dirty="0" smtClean="0"/>
              <a:t>() and pass it the name of the file to read. This returns a </a:t>
            </a:r>
            <a:r>
              <a:rPr lang="en-US" dirty="0" err="1" smtClean="0"/>
              <a:t>FileInputStream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Read bytes from the file with read().</a:t>
            </a:r>
          </a:p>
          <a:p>
            <a:pPr lvl="1"/>
            <a:r>
              <a:rPr lang="en-US" dirty="0" smtClean="0"/>
              <a:t>Then close the stream with close().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</a:t>
            </a:r>
            <a:r>
              <a:rPr lang="en-US" dirty="0" smtClean="0"/>
              <a:t>"external </a:t>
            </a:r>
            <a:r>
              <a:rPr lang="en-US" dirty="0" smtClean="0"/>
              <a:t>storage”</a:t>
            </a:r>
          </a:p>
          <a:p>
            <a:pPr lvl="1"/>
            <a:r>
              <a:rPr lang="en-US" dirty="0" smtClean="0"/>
              <a:t>E.g., a </a:t>
            </a:r>
            <a:r>
              <a:rPr lang="en-US" dirty="0" smtClean="0"/>
              <a:t>removable storage media (such as an SD card) or an internal (non-removable) </a:t>
            </a:r>
            <a:r>
              <a:rPr lang="en-US" dirty="0" smtClean="0"/>
              <a:t>storage.</a:t>
            </a:r>
          </a:p>
          <a:p>
            <a:r>
              <a:rPr lang="en-US" dirty="0" smtClean="0"/>
              <a:t>Files </a:t>
            </a:r>
            <a:r>
              <a:rPr lang="en-US" dirty="0" smtClean="0"/>
              <a:t>saved to the external storage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orld</a:t>
            </a:r>
            <a:r>
              <a:rPr lang="en-US" dirty="0" smtClean="0"/>
              <a:t>-</a:t>
            </a:r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be modified by the user when they enable USB mass storage to transfer files on a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Checking </a:t>
            </a:r>
            <a:r>
              <a:rPr lang="en-US" dirty="0" smtClean="0"/>
              <a:t>media </a:t>
            </a:r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Before you do any work with the external storage, you should always call </a:t>
            </a:r>
            <a:r>
              <a:rPr lang="en-US" dirty="0" err="1" smtClean="0"/>
              <a:t>getExternalStorageState</a:t>
            </a:r>
            <a:r>
              <a:rPr lang="en-US" dirty="0" smtClean="0"/>
              <a:t>() to check whether the media is available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files on external </a:t>
            </a:r>
            <a:r>
              <a:rPr lang="en-US" dirty="0" smtClean="0"/>
              <a:t>storage </a:t>
            </a:r>
            <a:r>
              <a:rPr lang="en-US" dirty="0" smtClean="0"/>
              <a:t>(API Level 8 or greater)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getExternalFilesDir</a:t>
            </a:r>
            <a:r>
              <a:rPr lang="en-US" dirty="0" smtClean="0"/>
              <a:t>() to open a File that represents the external storage directory where you should save your </a:t>
            </a:r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method takes a type parameter that specifies the type of subdirectory you want, such as DIRECTORY_MUSIC and DIRECTORY_RINGTONES (pass null to receive the root of your application's file directory). This method will create the appropriate directory if necessary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the user uninstalls your application, this directory and all its contents will be deleted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files that should be shared</a:t>
            </a:r>
          </a:p>
          <a:p>
            <a:pPr lvl="1"/>
            <a:r>
              <a:rPr lang="en-US" dirty="0" smtClean="0"/>
              <a:t>For files not specific to your application and that should not be deleted when your application is uninstalled</a:t>
            </a:r>
          </a:p>
          <a:p>
            <a:pPr lvl="1"/>
            <a:r>
              <a:rPr lang="en-US" dirty="0" smtClean="0"/>
              <a:t>Save them to one of the public directories on the external storage.</a:t>
            </a:r>
          </a:p>
          <a:p>
            <a:pPr lvl="1"/>
            <a:r>
              <a:rPr lang="en-US" dirty="0" smtClean="0"/>
              <a:t>These directories lay at the root of the external storage, such as Music/, Pictures/, Ringtones/, and others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(</a:t>
            </a:r>
            <a:r>
              <a:rPr lang="en-US" dirty="0" smtClean="0"/>
              <a:t>API </a:t>
            </a:r>
            <a:r>
              <a:rPr lang="en-US" dirty="0" smtClean="0"/>
              <a:t>Level 8 or </a:t>
            </a:r>
            <a:r>
              <a:rPr lang="en-US" dirty="0" smtClean="0"/>
              <a:t>greater)</a:t>
            </a:r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getExternalStoragePublicDirectory</a:t>
            </a:r>
            <a:r>
              <a:rPr lang="en-US" dirty="0" smtClean="0"/>
              <a:t>(), passing it the type of public directory you want, such as DIRECTORY_MUSIC, DIRECTORY_PICTURES, DIRECTORY_RINGTONES, or others. This method will create the appropriate directory if necessary.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service </a:t>
            </a:r>
            <a:r>
              <a:rPr lang="en-US" dirty="0" smtClean="0">
                <a:solidFill>
                  <a:srgbClr val="FF0000"/>
                </a:solidFill>
              </a:rPr>
              <a:t>runs in the background with no UI</a:t>
            </a:r>
            <a:r>
              <a:rPr lang="en-US" dirty="0" smtClean="0"/>
              <a:t> for long-running operations.</a:t>
            </a:r>
          </a:p>
          <a:p>
            <a:pPr lvl="1"/>
            <a:r>
              <a:rPr lang="en-US" dirty="0" smtClean="0"/>
              <a:t>Playing music, sending/receiving network messages, …</a:t>
            </a:r>
          </a:p>
          <a:p>
            <a:pPr lvl="1"/>
            <a:r>
              <a:rPr lang="en-US" dirty="0" smtClean="0"/>
              <a:t>Subclass of </a:t>
            </a:r>
            <a:r>
              <a:rPr lang="en-US" dirty="0" err="1" smtClean="0"/>
              <a:t>android.app.Service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Started service</a:t>
            </a:r>
          </a:p>
          <a:p>
            <a:pPr lvl="1"/>
            <a:r>
              <a:rPr lang="en-US" dirty="0" smtClean="0"/>
              <a:t>A service is "started" when an application component (such as an activity) starts it by calling </a:t>
            </a:r>
            <a:r>
              <a:rPr lang="en-US" dirty="0" err="1" smtClean="0"/>
              <a:t>startService</a:t>
            </a:r>
            <a:r>
              <a:rPr lang="en-US" dirty="0" smtClean="0"/>
              <a:t>(). Once started, a service can run in the background indefinitely, even if the component that started it is destroyed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Bound service</a:t>
            </a:r>
          </a:p>
          <a:p>
            <a:pPr lvl="1"/>
            <a:r>
              <a:rPr lang="en-US" dirty="0" smtClean="0"/>
              <a:t>A service is "bound" when an application component binds to it by calling </a:t>
            </a:r>
            <a:r>
              <a:rPr lang="en-US" dirty="0" err="1" smtClean="0"/>
              <a:t>bindService</a:t>
            </a:r>
            <a:r>
              <a:rPr lang="en-US" dirty="0" smtClean="0"/>
              <a:t>(). A bound service offers a client-server interface that allows components to interact with the service, send requests, get results, and even do so across processes with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</a:t>
            </a:r>
            <a:r>
              <a:rPr lang="en-US" dirty="0" smtClean="0"/>
              <a:t>in </a:t>
            </a:r>
            <a:r>
              <a:rPr lang="en-US" dirty="0" err="1" smtClean="0"/>
              <a:t>AndroidManifest.xml</a:t>
            </a:r>
            <a:endParaRPr lang="en-US" dirty="0" smtClean="0"/>
          </a:p>
          <a:p>
            <a:r>
              <a:rPr lang="en-US" dirty="0" smtClean="0"/>
              <a:t>Implement necessary methods in </a:t>
            </a:r>
            <a:r>
              <a:rPr lang="en-US" i="1" dirty="0" smtClean="0"/>
              <a:t>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in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&lt;manifest ... &gt;</a:t>
            </a:r>
          </a:p>
          <a:p>
            <a:pPr>
              <a:buNone/>
            </a:pPr>
            <a:r>
              <a:rPr lang="en-US" dirty="0" smtClean="0"/>
              <a:t>  ...</a:t>
            </a:r>
          </a:p>
          <a:p>
            <a:pPr>
              <a:buNone/>
            </a:pPr>
            <a:r>
              <a:rPr lang="en-US" dirty="0" smtClean="0"/>
              <a:t>  &lt;application ... &gt;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&lt;service </a:t>
            </a:r>
            <a:r>
              <a:rPr lang="en-US" dirty="0" err="1" smtClean="0"/>
              <a:t>android:name</a:t>
            </a:r>
            <a:r>
              <a:rPr lang="en-US" dirty="0" smtClean="0"/>
              <a:t>=".</a:t>
            </a:r>
            <a:r>
              <a:rPr lang="en-US" dirty="0" err="1" smtClean="0"/>
              <a:t>ExampleService</a:t>
            </a:r>
            <a:r>
              <a:rPr lang="en-US" dirty="0" smtClean="0"/>
              <a:t>" </a:t>
            </a:r>
            <a:r>
              <a:rPr lang="en-US" dirty="0" smtClean="0"/>
              <a:t>/&gt;</a:t>
            </a:r>
          </a:p>
          <a:p>
            <a:pPr>
              <a:buNone/>
            </a:pPr>
            <a:r>
              <a:rPr lang="en-US" dirty="0" smtClean="0"/>
              <a:t>      ...</a:t>
            </a:r>
          </a:p>
          <a:p>
            <a:pPr>
              <a:buNone/>
            </a:pPr>
            <a:r>
              <a:rPr lang="en-US" dirty="0" smtClean="0"/>
              <a:t>  &lt;/application&gt;</a:t>
            </a:r>
          </a:p>
          <a:p>
            <a:pPr>
              <a:buNone/>
            </a:pPr>
            <a:r>
              <a:rPr lang="en-US" dirty="0" smtClean="0"/>
              <a:t>&lt;/manifest&gt;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onStartCommand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system calls this method when another component, such as an activity, requests that the service be started, by calling </a:t>
            </a:r>
            <a:r>
              <a:rPr lang="en-US" dirty="0" err="1" smtClean="0"/>
              <a:t>startService</a:t>
            </a:r>
            <a:r>
              <a:rPr lang="en-US" dirty="0" smtClean="0"/>
              <a:t>()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onBind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system calls this method when another component wants to bind with the service (such as to perform RPC), by calling </a:t>
            </a:r>
            <a:r>
              <a:rPr lang="en-US" dirty="0" err="1" smtClean="0"/>
              <a:t>bindService</a:t>
            </a:r>
            <a:r>
              <a:rPr lang="en-US" dirty="0" smtClean="0"/>
              <a:t>()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system calls this method when the service is first created, to perform one-time setup procedures (before it calls either </a:t>
            </a:r>
            <a:r>
              <a:rPr lang="en-US" dirty="0" err="1" smtClean="0"/>
              <a:t>onStartCommand</a:t>
            </a:r>
            <a:r>
              <a:rPr lang="en-US" dirty="0" smtClean="0"/>
              <a:t>() or </a:t>
            </a:r>
            <a:r>
              <a:rPr lang="en-US" dirty="0" err="1" smtClean="0"/>
              <a:t>onBind</a:t>
            </a:r>
            <a:r>
              <a:rPr lang="en-US" dirty="0" smtClean="0"/>
              <a:t>())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onDestroy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system calls this method when the service is no longer used and is being destroyed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60450"/>
            <a:ext cx="4239086" cy="5492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Emulator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if we want to </a:t>
            </a:r>
            <a:r>
              <a:rPr lang="en-US" dirty="0" smtClean="0">
                <a:solidFill>
                  <a:srgbClr val="FF0000"/>
                </a:solidFill>
              </a:rPr>
              <a:t>allow others (in general) to connect to an app </a:t>
            </a:r>
            <a:r>
              <a:rPr lang="en-US" dirty="0" smtClean="0"/>
              <a:t>running inside an emulator instance?</a:t>
            </a:r>
          </a:p>
          <a:p>
            <a:pPr lvl="1"/>
            <a:r>
              <a:rPr lang="en-US" dirty="0" smtClean="0"/>
              <a:t>Android provides redirection as a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19200" y="1371600"/>
            <a:ext cx="1600200" cy="1676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emu0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71600" y="1524000"/>
            <a:ext cx="1295400" cy="10668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App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onnect()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19200" y="3276600"/>
            <a:ext cx="1600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VR0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19200" y="3962400"/>
            <a:ext cx="6705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Host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1371600"/>
            <a:ext cx="1600200" cy="1676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emu1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86200" y="1524000"/>
            <a:ext cx="1295400" cy="10668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App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onnect()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3276600"/>
            <a:ext cx="1600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VR1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324600" y="1371600"/>
            <a:ext cx="1600200" cy="1676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emu2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477000" y="1524000"/>
            <a:ext cx="1295400" cy="10668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App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onnect()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24600" y="3276600"/>
            <a:ext cx="1600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VR2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>
            <a:off x="1905794" y="2513806"/>
            <a:ext cx="304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1905794" y="3123406"/>
            <a:ext cx="304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905794" y="3809206"/>
            <a:ext cx="304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>
            <a:off x="4420394" y="2513806"/>
            <a:ext cx="304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>
            <a:off x="4420394" y="3123406"/>
            <a:ext cx="304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5400000">
            <a:off x="4420394" y="3809206"/>
            <a:ext cx="304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>
            <a:off x="7011194" y="2513806"/>
            <a:ext cx="304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7011194" y="3123406"/>
            <a:ext cx="304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5400000">
            <a:off x="7011194" y="3809206"/>
            <a:ext cx="304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2" name="Curved Connector 31"/>
          <p:cNvCxnSpPr/>
          <p:nvPr/>
        </p:nvCxnSpPr>
        <p:spPr bwMode="auto">
          <a:xfrm rot="16200000" flipV="1">
            <a:off x="2057400" y="4038600"/>
            <a:ext cx="1371600" cy="7620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9" name="Freeform 38"/>
          <p:cNvSpPr/>
          <p:nvPr/>
        </p:nvSpPr>
        <p:spPr bwMode="auto">
          <a:xfrm>
            <a:off x="2618650" y="3744894"/>
            <a:ext cx="1453351" cy="698348"/>
          </a:xfrm>
          <a:custGeom>
            <a:avLst/>
            <a:gdLst>
              <a:gd name="connsiteX0" fmla="*/ 1453351 w 1453351"/>
              <a:gd name="connsiteY0" fmla="*/ 0 h 698348"/>
              <a:gd name="connsiteX1" fmla="*/ 798689 w 1453351"/>
              <a:gd name="connsiteY1" fmla="*/ 693983 h 698348"/>
              <a:gd name="connsiteX2" fmla="*/ 0 w 1453351"/>
              <a:gd name="connsiteY2" fmla="*/ 26188 h 69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3351" h="698348">
                <a:moveTo>
                  <a:pt x="1453351" y="0"/>
                </a:moveTo>
                <a:cubicBezTo>
                  <a:pt x="1247132" y="344809"/>
                  <a:pt x="1040914" y="689618"/>
                  <a:pt x="798689" y="693983"/>
                </a:cubicBezTo>
                <a:cubicBezTo>
                  <a:pt x="556464" y="698348"/>
                  <a:pt x="278232" y="362268"/>
                  <a:pt x="0" y="2618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0" name="Cross 39"/>
          <p:cNvSpPr/>
          <p:nvPr/>
        </p:nvSpPr>
        <p:spPr bwMode="auto">
          <a:xfrm rot="18900000">
            <a:off x="3263526" y="4254126"/>
            <a:ext cx="304800" cy="304800"/>
          </a:xfrm>
          <a:prstGeom prst="pl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1" name="Cross 40"/>
          <p:cNvSpPr/>
          <p:nvPr/>
        </p:nvSpPr>
        <p:spPr bwMode="auto">
          <a:xfrm rot="18900000">
            <a:off x="2577726" y="4254126"/>
            <a:ext cx="304800" cy="304800"/>
          </a:xfrm>
          <a:prstGeom prst="pl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Emulator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Redirection Basics</a:t>
            </a:r>
          </a:p>
          <a:p>
            <a:pPr lvl="1"/>
            <a:r>
              <a:rPr lang="en-US" dirty="0" smtClean="0"/>
              <a:t>In order to allow connection attempts going into the emulator instance, we need to set up redirection </a:t>
            </a:r>
            <a:r>
              <a:rPr lang="en-US" dirty="0" smtClean="0">
                <a:solidFill>
                  <a:srgbClr val="FF0000"/>
                </a:solidFill>
              </a:rPr>
              <a:t>from the virtual router to its emulator instance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Since everything happens on top of the host, the only way to enable any kind of networking is to borrow the host’s IP and ports.</a:t>
            </a:r>
          </a:p>
          <a:p>
            <a:pPr lvl="1"/>
            <a:r>
              <a:rPr lang="en-US" dirty="0" smtClean="0"/>
              <a:t>Redirection </a:t>
            </a:r>
            <a:r>
              <a:rPr lang="en-US" dirty="0" smtClean="0">
                <a:solidFill>
                  <a:srgbClr val="FF0000"/>
                </a:solidFill>
              </a:rPr>
              <a:t>forces the virtual router to listen on a host port</a:t>
            </a:r>
            <a:r>
              <a:rPr lang="en-US" dirty="0" smtClean="0"/>
              <a:t> and forward all traffic coming to the host port to the emulator instance.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Pick a host port to borrow (that others will use to connect to)</a:t>
            </a:r>
          </a:p>
          <a:p>
            <a:pPr lvl="1"/>
            <a:r>
              <a:rPr lang="en-US" dirty="0" smtClean="0"/>
              <a:t>Set up redirection </a:t>
            </a:r>
            <a:r>
              <a:rPr lang="en-US" dirty="0" smtClean="0">
                <a:solidFill>
                  <a:srgbClr val="FF0000"/>
                </a:solidFill>
              </a:rPr>
              <a:t>from that host port to the emulator port </a:t>
            </a:r>
            <a:r>
              <a:rPr lang="en-US" dirty="0" smtClean="0"/>
              <a:t>that the app is listening 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redir</a:t>
            </a:r>
            <a:r>
              <a:rPr lang="en-US" dirty="0" smtClean="0"/>
              <a:t> </a:t>
            </a:r>
            <a:r>
              <a:rPr lang="en-US" dirty="0" smtClean="0"/>
              <a:t>add </a:t>
            </a:r>
            <a:r>
              <a:rPr lang="en-US" dirty="0" err="1" smtClean="0"/>
              <a:t>tcp</a:t>
            </a:r>
            <a:r>
              <a:rPr lang="en-US" dirty="0" smtClean="0"/>
              <a:t>:&lt;host port&gt;:&lt;emulator </a:t>
            </a:r>
            <a:r>
              <a:rPr lang="en-US" dirty="0" smtClean="0"/>
              <a:t>port&gt;</a:t>
            </a:r>
          </a:p>
          <a:p>
            <a:pPr lvl="2"/>
            <a:r>
              <a:rPr lang="en-US" dirty="0" smtClean="0"/>
              <a:t>Meaning, forward </a:t>
            </a:r>
            <a:r>
              <a:rPr lang="en-US" dirty="0" smtClean="0">
                <a:solidFill>
                  <a:srgbClr val="0000FF"/>
                </a:solidFill>
              </a:rPr>
              <a:t>all traffic</a:t>
            </a:r>
            <a:r>
              <a:rPr lang="en-US" dirty="0" smtClean="0"/>
              <a:t> from the host port to the emulator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Emulator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emu0: </a:t>
            </a:r>
            <a:r>
              <a:rPr lang="en-US" dirty="0" err="1" smtClean="0"/>
              <a:t>redir</a:t>
            </a:r>
            <a:r>
              <a:rPr lang="en-US" dirty="0" smtClean="0"/>
              <a:t> add tcp:10000:8080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1981200"/>
            <a:ext cx="1600200" cy="1676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emu0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86200" y="2133600"/>
            <a:ext cx="1295400" cy="10668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3886200"/>
            <a:ext cx="1600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VR0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19200" y="4572000"/>
            <a:ext cx="6705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Host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200" y="3505200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VR0 starts </a:t>
            </a:r>
            <a:r>
              <a:rPr lang="en-US" dirty="0" smtClean="0">
                <a:solidFill>
                  <a:srgbClr val="0000FF"/>
                </a:solidFill>
              </a:rPr>
              <a:t>listening on </a:t>
            </a:r>
            <a:r>
              <a:rPr lang="en-US" dirty="0" smtClean="0">
                <a:solidFill>
                  <a:srgbClr val="FF0000"/>
                </a:solidFill>
              </a:rPr>
              <a:t>10000</a:t>
            </a:r>
            <a:r>
              <a:rPr lang="en-US" dirty="0" smtClean="0">
                <a:solidFill>
                  <a:srgbClr val="0000FF"/>
                </a:solidFill>
              </a:rPr>
              <a:t> &amp; forwards all traffic to emu0’s 8080.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10200" y="2057400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App </a:t>
            </a:r>
            <a:r>
              <a:rPr lang="en-US" dirty="0" smtClean="0">
                <a:solidFill>
                  <a:srgbClr val="FF0000"/>
                </a:solidFill>
              </a:rPr>
              <a:t>may </a:t>
            </a:r>
            <a:r>
              <a:rPr lang="en-US" dirty="0" smtClean="0">
                <a:solidFill>
                  <a:srgbClr val="FF0000"/>
                </a:solidFill>
              </a:rPr>
              <a:t>or may not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listen on </a:t>
            </a:r>
            <a:r>
              <a:rPr lang="en-US" dirty="0" smtClean="0">
                <a:solidFill>
                  <a:schemeClr val="tx1"/>
                </a:solidFill>
              </a:rPr>
              <a:t>8080 (not required for redirection).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572000" y="34290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8080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40386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10000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 bwMode="auto">
          <a:xfrm rot="5400000">
            <a:off x="4762500" y="3848100"/>
            <a:ext cx="3810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Emulator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emu0: </a:t>
            </a:r>
            <a:r>
              <a:rPr lang="en-US" dirty="0" err="1" smtClean="0"/>
              <a:t>redir</a:t>
            </a:r>
            <a:r>
              <a:rPr lang="en-US" dirty="0" smtClean="0"/>
              <a:t> add tcp:10000:8080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1981200"/>
            <a:ext cx="1600200" cy="1676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emu0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86200" y="2133600"/>
            <a:ext cx="1295400" cy="10668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3886200"/>
            <a:ext cx="1600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VR0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19200" y="4572000"/>
            <a:ext cx="6705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Host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200" y="3505200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VR0 starts </a:t>
            </a:r>
            <a:r>
              <a:rPr lang="en-US" dirty="0" smtClean="0">
                <a:solidFill>
                  <a:srgbClr val="000000"/>
                </a:solidFill>
              </a:rPr>
              <a:t>listening on </a:t>
            </a:r>
            <a:r>
              <a:rPr lang="en-US" dirty="0" smtClean="0">
                <a:solidFill>
                  <a:srgbClr val="000000"/>
                </a:solidFill>
              </a:rPr>
              <a:t>10000 &amp; forwards all traffic to emu0’s 8080.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10200" y="2057400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App may </a:t>
            </a:r>
            <a:r>
              <a:rPr lang="en-US" dirty="0" smtClean="0">
                <a:solidFill>
                  <a:schemeClr val="tx1"/>
                </a:solidFill>
              </a:rPr>
              <a:t>or may not listen on </a:t>
            </a:r>
            <a:r>
              <a:rPr lang="en-US" dirty="0" smtClean="0">
                <a:solidFill>
                  <a:schemeClr val="tx1"/>
                </a:solidFill>
              </a:rPr>
              <a:t>8080 (not required for redirection).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572000" y="34290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8080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40386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10000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 bwMode="auto">
          <a:xfrm rot="5400000">
            <a:off x="4762500" y="3848100"/>
            <a:ext cx="3810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4" name="Curved Connector 13"/>
          <p:cNvCxnSpPr>
            <a:stCxn id="15" idx="0"/>
            <a:endCxn id="34" idx="2"/>
          </p:cNvCxnSpPr>
          <p:nvPr/>
        </p:nvCxnSpPr>
        <p:spPr bwMode="auto">
          <a:xfrm rot="16200000" flipV="1">
            <a:off x="4705350" y="4514850"/>
            <a:ext cx="1143000" cy="647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76600" y="54102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any connect() attempt to &lt;host IP:10000&gt;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smtClean="0">
                <a:solidFill>
                  <a:srgbClr val="0000FF"/>
                </a:solidFill>
              </a:rPr>
              <a:t>either from outside or from an app running on the host), it will succeed.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Emulator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emu0: </a:t>
            </a:r>
            <a:r>
              <a:rPr lang="en-US" dirty="0" err="1" smtClean="0"/>
              <a:t>redir</a:t>
            </a:r>
            <a:r>
              <a:rPr lang="en-US" dirty="0" smtClean="0"/>
              <a:t> add tcp:10000:8080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1981200"/>
            <a:ext cx="1600200" cy="1676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emu0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86200" y="2133600"/>
            <a:ext cx="1295400" cy="10668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3886200"/>
            <a:ext cx="1600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VR0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19200" y="4572000"/>
            <a:ext cx="6705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Host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200" y="3505200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VR0 starts </a:t>
            </a:r>
            <a:r>
              <a:rPr lang="en-US" dirty="0" smtClean="0">
                <a:solidFill>
                  <a:srgbClr val="000000"/>
                </a:solidFill>
              </a:rPr>
              <a:t>listening on </a:t>
            </a:r>
            <a:r>
              <a:rPr lang="en-US" dirty="0" smtClean="0">
                <a:solidFill>
                  <a:srgbClr val="000000"/>
                </a:solidFill>
              </a:rPr>
              <a:t>10000 &amp; forwards all traffic to emu0’s 8080.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10200" y="2057400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App may </a:t>
            </a:r>
            <a:r>
              <a:rPr lang="en-US" dirty="0" smtClean="0">
                <a:solidFill>
                  <a:srgbClr val="000000"/>
                </a:solidFill>
              </a:rPr>
              <a:t>or may not listen on </a:t>
            </a:r>
            <a:r>
              <a:rPr lang="en-US" dirty="0" smtClean="0">
                <a:solidFill>
                  <a:srgbClr val="000000"/>
                </a:solidFill>
              </a:rPr>
              <a:t>8080 (not required for redirection).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572000" y="34290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8080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40386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10000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 bwMode="auto">
          <a:xfrm rot="5400000">
            <a:off x="4762500" y="3848100"/>
            <a:ext cx="3810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4" name="Curved Connector 13"/>
          <p:cNvCxnSpPr>
            <a:stCxn id="15" idx="0"/>
            <a:endCxn id="34" idx="2"/>
          </p:cNvCxnSpPr>
          <p:nvPr/>
        </p:nvCxnSpPr>
        <p:spPr bwMode="auto">
          <a:xfrm rot="16200000" flipV="1">
            <a:off x="4705350" y="4514850"/>
            <a:ext cx="1143000" cy="647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76600" y="54102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 any connect() attempt to &lt;host IP:10000&gt;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smtClean="0">
                <a:solidFill>
                  <a:srgbClr val="000000"/>
                </a:solidFill>
              </a:rPr>
              <a:t>either from outside or from an app running on the host), it will succeed.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8" idx="3"/>
            <a:endCxn id="33" idx="1"/>
          </p:cNvCxnSpPr>
          <p:nvPr/>
        </p:nvCxnSpPr>
        <p:spPr bwMode="auto">
          <a:xfrm>
            <a:off x="2590800" y="3317052"/>
            <a:ext cx="1981200" cy="22624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81000" y="22860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This (port 8080) is </a:t>
            </a:r>
            <a:r>
              <a:rPr lang="en-US" dirty="0" smtClean="0">
                <a:solidFill>
                  <a:srgbClr val="FF0000"/>
                </a:solidFill>
              </a:rPr>
              <a:t>not visible</a:t>
            </a:r>
            <a:r>
              <a:rPr lang="en-US" dirty="0" smtClean="0">
                <a:solidFill>
                  <a:srgbClr val="000000"/>
                </a:solidFill>
              </a:rPr>
              <a:t> to anyone outside of VR0. All others can </a:t>
            </a:r>
            <a:r>
              <a:rPr lang="en-US" dirty="0" smtClean="0">
                <a:solidFill>
                  <a:srgbClr val="FF0000"/>
                </a:solidFill>
              </a:rPr>
              <a:t>only see port 10000</a:t>
            </a:r>
            <a:r>
              <a:rPr lang="en-US" dirty="0" smtClean="0">
                <a:solidFill>
                  <a:srgbClr val="000000"/>
                </a:solidFill>
              </a:rPr>
              <a:t>. This is why </a:t>
            </a:r>
            <a:r>
              <a:rPr lang="en-US" dirty="0" smtClean="0">
                <a:solidFill>
                  <a:srgbClr val="000000"/>
                </a:solidFill>
              </a:rPr>
              <a:t>you can use the same server port number in your app.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Emulator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emu0: </a:t>
            </a:r>
            <a:r>
              <a:rPr lang="en-US" dirty="0" err="1" smtClean="0"/>
              <a:t>redir</a:t>
            </a:r>
            <a:r>
              <a:rPr lang="en-US" dirty="0" smtClean="0"/>
              <a:t> add tcp:10000:8080</a:t>
            </a:r>
          </a:p>
          <a:p>
            <a:r>
              <a:rPr lang="en-US" dirty="0" smtClean="0"/>
              <a:t>On emu1: </a:t>
            </a:r>
            <a:r>
              <a:rPr lang="en-US" dirty="0" err="1" smtClean="0"/>
              <a:t>redir</a:t>
            </a:r>
            <a:r>
              <a:rPr lang="en-US" dirty="0" smtClean="0"/>
              <a:t> add tcp:20000:8080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133600"/>
            <a:ext cx="1600200" cy="1676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emu0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2286000"/>
            <a:ext cx="1295400" cy="10668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0800" y="4038600"/>
            <a:ext cx="1600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VR0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19200" y="4572000"/>
            <a:ext cx="6705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Host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429000" y="35814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8080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29000" y="41910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10000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 bwMode="auto">
          <a:xfrm rot="5400000">
            <a:off x="3619500" y="4000500"/>
            <a:ext cx="3810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953000" y="2133600"/>
            <a:ext cx="1600200" cy="1676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emu1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05400" y="2286000"/>
            <a:ext cx="1295400" cy="10668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4038600"/>
            <a:ext cx="1600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VR1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791200" y="35814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8080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791200" y="41910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0000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 bwMode="auto">
          <a:xfrm rot="5400000">
            <a:off x="5981700" y="4000500"/>
            <a:ext cx="3810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>
            <a:stCxn id="26" idx="1"/>
            <a:endCxn id="23" idx="3"/>
          </p:cNvCxnSpPr>
          <p:nvPr/>
        </p:nvCxnSpPr>
        <p:spPr bwMode="auto">
          <a:xfrm rot="10800000" flipV="1">
            <a:off x="6553200" y="3862120"/>
            <a:ext cx="381000" cy="44318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934200" y="320040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Since we’re borrowing the host’s port numbers, this </a:t>
            </a:r>
            <a:r>
              <a:rPr lang="en-US" dirty="0" smtClean="0">
                <a:solidFill>
                  <a:srgbClr val="FF0000"/>
                </a:solidFill>
              </a:rPr>
              <a:t>has to be different</a:t>
            </a:r>
            <a:r>
              <a:rPr lang="en-US" dirty="0" smtClean="0">
                <a:solidFill>
                  <a:srgbClr val="000000"/>
                </a:solidFill>
              </a:rPr>
              <a:t> from </a:t>
            </a:r>
            <a:r>
              <a:rPr lang="en-US" dirty="0" smtClean="0">
                <a:solidFill>
                  <a:srgbClr val="000000"/>
                </a:solidFill>
              </a:rPr>
              <a:t>VR0’s port number.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Emulator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all connect() should be to &lt;host IP&gt;:&lt;redirected port&gt;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connect() to &lt;host IP&gt;:10000 will be forwarded to emu0:8080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90800" y="2133600"/>
            <a:ext cx="1600200" cy="1676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emu0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2286000"/>
            <a:ext cx="1295400" cy="10668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590800" y="4038600"/>
            <a:ext cx="1600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VR0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4572000"/>
            <a:ext cx="6705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Host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429000" y="35814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8080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429000" y="41910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10000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 bwMode="auto">
          <a:xfrm rot="5400000">
            <a:off x="3619500" y="4000500"/>
            <a:ext cx="3810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4953000" y="2133600"/>
            <a:ext cx="1600200" cy="1676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emu1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105400" y="2286000"/>
            <a:ext cx="1295400" cy="10668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953000" y="4038600"/>
            <a:ext cx="1600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VR1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791200" y="35814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8080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791200" y="4191000"/>
            <a:ext cx="762000" cy="228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0000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2"/>
            <a:endCxn id="30" idx="0"/>
          </p:cNvCxnSpPr>
          <p:nvPr/>
        </p:nvCxnSpPr>
        <p:spPr bwMode="auto">
          <a:xfrm rot="5400000">
            <a:off x="5981700" y="4000500"/>
            <a:ext cx="3810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18793</TotalTime>
  <Pages>12</Pages>
  <Words>2113</Words>
  <Application>Microsoft Macintosh PowerPoint</Application>
  <PresentationFormat>Letter Paper (8.5x11 in)</PresentationFormat>
  <Paragraphs>311</Paragraphs>
  <Slides>28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CS252-template</vt:lpstr>
      <vt:lpstr>Office Theme</vt:lpstr>
      <vt:lpstr>CSE 486/586 Distributed Systems Recitation</vt:lpstr>
      <vt:lpstr>Android Emulator Networking</vt:lpstr>
      <vt:lpstr>Android Emulator Networking</vt:lpstr>
      <vt:lpstr>Android Emulator Networking</vt:lpstr>
      <vt:lpstr>Android Emulator Networking</vt:lpstr>
      <vt:lpstr>Android Emulator Networking</vt:lpstr>
      <vt:lpstr>Android Emulator Networking</vt:lpstr>
      <vt:lpstr>Android Emulator Networking</vt:lpstr>
      <vt:lpstr>Android Emulator Networking</vt:lpstr>
      <vt:lpstr>Android Emulator Networking</vt:lpstr>
      <vt:lpstr>Content Providers</vt:lpstr>
      <vt:lpstr>How a Client Interacts</vt:lpstr>
      <vt:lpstr>How to Write a Content Provider</vt:lpstr>
      <vt:lpstr>Declare in AndroidManifest.xml</vt:lpstr>
      <vt:lpstr>Defining a URI</vt:lpstr>
      <vt:lpstr>Define Permissions</vt:lpstr>
      <vt:lpstr>Necessary Methods</vt:lpstr>
      <vt:lpstr>Storage Options</vt:lpstr>
      <vt:lpstr>Internal Storage</vt:lpstr>
      <vt:lpstr>Internal Storage</vt:lpstr>
      <vt:lpstr>External Storage</vt:lpstr>
      <vt:lpstr>External Storage</vt:lpstr>
      <vt:lpstr>External Storage</vt:lpstr>
      <vt:lpstr>Services</vt:lpstr>
      <vt:lpstr>How to Write a Service</vt:lpstr>
      <vt:lpstr>Declare in AndroidManifest.xml</vt:lpstr>
      <vt:lpstr>Necessary Methods</vt:lpstr>
      <vt:lpstr>Service Lifecycle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774</cp:revision>
  <cp:lastPrinted>2012-02-10T18:57:30Z</cp:lastPrinted>
  <dcterms:created xsi:type="dcterms:W3CDTF">2012-02-12T04:39:24Z</dcterms:created>
  <dcterms:modified xsi:type="dcterms:W3CDTF">2012-02-12T09:22:18Z</dcterms:modified>
  <cp:category/>
</cp:coreProperties>
</file>