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Layouts/slideLayout17.xml" ContentType="application/vnd.openxmlformats-officedocument.presentationml.slideLayout+xml"/>
  <Override PartName="/ppt/slides/slide16.xml" ContentType="application/vnd.openxmlformats-officedocument.presentationml.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s/slide7.xml" ContentType="application/vnd.openxmlformats-officedocument.presentationml.slide+xml"/>
  <Override PartName="/ppt/notesSlides/notesSlide2.xml" ContentType="application/vnd.openxmlformats-officedocument.presentationml.notes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theme/theme4.xml" ContentType="application/vnd.openxmlformats-officedocument.them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slides/slide17.xml" ContentType="application/vnd.openxmlformats-officedocument.presentationml.slide+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s/slide8.xml" ContentType="application/vnd.openxmlformats-officedocument.presentationml.slide+xml"/>
  <Override PartName="/ppt/notesSlides/notesSlide3.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autoCompressPictures="0">
  <p:sldMasterIdLst>
    <p:sldMasterId id="2147483648" r:id="rId1"/>
    <p:sldMasterId id="2147483682" r:id="rId2"/>
  </p:sldMasterIdLst>
  <p:notesMasterIdLst>
    <p:notesMasterId r:id="rId29"/>
  </p:notesMasterIdLst>
  <p:handoutMasterIdLst>
    <p:handoutMasterId r:id="rId30"/>
  </p:handoutMasterIdLst>
  <p:sldIdLst>
    <p:sldId id="322" r:id="rId3"/>
    <p:sldId id="688" r:id="rId4"/>
    <p:sldId id="752" r:id="rId5"/>
    <p:sldId id="753" r:id="rId6"/>
    <p:sldId id="754" r:id="rId7"/>
    <p:sldId id="755" r:id="rId8"/>
    <p:sldId id="756" r:id="rId9"/>
    <p:sldId id="757" r:id="rId10"/>
    <p:sldId id="758" r:id="rId11"/>
    <p:sldId id="705" r:id="rId12"/>
    <p:sldId id="712" r:id="rId13"/>
    <p:sldId id="759" r:id="rId14"/>
    <p:sldId id="760" r:id="rId15"/>
    <p:sldId id="761" r:id="rId16"/>
    <p:sldId id="778" r:id="rId17"/>
    <p:sldId id="762" r:id="rId18"/>
    <p:sldId id="780" r:id="rId19"/>
    <p:sldId id="781" r:id="rId20"/>
    <p:sldId id="763" r:id="rId21"/>
    <p:sldId id="764" r:id="rId22"/>
    <p:sldId id="765" r:id="rId23"/>
    <p:sldId id="766" r:id="rId24"/>
    <p:sldId id="767" r:id="rId25"/>
    <p:sldId id="768" r:id="rId26"/>
    <p:sldId id="777" r:id="rId27"/>
    <p:sldId id="584" r:id="rId28"/>
  </p:sldIdLst>
  <p:sldSz cx="9144000" cy="6858000" type="letter"/>
  <p:notesSz cx="7315200" cy="9601200"/>
  <p:defaultTex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frameSlides="1"/>
  <p:showPr showNarration="1" useTimings="0">
    <p:present/>
    <p:sldAll/>
    <p:penClr>
      <a:schemeClr val="tx1"/>
    </p:penClr>
  </p:showPr>
  <p:clrMru>
    <a:srgbClr val="0066FF"/>
    <a:srgbClr val="55FC02"/>
    <a:srgbClr val="FBBA03"/>
    <a:srgbClr val="0332B7"/>
    <a:srgbClr val="000000"/>
    <a:srgbClr val="114FFB"/>
    <a:srgbClr val="7B00E4"/>
    <a:srgbClr val="EFFB03"/>
    <a:srgbClr val="F905F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9" autoAdjust="0"/>
    <p:restoredTop sz="80102" autoAdjust="0"/>
  </p:normalViewPr>
  <p:slideViewPr>
    <p:cSldViewPr>
      <p:cViewPr varScale="1">
        <p:scale>
          <a:sx n="97" d="100"/>
          <a:sy n="97" d="100"/>
        </p:scale>
        <p:origin x="-936" y="-96"/>
      </p:cViewPr>
      <p:guideLst>
        <p:guide orient="horz" pos="2160"/>
        <p:guide pos="2880"/>
      </p:guideLst>
    </p:cSldViewPr>
  </p:slideViewPr>
  <p:outlineViewPr>
    <p:cViewPr>
      <p:scale>
        <a:sx n="33" d="100"/>
        <a:sy n="33" d="100"/>
      </p:scale>
      <p:origin x="0" y="184"/>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12" d="100"/>
          <a:sy n="112" d="100"/>
        </p:scale>
        <p:origin x="-3904" y="-10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defRPr>
            </a:lvl1pPr>
          </a:lstStyle>
          <a:p>
            <a:pPr>
              <a:defRPr/>
            </a:pPr>
            <a:endParaRPr lang="en-US"/>
          </a:p>
        </p:txBody>
      </p:sp>
      <p:sp>
        <p:nvSpPr>
          <p:cNvPr id="3075" name="Rectangle 3"/>
          <p:cNvSpPr>
            <a:spLocks noGrp="1" noChangeArrowheads="1"/>
          </p:cNvSpPr>
          <p:nvPr>
            <p:ph type="dt" sz="quarter"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defRPr>
            </a:lvl1pPr>
          </a:lstStyle>
          <a:p>
            <a:pPr>
              <a:defRPr/>
            </a:pPr>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defRPr>
            </a:lvl1pPr>
          </a:lstStyle>
          <a:p>
            <a:pPr>
              <a:defRPr/>
            </a:pPr>
            <a:r>
              <a:rPr lang="en-US" smtClean="0"/>
              <a:t>C</a:t>
            </a:r>
            <a:endParaRPr lang="en-US"/>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defRPr>
            </a:lvl1pPr>
          </a:lstStyle>
          <a:p>
            <a:pPr>
              <a:defRPr/>
            </a:pPr>
            <a:fld id="{9FF668F6-92AF-F14F-959F-F8E6BDC5598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latin typeface="Times New Roman" charset="0"/>
              </a:defRPr>
            </a:lvl1pPr>
          </a:lstStyle>
          <a:p>
            <a:pPr>
              <a:defRPr/>
            </a:pPr>
            <a:r>
              <a:rPr lang="en-US" smtClean="0"/>
              <a:t>C</a:t>
            </a:r>
            <a:endParaRPr lang="en-US"/>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fld id="{903442F8-CACF-AA42-83D4-E0A09A06F5CC}" type="slidenum">
              <a:rPr lang="en-US"/>
              <a:pPr>
                <a:defRPr/>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prstTxWarp prst="textNoShape">
              <a:avLst/>
            </a:prstTxWarp>
            <a:spAutoFit/>
          </a:bodyPr>
          <a:lstStyle/>
          <a:p>
            <a:pPr algn="ctr" defTabSz="919163">
              <a:lnSpc>
                <a:spcPct val="90000"/>
              </a:lnSpc>
              <a:spcBef>
                <a:spcPct val="0"/>
              </a:spcBef>
              <a:defRPr/>
            </a:pPr>
            <a:r>
              <a:rPr lang="en-US" sz="1300">
                <a:solidFill>
                  <a:schemeClr val="tx1"/>
                </a:solidFill>
              </a:rPr>
              <a:t>Page </a:t>
            </a:r>
            <a:fld id="{ACFFB53C-1439-6C41-A2C3-1FF6E096BBD2}" type="slidenum">
              <a:rPr lang="en-US" sz="1300">
                <a:solidFill>
                  <a:schemeClr val="tx1"/>
                </a:solidFill>
              </a:rPr>
              <a:pPr algn="ctr" defTabSz="919163">
                <a:lnSpc>
                  <a:spcPct val="90000"/>
                </a:lnSpc>
                <a:spcBef>
                  <a:spcPct val="0"/>
                </a:spcBef>
                <a:defRPr/>
              </a:pPr>
              <a:t>‹#›</a:t>
            </a:fld>
            <a:endParaRPr lang="en-US" sz="1300">
              <a:solidFill>
                <a:schemeClr val="tx1"/>
              </a:solidFill>
            </a:endParaRPr>
          </a:p>
        </p:txBody>
      </p:sp>
      <p:sp>
        <p:nvSpPr>
          <p:cNvPr id="14343"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5" name="Footer Placeholder 4"/>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1A5CA2DB-8A6E-354A-84FE-C390361DC987}" type="slidenum">
              <a:rPr lang="en-US"/>
              <a:pPr>
                <a:defRPr/>
              </a:pPr>
              <a:t>‹#›</a:t>
            </a:fld>
            <a:endParaRPr lang="en-US" b="0">
              <a:solidFill>
                <a:srgbClr val="FBBA0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30200"/>
            <a:ext cx="19240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30200"/>
            <a:ext cx="56197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A8750E79-2683-6848-A4D7-CDA40719EAAA}" type="slidenum">
              <a:rPr lang="en-US"/>
              <a:pPr>
                <a:defRPr/>
              </a:pPr>
              <a:t>‹#›</a:t>
            </a:fld>
            <a:endParaRPr lang="en-US" b="0">
              <a:solidFill>
                <a:srgbClr val="FBBA03"/>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smtClean="0"/>
            </a:lvl1pPr>
          </a:lstStyle>
          <a:p>
            <a:pPr>
              <a:defRPr/>
            </a:pPr>
            <a:fld id="{8C4F458F-5213-914F-94F8-6B10C77F9790}" type="slidenum">
              <a:rPr lang="en-US"/>
              <a:pPr>
                <a:defRPr/>
              </a:pPr>
              <a:t>‹#›</a:t>
            </a:fld>
            <a:endParaRPr lang="en-US" b="0">
              <a:solidFill>
                <a:srgbClr val="FBBA0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6" name="Footer Placeholder 5"/>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74C4F620-2FEB-0043-9943-F8C545420FE9}" type="slidenum">
              <a:rPr lang="en-US"/>
              <a:pPr>
                <a:defRPr/>
              </a:pPr>
              <a:t>‹#›</a:t>
            </a:fld>
            <a:endParaRPr lang="en-US" b="0">
              <a:solidFill>
                <a:srgbClr val="FBBA0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6553200" y="65659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400" b="1">
                <a:solidFill>
                  <a:schemeClr val="accent2"/>
                </a:solidFill>
                <a:latin typeface="Times New Roman" charset="0"/>
              </a:defRPr>
            </a:lvl1pPr>
          </a:lstStyle>
          <a:p>
            <a:pPr>
              <a:defRPr/>
            </a:pPr>
            <a:fld id="{F543C2CE-5AF7-8143-8A0A-0153F98C0316}" type="slidenum">
              <a:rPr lang="en-US"/>
              <a:pPr>
                <a:defRPr/>
              </a:pPr>
              <a:t>‹#›</a:t>
            </a:fld>
            <a:endParaRPr lang="en-US">
              <a:solidFill>
                <a:srgbClr val="FBBA03"/>
              </a:solidFill>
            </a:endParaRPr>
          </a:p>
        </p:txBody>
      </p:sp>
      <p:sp>
        <p:nvSpPr>
          <p:cNvPr id="1029" name="Rectangle 5"/>
          <p:cNvSpPr>
            <a:spLocks noGrp="1" noChangeArrowheads="1"/>
          </p:cNvSpPr>
          <p:nvPr>
            <p:ph type="title"/>
          </p:nvPr>
        </p:nvSpPr>
        <p:spPr bwMode="auto">
          <a:xfrm>
            <a:off x="685800" y="3302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193800"/>
            <a:ext cx="7683500" cy="4927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3048000" y="6519446"/>
            <a:ext cx="3048000" cy="338554"/>
          </a:xfrm>
          <a:prstGeom prst="rect">
            <a:avLst/>
          </a:prstGeom>
          <a:noFill/>
        </p:spPr>
        <p:txBody>
          <a:bodyPr wrap="square" rtlCol="0">
            <a:spAutoFit/>
          </a:bodyPr>
          <a:lstStyle/>
          <a:p>
            <a:pPr algn="ctr"/>
            <a:r>
              <a:rPr lang="en-US" dirty="0" smtClean="0"/>
              <a:t>CSE 486/586, Spring</a:t>
            </a:r>
            <a:r>
              <a:rPr lang="en-US" baseline="0" dirty="0" smtClean="0"/>
              <a:t> 2012</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a:solidFill>
            <a:srgbClr val="0332B7"/>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F3828-6825-D14F-A1E4-6AC47EF8F4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46050" y="1898650"/>
            <a:ext cx="8834438" cy="1666875"/>
          </a:xfrm>
        </p:spPr>
        <p:txBody>
          <a:bodyPr/>
          <a:lstStyle/>
          <a:p>
            <a:pPr algn="ctr">
              <a:lnSpc>
                <a:spcPct val="120000"/>
              </a:lnSpc>
            </a:pPr>
            <a:r>
              <a:rPr lang="en-US" dirty="0" smtClean="0"/>
              <a:t>CSE 486/586 Distributed Systems</a:t>
            </a:r>
            <a:br>
              <a:rPr lang="en-US" dirty="0" smtClean="0"/>
            </a:br>
            <a:r>
              <a:rPr lang="en-US" dirty="0" smtClean="0"/>
              <a:t>Replication --- 1</a:t>
            </a:r>
            <a:endParaRPr lang="en-US" dirty="0"/>
          </a:p>
        </p:txBody>
      </p:sp>
      <p:sp>
        <p:nvSpPr>
          <p:cNvPr id="15363" name="Rectangle 3"/>
          <p:cNvSpPr>
            <a:spLocks noGrp="1" noChangeArrowheads="1"/>
          </p:cNvSpPr>
          <p:nvPr>
            <p:ph type="subTitle" idx="1"/>
          </p:nvPr>
        </p:nvSpPr>
        <p:spPr>
          <a:xfrm>
            <a:off x="1171575" y="4289425"/>
            <a:ext cx="6900863" cy="1295400"/>
          </a:xfrm>
        </p:spPr>
        <p:txBody>
          <a:bodyPr/>
          <a:lstStyle/>
          <a:p>
            <a:pPr>
              <a:lnSpc>
                <a:spcPct val="70000"/>
              </a:lnSpc>
            </a:pPr>
            <a:r>
              <a:rPr lang="en-US" dirty="0" smtClean="0"/>
              <a:t>Steve Ko</a:t>
            </a:r>
          </a:p>
          <a:p>
            <a:pPr>
              <a:lnSpc>
                <a:spcPct val="70000"/>
              </a:lnSpc>
            </a:pPr>
            <a:r>
              <a:rPr lang="en-US" sz="2000" dirty="0" smtClean="0"/>
              <a:t>Computer Sciences and Engineering</a:t>
            </a:r>
          </a:p>
          <a:p>
            <a:pPr>
              <a:lnSpc>
                <a:spcPct val="70000"/>
              </a:lnSpc>
            </a:pPr>
            <a:r>
              <a:rPr lang="en-US" sz="2000" dirty="0" smtClean="0"/>
              <a:t>University at Buffalo</a:t>
            </a:r>
          </a:p>
          <a:p>
            <a:pPr>
              <a:lnSpc>
                <a:spcPct val="70000"/>
              </a:lnSpc>
            </a:pPr>
            <a:endParaRPr lang="en-US" sz="2000" dirty="0" smtClean="0"/>
          </a:p>
          <a:p>
            <a:pPr>
              <a:lnSpc>
                <a:spcPct val="70000"/>
              </a:lnSpc>
            </a:pPr>
            <a:endParaRPr lang="en-US" sz="2000" dirty="0" smtClean="0"/>
          </a:p>
          <a:p>
            <a:pPr>
              <a:lnSpc>
                <a:spcPct val="70000"/>
              </a:lnSpc>
            </a:pPr>
            <a:endParaRPr lang="en-US" sz="20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CSE 486/586 </a:t>
            </a:r>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Project 1 deadline: 3/23 (Friday)</a:t>
            </a:r>
          </a:p>
          <a:p>
            <a:r>
              <a:rPr lang="en-US" dirty="0" smtClean="0"/>
              <a:t>Project 0 scores are up on </a:t>
            </a:r>
            <a:r>
              <a:rPr lang="en-US" dirty="0" err="1" smtClean="0"/>
              <a:t>Facebook</a:t>
            </a:r>
            <a:r>
              <a:rPr lang="en-US" dirty="0" smtClean="0"/>
              <a:t>.</a:t>
            </a:r>
          </a:p>
          <a:p>
            <a:pPr lvl="1"/>
            <a:r>
              <a:rPr lang="en-US" dirty="0" smtClean="0"/>
              <a:t>Request </a:t>
            </a:r>
            <a:r>
              <a:rPr lang="en-US" dirty="0" err="1" smtClean="0"/>
              <a:t>regrading</a:t>
            </a:r>
            <a:r>
              <a:rPr lang="en-US" dirty="0" smtClean="0"/>
              <a:t> until this Friday.</a:t>
            </a:r>
          </a:p>
          <a:p>
            <a:r>
              <a:rPr lang="en-US" dirty="0" smtClean="0"/>
              <a:t>Great feedback so far online. Please participate!</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10</a:t>
            </a:fld>
            <a:endParaRPr lang="en-US" b="0">
              <a:solidFill>
                <a:srgbClr val="FBBA03"/>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p:txBody>
          <a:bodyPr/>
          <a:lstStyle/>
          <a:p>
            <a:r>
              <a:rPr lang="en-US" dirty="0" smtClean="0"/>
              <a:t>Enhances a service by replicating data</a:t>
            </a:r>
          </a:p>
          <a:p>
            <a:pPr lvl="1"/>
            <a:r>
              <a:rPr lang="en-US" dirty="0" smtClean="0"/>
              <a:t>In what ways?</a:t>
            </a:r>
          </a:p>
          <a:p>
            <a:r>
              <a:rPr lang="en-US" dirty="0" smtClean="0"/>
              <a:t>Increased availability of service. When servers fail or when the network is partitioned.</a:t>
            </a:r>
          </a:p>
          <a:p>
            <a:pPr lvl="1"/>
            <a:r>
              <a:rPr lang="en-US" dirty="0" smtClean="0"/>
              <a:t>P:  probability that one server fails= 1 – P= availability of service. e.g. P = 5% =&gt; service is available 95% of the time.</a:t>
            </a:r>
          </a:p>
          <a:p>
            <a:pPr lvl="1"/>
            <a:r>
              <a:rPr lang="en-US" dirty="0" err="1" smtClean="0">
                <a:solidFill>
                  <a:srgbClr val="000000"/>
                </a:solidFill>
              </a:rPr>
              <a:t>P</a:t>
            </a:r>
            <a:r>
              <a:rPr lang="en-US" sz="2800" baseline="30000" dirty="0" err="1" smtClean="0">
                <a:solidFill>
                  <a:srgbClr val="000000"/>
                </a:solidFill>
              </a:rPr>
              <a:t>n</a:t>
            </a:r>
            <a:r>
              <a:rPr lang="en-US" dirty="0" smtClean="0">
                <a:solidFill>
                  <a:srgbClr val="000000"/>
                </a:solidFill>
              </a:rPr>
              <a:t>:  probability that </a:t>
            </a:r>
            <a:r>
              <a:rPr lang="en-US" dirty="0" err="1" smtClean="0">
                <a:solidFill>
                  <a:srgbClr val="000000"/>
                </a:solidFill>
              </a:rPr>
              <a:t>n</a:t>
            </a:r>
            <a:r>
              <a:rPr lang="en-US" dirty="0" smtClean="0">
                <a:solidFill>
                  <a:srgbClr val="000000"/>
                </a:solidFill>
              </a:rPr>
              <a:t> servers fail= 1 – </a:t>
            </a:r>
            <a:r>
              <a:rPr lang="en-US" dirty="0" err="1" smtClean="0">
                <a:solidFill>
                  <a:srgbClr val="000000"/>
                </a:solidFill>
              </a:rPr>
              <a:t>P</a:t>
            </a:r>
            <a:r>
              <a:rPr lang="en-US" sz="2800" baseline="30000" dirty="0" err="1" smtClean="0">
                <a:solidFill>
                  <a:srgbClr val="000000"/>
                </a:solidFill>
              </a:rPr>
              <a:t>n</a:t>
            </a:r>
            <a:r>
              <a:rPr lang="en-US" dirty="0" smtClean="0">
                <a:solidFill>
                  <a:srgbClr val="000000"/>
                </a:solidFill>
              </a:rPr>
              <a:t>= availability of service. e.g. P = 5%, </a:t>
            </a:r>
            <a:r>
              <a:rPr lang="en-US" dirty="0" err="1" smtClean="0">
                <a:solidFill>
                  <a:srgbClr val="000000"/>
                </a:solidFill>
              </a:rPr>
              <a:t>n</a:t>
            </a:r>
            <a:r>
              <a:rPr lang="en-US" dirty="0" smtClean="0">
                <a:solidFill>
                  <a:srgbClr val="000000"/>
                </a:solidFill>
              </a:rPr>
              <a:t> = 3 =&gt; service available 99.875% of the time</a:t>
            </a:r>
            <a:endParaRPr lang="en-US" dirty="0" smtClean="0"/>
          </a:p>
          <a:p>
            <a:r>
              <a:rPr lang="en-US" dirty="0" smtClean="0"/>
              <a:t>Fault tolerance</a:t>
            </a:r>
          </a:p>
          <a:p>
            <a:pPr lvl="1"/>
            <a:r>
              <a:rPr lang="en-US" dirty="0" smtClean="0"/>
              <a:t>Under the fail-stop model, if up to </a:t>
            </a:r>
            <a:r>
              <a:rPr lang="en-US" dirty="0" err="1" smtClean="0"/>
              <a:t>f</a:t>
            </a:r>
            <a:r>
              <a:rPr lang="en-US" dirty="0" smtClean="0"/>
              <a:t> of f+1 servers crash, at least one is alive.</a:t>
            </a:r>
          </a:p>
          <a:p>
            <a:r>
              <a:rPr lang="en-US" dirty="0" smtClean="0"/>
              <a:t>Load balancing</a:t>
            </a:r>
          </a:p>
          <a:p>
            <a:pPr lvl="1"/>
            <a:r>
              <a:rPr lang="en-US" dirty="0" smtClean="0"/>
              <a:t>One approach: Multiple server </a:t>
            </a:r>
            <a:r>
              <a:rPr lang="en-US" dirty="0" err="1" smtClean="0"/>
              <a:t>IPs</a:t>
            </a:r>
            <a:r>
              <a:rPr lang="en-US" dirty="0" smtClean="0"/>
              <a:t> can be assigned to the same name in DNS, which returns answers round-robin.</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11</a:t>
            </a:fld>
            <a:endParaRPr lang="en-US" b="0">
              <a:solidFill>
                <a:srgbClr val="FBBA03"/>
              </a:solidFill>
            </a:endParaRPr>
          </a:p>
        </p:txBody>
      </p:sp>
      <p:pic>
        <p:nvPicPr>
          <p:cNvPr id="7" name="Picture 6"/>
          <p:cNvPicPr>
            <a:picLocks noChangeAspect="1"/>
          </p:cNvPicPr>
          <p:nvPr/>
        </p:nvPicPr>
        <p:blipFill>
          <a:blip r:embed="rId2"/>
          <a:stretch>
            <a:fillRect/>
          </a:stretch>
        </p:blipFill>
        <p:spPr>
          <a:xfrm>
            <a:off x="685800" y="1524000"/>
            <a:ext cx="519176" cy="5899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Replication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Replication transparency</a:t>
            </a:r>
          </a:p>
          <a:p>
            <a:pPr lvl="1"/>
            <a:r>
              <a:rPr lang="en-US" dirty="0" smtClean="0"/>
              <a:t>User/client need not know that multiple physical copies of data exist.</a:t>
            </a:r>
          </a:p>
          <a:p>
            <a:r>
              <a:rPr lang="en-US" dirty="0" smtClean="0"/>
              <a:t>Replication consistency</a:t>
            </a:r>
          </a:p>
          <a:p>
            <a:pPr lvl="1"/>
            <a:r>
              <a:rPr lang="en-US" dirty="0" smtClean="0"/>
              <a:t>Data is consistent on all of the replicas (or is converging towards becoming consistent)</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12</a:t>
            </a:fld>
            <a:endParaRPr lang="en-US" b="0">
              <a:solidFill>
                <a:srgbClr val="FBBA03"/>
              </a:solidFill>
            </a:endParaRPr>
          </a:p>
        </p:txBody>
      </p:sp>
      <p:sp>
        <p:nvSpPr>
          <p:cNvPr id="5" name="Rectangle 2"/>
          <p:cNvSpPr>
            <a:spLocks noChangeArrowheads="1"/>
          </p:cNvSpPr>
          <p:nvPr/>
        </p:nvSpPr>
        <p:spPr bwMode="auto">
          <a:xfrm>
            <a:off x="5765800" y="1054100"/>
            <a:ext cx="2451100" cy="29210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6" name="Rectangle 3"/>
          <p:cNvSpPr>
            <a:spLocks noChangeArrowheads="1"/>
          </p:cNvSpPr>
          <p:nvPr/>
        </p:nvSpPr>
        <p:spPr bwMode="auto">
          <a:xfrm>
            <a:off x="5930900" y="21844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7" name="Rectangle 4"/>
          <p:cNvSpPr>
            <a:spLocks noChangeArrowheads="1"/>
          </p:cNvSpPr>
          <p:nvPr/>
        </p:nvSpPr>
        <p:spPr bwMode="auto">
          <a:xfrm>
            <a:off x="5918200" y="29718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8" name="Rectangle 5"/>
          <p:cNvSpPr>
            <a:spLocks noChangeArrowheads="1"/>
          </p:cNvSpPr>
          <p:nvPr/>
        </p:nvSpPr>
        <p:spPr bwMode="auto">
          <a:xfrm>
            <a:off x="5918200" y="1257300"/>
            <a:ext cx="2133600" cy="8382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9" name="Rectangle 6"/>
          <p:cNvSpPr>
            <a:spLocks noChangeArrowheads="1"/>
          </p:cNvSpPr>
          <p:nvPr/>
        </p:nvSpPr>
        <p:spPr bwMode="auto">
          <a:xfrm>
            <a:off x="1079500" y="1168400"/>
            <a:ext cx="3886200" cy="685800"/>
          </a:xfrm>
          <a:prstGeom prst="rect">
            <a:avLst/>
          </a:prstGeom>
          <a:no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0" name="Oval 9"/>
          <p:cNvSpPr>
            <a:spLocks noChangeArrowheads="1"/>
          </p:cNvSpPr>
          <p:nvPr/>
        </p:nvSpPr>
        <p:spPr bwMode="auto">
          <a:xfrm>
            <a:off x="1371600" y="13208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1" name="Text Box 10"/>
          <p:cNvSpPr txBox="1">
            <a:spLocks noChangeArrowheads="1"/>
          </p:cNvSpPr>
          <p:nvPr/>
        </p:nvSpPr>
        <p:spPr bwMode="auto">
          <a:xfrm>
            <a:off x="1384300" y="1371600"/>
            <a:ext cx="876300" cy="33855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dirty="0">
                <a:solidFill>
                  <a:srgbClr val="000000"/>
                </a:solidFill>
              </a:rPr>
              <a:t>Client</a:t>
            </a:r>
          </a:p>
        </p:txBody>
      </p:sp>
      <p:sp>
        <p:nvSpPr>
          <p:cNvPr id="12" name="Text Box 11"/>
          <p:cNvSpPr txBox="1">
            <a:spLocks noChangeArrowheads="1"/>
          </p:cNvSpPr>
          <p:nvPr/>
        </p:nvSpPr>
        <p:spPr bwMode="auto">
          <a:xfrm>
            <a:off x="3378200" y="1358900"/>
            <a:ext cx="1193800" cy="338554"/>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dirty="0">
                <a:solidFill>
                  <a:srgbClr val="000000"/>
                </a:solidFill>
              </a:rPr>
              <a:t>Front End</a:t>
            </a:r>
          </a:p>
        </p:txBody>
      </p:sp>
      <p:sp>
        <p:nvSpPr>
          <p:cNvPr id="13" name="Oval 12"/>
          <p:cNvSpPr>
            <a:spLocks noChangeArrowheads="1"/>
          </p:cNvSpPr>
          <p:nvPr/>
        </p:nvSpPr>
        <p:spPr bwMode="auto">
          <a:xfrm>
            <a:off x="6121400" y="14224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4" name="Oval 13"/>
          <p:cNvSpPr>
            <a:spLocks noChangeArrowheads="1"/>
          </p:cNvSpPr>
          <p:nvPr/>
        </p:nvSpPr>
        <p:spPr bwMode="auto">
          <a:xfrm>
            <a:off x="6121400" y="22225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5" name="Oval 14"/>
          <p:cNvSpPr>
            <a:spLocks noChangeArrowheads="1"/>
          </p:cNvSpPr>
          <p:nvPr/>
        </p:nvSpPr>
        <p:spPr bwMode="auto">
          <a:xfrm>
            <a:off x="6108700" y="30226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6" name="Text Box 15"/>
          <p:cNvSpPr txBox="1">
            <a:spLocks noChangeArrowheads="1"/>
          </p:cNvSpPr>
          <p:nvPr/>
        </p:nvSpPr>
        <p:spPr bwMode="auto">
          <a:xfrm>
            <a:off x="6083300" y="1524000"/>
            <a:ext cx="673100" cy="339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17" name="Text Box 16"/>
          <p:cNvSpPr txBox="1">
            <a:spLocks noChangeArrowheads="1"/>
          </p:cNvSpPr>
          <p:nvPr/>
        </p:nvSpPr>
        <p:spPr bwMode="auto">
          <a:xfrm>
            <a:off x="6070600" y="3187700"/>
            <a:ext cx="673100" cy="339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18" name="Text Box 17"/>
          <p:cNvSpPr txBox="1">
            <a:spLocks noChangeArrowheads="1"/>
          </p:cNvSpPr>
          <p:nvPr/>
        </p:nvSpPr>
        <p:spPr bwMode="auto">
          <a:xfrm>
            <a:off x="6096000" y="2349500"/>
            <a:ext cx="673100" cy="339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19" name="Rectangle 18"/>
          <p:cNvSpPr>
            <a:spLocks noChangeArrowheads="1"/>
          </p:cNvSpPr>
          <p:nvPr/>
        </p:nvSpPr>
        <p:spPr bwMode="auto">
          <a:xfrm>
            <a:off x="1079500" y="1968500"/>
            <a:ext cx="3886200" cy="685800"/>
          </a:xfrm>
          <a:prstGeom prst="rect">
            <a:avLst/>
          </a:prstGeom>
          <a:no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20" name="Oval 19"/>
          <p:cNvSpPr>
            <a:spLocks noChangeArrowheads="1"/>
          </p:cNvSpPr>
          <p:nvPr/>
        </p:nvSpPr>
        <p:spPr bwMode="auto">
          <a:xfrm>
            <a:off x="1371600" y="21209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1" name="Text Box 20"/>
          <p:cNvSpPr txBox="1">
            <a:spLocks noChangeArrowheads="1"/>
          </p:cNvSpPr>
          <p:nvPr/>
        </p:nvSpPr>
        <p:spPr bwMode="auto">
          <a:xfrm>
            <a:off x="1384300" y="2171700"/>
            <a:ext cx="876300" cy="33855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dirty="0">
                <a:solidFill>
                  <a:srgbClr val="000000"/>
                </a:solidFill>
              </a:rPr>
              <a:t>Client</a:t>
            </a:r>
          </a:p>
        </p:txBody>
      </p:sp>
      <p:sp>
        <p:nvSpPr>
          <p:cNvPr id="22" name="Text Box 21"/>
          <p:cNvSpPr txBox="1">
            <a:spLocks noChangeArrowheads="1"/>
          </p:cNvSpPr>
          <p:nvPr/>
        </p:nvSpPr>
        <p:spPr bwMode="auto">
          <a:xfrm>
            <a:off x="3378200" y="2146300"/>
            <a:ext cx="1193800" cy="338554"/>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dirty="0">
                <a:solidFill>
                  <a:srgbClr val="000000"/>
                </a:solidFill>
              </a:rPr>
              <a:t>Front End</a:t>
            </a:r>
          </a:p>
        </p:txBody>
      </p:sp>
      <p:sp>
        <p:nvSpPr>
          <p:cNvPr id="23" name="Rectangle 22"/>
          <p:cNvSpPr>
            <a:spLocks noChangeArrowheads="1"/>
          </p:cNvSpPr>
          <p:nvPr/>
        </p:nvSpPr>
        <p:spPr bwMode="auto">
          <a:xfrm>
            <a:off x="1092200" y="3086100"/>
            <a:ext cx="3886200" cy="685800"/>
          </a:xfrm>
          <a:prstGeom prst="rect">
            <a:avLst/>
          </a:prstGeom>
          <a:no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24" name="Oval 23"/>
          <p:cNvSpPr>
            <a:spLocks noChangeArrowheads="1"/>
          </p:cNvSpPr>
          <p:nvPr/>
        </p:nvSpPr>
        <p:spPr bwMode="auto">
          <a:xfrm>
            <a:off x="1384300" y="32385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5" name="Text Box 24"/>
          <p:cNvSpPr txBox="1">
            <a:spLocks noChangeArrowheads="1"/>
          </p:cNvSpPr>
          <p:nvPr/>
        </p:nvSpPr>
        <p:spPr bwMode="auto">
          <a:xfrm>
            <a:off x="1397000" y="3289300"/>
            <a:ext cx="876300" cy="33855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dirty="0">
                <a:solidFill>
                  <a:srgbClr val="000000"/>
                </a:solidFill>
              </a:rPr>
              <a:t>Client</a:t>
            </a:r>
          </a:p>
        </p:txBody>
      </p:sp>
      <p:sp>
        <p:nvSpPr>
          <p:cNvPr id="26" name="Text Box 25"/>
          <p:cNvSpPr txBox="1">
            <a:spLocks noChangeArrowheads="1"/>
          </p:cNvSpPr>
          <p:nvPr/>
        </p:nvSpPr>
        <p:spPr bwMode="auto">
          <a:xfrm>
            <a:off x="3390900" y="3263900"/>
            <a:ext cx="1193800" cy="338554"/>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dirty="0">
                <a:solidFill>
                  <a:srgbClr val="000000"/>
                </a:solidFill>
              </a:rPr>
              <a:t>Front End</a:t>
            </a:r>
          </a:p>
        </p:txBody>
      </p:sp>
      <p:sp>
        <p:nvSpPr>
          <p:cNvPr id="27" name="Text Box 26"/>
          <p:cNvSpPr txBox="1">
            <a:spLocks noChangeArrowheads="1"/>
          </p:cNvSpPr>
          <p:nvPr/>
        </p:nvSpPr>
        <p:spPr bwMode="auto">
          <a:xfrm>
            <a:off x="7162800" y="3721100"/>
            <a:ext cx="977900" cy="31273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hlink"/>
                </a:solidFill>
              </a:rPr>
              <a:t>Service</a:t>
            </a:r>
          </a:p>
        </p:txBody>
      </p:sp>
      <p:sp>
        <p:nvSpPr>
          <p:cNvPr id="28" name="Line 27"/>
          <p:cNvSpPr>
            <a:spLocks noChangeShapeType="1"/>
          </p:cNvSpPr>
          <p:nvPr/>
        </p:nvSpPr>
        <p:spPr bwMode="auto">
          <a:xfrm>
            <a:off x="2247900" y="1536700"/>
            <a:ext cx="1143000" cy="0"/>
          </a:xfrm>
          <a:prstGeom prst="line">
            <a:avLst/>
          </a:prstGeom>
          <a:noFill/>
          <a:ln w="12700">
            <a:solidFill>
              <a:srgbClr val="000000"/>
            </a:solidFill>
            <a:round/>
            <a:headEnd type="triangle" w="med" len="me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9" name="Line 28"/>
          <p:cNvSpPr>
            <a:spLocks noChangeShapeType="1"/>
          </p:cNvSpPr>
          <p:nvPr/>
        </p:nvSpPr>
        <p:spPr bwMode="auto">
          <a:xfrm>
            <a:off x="2273300" y="2324100"/>
            <a:ext cx="1143000" cy="0"/>
          </a:xfrm>
          <a:prstGeom prst="line">
            <a:avLst/>
          </a:prstGeom>
          <a:noFill/>
          <a:ln w="12700">
            <a:solidFill>
              <a:srgbClr val="000000"/>
            </a:solidFill>
            <a:round/>
            <a:headEnd type="triangle" w="med" len="me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0" name="Line 29"/>
          <p:cNvSpPr>
            <a:spLocks noChangeShapeType="1"/>
          </p:cNvSpPr>
          <p:nvPr/>
        </p:nvSpPr>
        <p:spPr bwMode="auto">
          <a:xfrm>
            <a:off x="2273300" y="3441700"/>
            <a:ext cx="1143000" cy="0"/>
          </a:xfrm>
          <a:prstGeom prst="line">
            <a:avLst/>
          </a:prstGeom>
          <a:noFill/>
          <a:ln w="12700">
            <a:solidFill>
              <a:srgbClr val="000000"/>
            </a:solidFill>
            <a:round/>
            <a:headEnd type="triangle" w="med" len="me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1" name="Line 30"/>
          <p:cNvSpPr>
            <a:spLocks noChangeShapeType="1"/>
          </p:cNvSpPr>
          <p:nvPr/>
        </p:nvSpPr>
        <p:spPr bwMode="auto">
          <a:xfrm>
            <a:off x="4584700" y="1549400"/>
            <a:ext cx="1168400" cy="292100"/>
          </a:xfrm>
          <a:prstGeom prst="line">
            <a:avLst/>
          </a:prstGeom>
          <a:noFill/>
          <a:ln w="12700">
            <a:solidFill>
              <a:srgbClr val="000000"/>
            </a:solidFill>
            <a:round/>
            <a:headEnd type="triangle" w="med" len="me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2" name="Line 31"/>
          <p:cNvSpPr>
            <a:spLocks noChangeShapeType="1"/>
          </p:cNvSpPr>
          <p:nvPr/>
        </p:nvSpPr>
        <p:spPr bwMode="auto">
          <a:xfrm>
            <a:off x="4572000" y="2298700"/>
            <a:ext cx="1206500" cy="0"/>
          </a:xfrm>
          <a:prstGeom prst="line">
            <a:avLst/>
          </a:prstGeom>
          <a:noFill/>
          <a:ln w="12700">
            <a:solidFill>
              <a:srgbClr val="000000"/>
            </a:solidFill>
            <a:round/>
            <a:headEnd type="triangle" w="med" len="me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3" name="Line 32"/>
          <p:cNvSpPr>
            <a:spLocks noChangeShapeType="1"/>
          </p:cNvSpPr>
          <p:nvPr/>
        </p:nvSpPr>
        <p:spPr bwMode="auto">
          <a:xfrm flipV="1">
            <a:off x="4597400" y="3009900"/>
            <a:ext cx="1155700" cy="406400"/>
          </a:xfrm>
          <a:prstGeom prst="line">
            <a:avLst/>
          </a:prstGeom>
          <a:noFill/>
          <a:ln w="12700">
            <a:solidFill>
              <a:srgbClr val="000000"/>
            </a:solidFill>
            <a:round/>
            <a:headEnd type="triangle" w="med" len="me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nvGrpSpPr>
          <p:cNvPr id="34" name="Group 33"/>
          <p:cNvGrpSpPr>
            <a:grpSpLocks/>
          </p:cNvGrpSpPr>
          <p:nvPr/>
        </p:nvGrpSpPr>
        <p:grpSpPr bwMode="auto">
          <a:xfrm>
            <a:off x="6997700" y="1333500"/>
            <a:ext cx="203200" cy="393700"/>
            <a:chOff x="4408" y="920"/>
            <a:chExt cx="128" cy="248"/>
          </a:xfrm>
        </p:grpSpPr>
        <p:sp>
          <p:nvSpPr>
            <p:cNvPr id="35" name="Oval 34"/>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36" name="Line 35"/>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37" name="Group 36"/>
          <p:cNvGrpSpPr>
            <a:grpSpLocks/>
          </p:cNvGrpSpPr>
          <p:nvPr/>
        </p:nvGrpSpPr>
        <p:grpSpPr bwMode="auto">
          <a:xfrm>
            <a:off x="7150100" y="1485900"/>
            <a:ext cx="203200" cy="393700"/>
            <a:chOff x="4408" y="920"/>
            <a:chExt cx="128" cy="248"/>
          </a:xfrm>
        </p:grpSpPr>
        <p:sp>
          <p:nvSpPr>
            <p:cNvPr id="38" name="Oval 37"/>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39" name="Line 38"/>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40" name="Group 39"/>
          <p:cNvGrpSpPr>
            <a:grpSpLocks/>
          </p:cNvGrpSpPr>
          <p:nvPr/>
        </p:nvGrpSpPr>
        <p:grpSpPr bwMode="auto">
          <a:xfrm>
            <a:off x="7302500" y="1638300"/>
            <a:ext cx="203200" cy="393700"/>
            <a:chOff x="4408" y="920"/>
            <a:chExt cx="128" cy="248"/>
          </a:xfrm>
        </p:grpSpPr>
        <p:sp>
          <p:nvSpPr>
            <p:cNvPr id="41" name="Oval 40"/>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42" name="Line 41"/>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43" name="Group 42"/>
          <p:cNvGrpSpPr>
            <a:grpSpLocks/>
          </p:cNvGrpSpPr>
          <p:nvPr/>
        </p:nvGrpSpPr>
        <p:grpSpPr bwMode="auto">
          <a:xfrm>
            <a:off x="7010400" y="2273300"/>
            <a:ext cx="203200" cy="393700"/>
            <a:chOff x="4408" y="920"/>
            <a:chExt cx="128" cy="248"/>
          </a:xfrm>
        </p:grpSpPr>
        <p:sp>
          <p:nvSpPr>
            <p:cNvPr id="44" name="Oval 43"/>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45" name="Line 44"/>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46" name="Group 45"/>
          <p:cNvGrpSpPr>
            <a:grpSpLocks/>
          </p:cNvGrpSpPr>
          <p:nvPr/>
        </p:nvGrpSpPr>
        <p:grpSpPr bwMode="auto">
          <a:xfrm>
            <a:off x="7289800" y="2260600"/>
            <a:ext cx="203200" cy="393700"/>
            <a:chOff x="4408" y="920"/>
            <a:chExt cx="128" cy="248"/>
          </a:xfrm>
        </p:grpSpPr>
        <p:sp>
          <p:nvSpPr>
            <p:cNvPr id="47" name="Oval 46"/>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48" name="Line 47"/>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49" name="Group 48"/>
          <p:cNvGrpSpPr>
            <a:grpSpLocks/>
          </p:cNvGrpSpPr>
          <p:nvPr/>
        </p:nvGrpSpPr>
        <p:grpSpPr bwMode="auto">
          <a:xfrm>
            <a:off x="7556500" y="2273300"/>
            <a:ext cx="203200" cy="393700"/>
            <a:chOff x="4408" y="920"/>
            <a:chExt cx="128" cy="248"/>
          </a:xfrm>
        </p:grpSpPr>
        <p:sp>
          <p:nvSpPr>
            <p:cNvPr id="50" name="Oval 49"/>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51" name="Line 50"/>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52" name="Group 51"/>
          <p:cNvGrpSpPr>
            <a:grpSpLocks/>
          </p:cNvGrpSpPr>
          <p:nvPr/>
        </p:nvGrpSpPr>
        <p:grpSpPr bwMode="auto">
          <a:xfrm>
            <a:off x="6819900" y="2997200"/>
            <a:ext cx="203200" cy="393700"/>
            <a:chOff x="4408" y="920"/>
            <a:chExt cx="128" cy="248"/>
          </a:xfrm>
        </p:grpSpPr>
        <p:sp>
          <p:nvSpPr>
            <p:cNvPr id="53" name="Oval 52"/>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54" name="Line 53"/>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55" name="Group 54"/>
          <p:cNvGrpSpPr>
            <a:grpSpLocks/>
          </p:cNvGrpSpPr>
          <p:nvPr/>
        </p:nvGrpSpPr>
        <p:grpSpPr bwMode="auto">
          <a:xfrm>
            <a:off x="7048500" y="3175000"/>
            <a:ext cx="203200" cy="393700"/>
            <a:chOff x="4408" y="920"/>
            <a:chExt cx="128" cy="248"/>
          </a:xfrm>
        </p:grpSpPr>
        <p:sp>
          <p:nvSpPr>
            <p:cNvPr id="56" name="Oval 55"/>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57" name="Line 56"/>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58" name="Group 57"/>
          <p:cNvGrpSpPr>
            <a:grpSpLocks/>
          </p:cNvGrpSpPr>
          <p:nvPr/>
        </p:nvGrpSpPr>
        <p:grpSpPr bwMode="auto">
          <a:xfrm>
            <a:off x="7315200" y="3086100"/>
            <a:ext cx="203200" cy="393700"/>
            <a:chOff x="4408" y="920"/>
            <a:chExt cx="128" cy="248"/>
          </a:xfrm>
        </p:grpSpPr>
        <p:sp>
          <p:nvSpPr>
            <p:cNvPr id="59" name="Oval 58"/>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60" name="Line 59"/>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sp>
        <p:nvSpPr>
          <p:cNvPr id="61" name="Text Box 60"/>
          <p:cNvSpPr txBox="1">
            <a:spLocks noChangeArrowheads="1"/>
          </p:cNvSpPr>
          <p:nvPr/>
        </p:nvSpPr>
        <p:spPr bwMode="auto">
          <a:xfrm>
            <a:off x="7366000" y="3429000"/>
            <a:ext cx="787400" cy="3077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rgbClr val="000000"/>
                </a:solidFill>
              </a:rPr>
              <a:t>server</a:t>
            </a:r>
          </a:p>
        </p:txBody>
      </p:sp>
      <p:sp>
        <p:nvSpPr>
          <p:cNvPr id="62" name="Text Box 61"/>
          <p:cNvSpPr txBox="1">
            <a:spLocks noChangeArrowheads="1"/>
          </p:cNvSpPr>
          <p:nvPr/>
        </p:nvSpPr>
        <p:spPr bwMode="auto">
          <a:xfrm>
            <a:off x="7315200" y="2628900"/>
            <a:ext cx="787400" cy="3077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rgbClr val="000000"/>
                </a:solidFill>
              </a:rPr>
              <a:t>server</a:t>
            </a:r>
          </a:p>
        </p:txBody>
      </p:sp>
      <p:sp>
        <p:nvSpPr>
          <p:cNvPr id="63" name="Text Box 62"/>
          <p:cNvSpPr txBox="1">
            <a:spLocks noChangeArrowheads="1"/>
          </p:cNvSpPr>
          <p:nvPr/>
        </p:nvSpPr>
        <p:spPr bwMode="auto">
          <a:xfrm>
            <a:off x="7302500" y="1257300"/>
            <a:ext cx="787400" cy="3077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rgbClr val="000000"/>
                </a:solidFill>
              </a:rPr>
              <a:t>server</a:t>
            </a:r>
          </a:p>
        </p:txBody>
      </p:sp>
      <p:grpSp>
        <p:nvGrpSpPr>
          <p:cNvPr id="64" name="Group 63"/>
          <p:cNvGrpSpPr>
            <a:grpSpLocks/>
          </p:cNvGrpSpPr>
          <p:nvPr/>
        </p:nvGrpSpPr>
        <p:grpSpPr bwMode="auto">
          <a:xfrm>
            <a:off x="7645400" y="3073400"/>
            <a:ext cx="215900" cy="393700"/>
            <a:chOff x="4408" y="920"/>
            <a:chExt cx="128" cy="248"/>
          </a:xfrm>
        </p:grpSpPr>
        <p:sp>
          <p:nvSpPr>
            <p:cNvPr id="65" name="Oval 64"/>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66" name="Line 65"/>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sp>
        <p:nvSpPr>
          <p:cNvPr id="67" name="Text Box 66"/>
          <p:cNvSpPr txBox="1">
            <a:spLocks noChangeArrowheads="1"/>
          </p:cNvSpPr>
          <p:nvPr/>
        </p:nvSpPr>
        <p:spPr bwMode="auto">
          <a:xfrm>
            <a:off x="5655645" y="525463"/>
            <a:ext cx="1736373" cy="33855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1600" dirty="0">
                <a:solidFill>
                  <a:srgbClr val="000000"/>
                </a:solidFill>
              </a:rPr>
              <a:t>Replica Manager</a:t>
            </a:r>
          </a:p>
        </p:txBody>
      </p:sp>
      <p:sp>
        <p:nvSpPr>
          <p:cNvPr id="68" name="Line 67"/>
          <p:cNvSpPr>
            <a:spLocks noChangeShapeType="1"/>
          </p:cNvSpPr>
          <p:nvPr/>
        </p:nvSpPr>
        <p:spPr bwMode="auto">
          <a:xfrm flipV="1">
            <a:off x="6197600" y="876300"/>
            <a:ext cx="457200" cy="66040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 Managers</a:t>
            </a:r>
            <a:endParaRPr lang="en-US" dirty="0"/>
          </a:p>
        </p:txBody>
      </p:sp>
      <p:sp>
        <p:nvSpPr>
          <p:cNvPr id="3" name="Content Placeholder 2"/>
          <p:cNvSpPr>
            <a:spLocks noGrp="1"/>
          </p:cNvSpPr>
          <p:nvPr>
            <p:ph idx="1"/>
          </p:nvPr>
        </p:nvSpPr>
        <p:spPr/>
        <p:txBody>
          <a:bodyPr/>
          <a:lstStyle/>
          <a:p>
            <a:r>
              <a:rPr lang="en-US" dirty="0" smtClean="0">
                <a:solidFill>
                  <a:schemeClr val="accent4"/>
                </a:solidFill>
              </a:rPr>
              <a:t>Request Communication</a:t>
            </a:r>
          </a:p>
          <a:p>
            <a:pPr lvl="1"/>
            <a:r>
              <a:rPr lang="en-US" dirty="0" smtClean="0"/>
              <a:t> Requests can be made to a single RM or to multiple </a:t>
            </a:r>
            <a:r>
              <a:rPr lang="en-US" dirty="0" err="1" smtClean="0"/>
              <a:t>RMs</a:t>
            </a:r>
            <a:endParaRPr lang="en-US" dirty="0" smtClean="0"/>
          </a:p>
          <a:p>
            <a:r>
              <a:rPr lang="en-US" dirty="0" smtClean="0">
                <a:solidFill>
                  <a:schemeClr val="accent4"/>
                </a:solidFill>
              </a:rPr>
              <a:t>Coordination</a:t>
            </a:r>
            <a:r>
              <a:rPr lang="en-US" dirty="0" smtClean="0"/>
              <a:t>: The </a:t>
            </a:r>
            <a:r>
              <a:rPr lang="en-US" dirty="0" err="1" smtClean="0"/>
              <a:t>RMs</a:t>
            </a:r>
            <a:r>
              <a:rPr lang="en-US" dirty="0" smtClean="0"/>
              <a:t> decide</a:t>
            </a:r>
          </a:p>
          <a:p>
            <a:pPr lvl="1"/>
            <a:r>
              <a:rPr lang="en-US" dirty="0" smtClean="0"/>
              <a:t> whether the request is to be applied</a:t>
            </a:r>
          </a:p>
          <a:p>
            <a:pPr lvl="1"/>
            <a:r>
              <a:rPr lang="en-US" dirty="0" smtClean="0"/>
              <a:t> the order of requests</a:t>
            </a:r>
          </a:p>
          <a:p>
            <a:pPr lvl="2"/>
            <a:r>
              <a:rPr lang="en-US" dirty="0" smtClean="0">
                <a:solidFill>
                  <a:srgbClr val="0000FF"/>
                </a:solidFill>
              </a:rPr>
              <a:t>FIFO ordering</a:t>
            </a:r>
            <a:r>
              <a:rPr lang="en-US" dirty="0" smtClean="0"/>
              <a:t>: If a FE issues </a:t>
            </a:r>
            <a:r>
              <a:rPr lang="en-US" dirty="0" err="1" smtClean="0"/>
              <a:t>r</a:t>
            </a:r>
            <a:r>
              <a:rPr lang="en-US" dirty="0" smtClean="0"/>
              <a:t> then </a:t>
            </a:r>
            <a:r>
              <a:rPr lang="en-US" dirty="0" err="1" smtClean="0"/>
              <a:t>r</a:t>
            </a:r>
            <a:r>
              <a:rPr lang="fr-FR" altLang="ja-JP" dirty="0" smtClean="0"/>
              <a:t>'</a:t>
            </a:r>
            <a:r>
              <a:rPr lang="en-US" dirty="0" smtClean="0"/>
              <a:t>, then any correct RM handles </a:t>
            </a:r>
            <a:r>
              <a:rPr lang="en-US" dirty="0" err="1" smtClean="0"/>
              <a:t>r</a:t>
            </a:r>
            <a:r>
              <a:rPr lang="en-US" dirty="0" smtClean="0"/>
              <a:t> and then </a:t>
            </a:r>
            <a:r>
              <a:rPr lang="en-US" dirty="0" err="1" smtClean="0"/>
              <a:t>r</a:t>
            </a:r>
            <a:r>
              <a:rPr lang="fr-FR" altLang="ja-JP" dirty="0" smtClean="0"/>
              <a:t>'</a:t>
            </a:r>
            <a:r>
              <a:rPr lang="en-US" dirty="0" smtClean="0"/>
              <a:t>.</a:t>
            </a:r>
          </a:p>
          <a:p>
            <a:pPr lvl="2"/>
            <a:r>
              <a:rPr lang="en-US" dirty="0" smtClean="0">
                <a:solidFill>
                  <a:srgbClr val="0000FF"/>
                </a:solidFill>
              </a:rPr>
              <a:t>Causal ordering</a:t>
            </a:r>
            <a:r>
              <a:rPr lang="en-US" dirty="0" smtClean="0"/>
              <a:t>: If the issue of </a:t>
            </a:r>
            <a:r>
              <a:rPr lang="en-US" dirty="0" err="1" smtClean="0"/>
              <a:t>r</a:t>
            </a:r>
            <a:r>
              <a:rPr lang="en-US" dirty="0" smtClean="0"/>
              <a:t> </a:t>
            </a:r>
            <a:r>
              <a:rPr lang="en-US" altLang="ja-JP" dirty="0" smtClean="0"/>
              <a:t>"</a:t>
            </a:r>
            <a:r>
              <a:rPr lang="en-US" dirty="0" smtClean="0"/>
              <a:t>happened before</a:t>
            </a:r>
            <a:r>
              <a:rPr lang="en-US" altLang="ja-JP" dirty="0" smtClean="0"/>
              <a:t>"</a:t>
            </a:r>
            <a:r>
              <a:rPr lang="en-US" dirty="0" smtClean="0"/>
              <a:t> the issue of </a:t>
            </a:r>
            <a:r>
              <a:rPr lang="en-US" dirty="0" err="1" smtClean="0"/>
              <a:t>r</a:t>
            </a:r>
            <a:r>
              <a:rPr lang="fr-FR" altLang="ja-JP" dirty="0" smtClean="0"/>
              <a:t>'</a:t>
            </a:r>
            <a:r>
              <a:rPr lang="en-US" dirty="0" smtClean="0"/>
              <a:t>, then any correct RM handles </a:t>
            </a:r>
            <a:r>
              <a:rPr lang="en-US" dirty="0" err="1" smtClean="0"/>
              <a:t>r</a:t>
            </a:r>
            <a:r>
              <a:rPr lang="en-US" dirty="0" smtClean="0"/>
              <a:t> and then </a:t>
            </a:r>
            <a:r>
              <a:rPr lang="en-US" dirty="0" err="1" smtClean="0"/>
              <a:t>r</a:t>
            </a:r>
            <a:r>
              <a:rPr lang="fr-FR" altLang="ja-JP" dirty="0" smtClean="0"/>
              <a:t>'</a:t>
            </a:r>
            <a:r>
              <a:rPr lang="en-US" dirty="0" smtClean="0"/>
              <a:t>.</a:t>
            </a:r>
          </a:p>
          <a:p>
            <a:pPr lvl="2"/>
            <a:r>
              <a:rPr lang="en-US" dirty="0" smtClean="0">
                <a:solidFill>
                  <a:srgbClr val="0000FF"/>
                </a:solidFill>
              </a:rPr>
              <a:t>Total ordering</a:t>
            </a:r>
            <a:r>
              <a:rPr lang="en-US" dirty="0" smtClean="0"/>
              <a:t>: If a correct RM handles </a:t>
            </a:r>
            <a:r>
              <a:rPr lang="en-US" dirty="0" err="1" smtClean="0"/>
              <a:t>r</a:t>
            </a:r>
            <a:r>
              <a:rPr lang="en-US" dirty="0" smtClean="0"/>
              <a:t> and then </a:t>
            </a:r>
            <a:r>
              <a:rPr lang="en-US" dirty="0" err="1" smtClean="0"/>
              <a:t>r</a:t>
            </a:r>
            <a:r>
              <a:rPr lang="fr-FR" altLang="ja-JP" dirty="0" smtClean="0"/>
              <a:t>'</a:t>
            </a:r>
            <a:r>
              <a:rPr lang="en-US" dirty="0" smtClean="0"/>
              <a:t>, then any correct RM handles </a:t>
            </a:r>
            <a:r>
              <a:rPr lang="en-US" dirty="0" err="1" smtClean="0"/>
              <a:t>r</a:t>
            </a:r>
            <a:r>
              <a:rPr lang="en-US" dirty="0" smtClean="0"/>
              <a:t> and then </a:t>
            </a:r>
            <a:r>
              <a:rPr lang="en-US" dirty="0" err="1" smtClean="0"/>
              <a:t>r</a:t>
            </a:r>
            <a:r>
              <a:rPr lang="fr-FR" altLang="ja-JP" dirty="0" smtClean="0"/>
              <a:t>'</a:t>
            </a:r>
            <a:r>
              <a:rPr lang="en-US" dirty="0" smtClean="0"/>
              <a:t>.</a:t>
            </a:r>
          </a:p>
          <a:p>
            <a:r>
              <a:rPr lang="en-US" dirty="0" smtClean="0">
                <a:solidFill>
                  <a:schemeClr val="accent4"/>
                </a:solidFill>
              </a:rPr>
              <a:t>Execution</a:t>
            </a:r>
            <a:r>
              <a:rPr lang="en-US" dirty="0" smtClean="0"/>
              <a:t>: The </a:t>
            </a:r>
            <a:r>
              <a:rPr lang="en-US" dirty="0" err="1" smtClean="0"/>
              <a:t>RMs</a:t>
            </a:r>
            <a:r>
              <a:rPr lang="en-US" dirty="0" smtClean="0"/>
              <a:t> execute the request (often they do this tentatively – why?). </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13</a:t>
            </a:fld>
            <a:endParaRPr lang="en-US" b="0">
              <a:solidFill>
                <a:srgbClr val="FBBA03"/>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 Managers</a:t>
            </a:r>
            <a:endParaRPr lang="en-US" dirty="0"/>
          </a:p>
        </p:txBody>
      </p:sp>
      <p:sp>
        <p:nvSpPr>
          <p:cNvPr id="3" name="Content Placeholder 2"/>
          <p:cNvSpPr>
            <a:spLocks noGrp="1"/>
          </p:cNvSpPr>
          <p:nvPr>
            <p:ph idx="1"/>
          </p:nvPr>
        </p:nvSpPr>
        <p:spPr/>
        <p:txBody>
          <a:bodyPr/>
          <a:lstStyle/>
          <a:p>
            <a:r>
              <a:rPr lang="en-US" dirty="0" smtClean="0">
                <a:solidFill>
                  <a:srgbClr val="0000FF"/>
                </a:solidFill>
              </a:rPr>
              <a:t>Agreement</a:t>
            </a:r>
            <a:r>
              <a:rPr lang="en-US" dirty="0" smtClean="0"/>
              <a:t>: The </a:t>
            </a:r>
            <a:r>
              <a:rPr lang="en-US" dirty="0" err="1" smtClean="0"/>
              <a:t>RMs</a:t>
            </a:r>
            <a:r>
              <a:rPr lang="en-US" dirty="0" smtClean="0"/>
              <a:t> attempt to reach consensus on the effect of the request.  </a:t>
            </a:r>
          </a:p>
          <a:p>
            <a:pPr lvl="1"/>
            <a:r>
              <a:rPr lang="en-US" dirty="0" smtClean="0"/>
              <a:t>E.g., two phase commit through a coordinator</a:t>
            </a:r>
          </a:p>
          <a:p>
            <a:pPr lvl="1"/>
            <a:r>
              <a:rPr lang="en-US" dirty="0" smtClean="0"/>
              <a:t>If this succeeds, effect of request is made permanent</a:t>
            </a:r>
          </a:p>
          <a:p>
            <a:r>
              <a:rPr lang="en-US" dirty="0" smtClean="0">
                <a:solidFill>
                  <a:srgbClr val="0000FF"/>
                </a:solidFill>
              </a:rPr>
              <a:t>Response</a:t>
            </a:r>
          </a:p>
          <a:p>
            <a:pPr lvl="1"/>
            <a:r>
              <a:rPr lang="en-US" dirty="0" smtClean="0"/>
              <a:t>One or more </a:t>
            </a:r>
            <a:r>
              <a:rPr lang="en-US" dirty="0" err="1" smtClean="0"/>
              <a:t>RMs</a:t>
            </a:r>
            <a:r>
              <a:rPr lang="en-US" dirty="0" smtClean="0"/>
              <a:t> respond to the front end.</a:t>
            </a:r>
          </a:p>
          <a:p>
            <a:pPr lvl="1"/>
            <a:r>
              <a:rPr lang="en-US" dirty="0" smtClean="0"/>
              <a:t>The first response to arrive is good enough because all the </a:t>
            </a:r>
            <a:r>
              <a:rPr lang="en-US" dirty="0" err="1" smtClean="0"/>
              <a:t>RMs</a:t>
            </a:r>
            <a:r>
              <a:rPr lang="en-US" dirty="0" smtClean="0"/>
              <a:t> will return the same answer.</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14</a:t>
            </a:fld>
            <a:endParaRPr lang="en-US" b="0">
              <a:solidFill>
                <a:srgbClr val="FBBA03"/>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 Managers</a:t>
            </a:r>
            <a:endParaRPr lang="en-US" dirty="0"/>
          </a:p>
        </p:txBody>
      </p:sp>
      <p:sp>
        <p:nvSpPr>
          <p:cNvPr id="3" name="Content Placeholder 2"/>
          <p:cNvSpPr>
            <a:spLocks noGrp="1"/>
          </p:cNvSpPr>
          <p:nvPr>
            <p:ph idx="1"/>
          </p:nvPr>
        </p:nvSpPr>
        <p:spPr/>
        <p:txBody>
          <a:bodyPr/>
          <a:lstStyle/>
          <a:p>
            <a:r>
              <a:rPr lang="en-US" dirty="0" smtClean="0"/>
              <a:t>One way to provide (strong) consistency</a:t>
            </a:r>
          </a:p>
          <a:p>
            <a:pPr lvl="1"/>
            <a:r>
              <a:rPr lang="en-US" dirty="0" smtClean="0"/>
              <a:t>Start with the same initial state</a:t>
            </a:r>
          </a:p>
          <a:p>
            <a:pPr lvl="1"/>
            <a:r>
              <a:rPr lang="en-US" dirty="0" smtClean="0"/>
              <a:t>Agree on the order of read/write operations and when writes become visible</a:t>
            </a:r>
          </a:p>
          <a:p>
            <a:pPr lvl="1"/>
            <a:r>
              <a:rPr lang="en-US" dirty="0" smtClean="0"/>
              <a:t>Execute the operations at all replicas</a:t>
            </a:r>
          </a:p>
          <a:p>
            <a:pPr lvl="1"/>
            <a:r>
              <a:rPr lang="en-US" dirty="0" smtClean="0"/>
              <a:t>(This will end with the same, consistent state)</a:t>
            </a:r>
          </a:p>
          <a:p>
            <a:r>
              <a:rPr lang="en-US" dirty="0" smtClean="0"/>
              <a:t>Thus each RM is a </a:t>
            </a:r>
            <a:r>
              <a:rPr lang="en-US" i="1" dirty="0" smtClean="0">
                <a:solidFill>
                  <a:srgbClr val="FF0000"/>
                </a:solidFill>
              </a:rPr>
              <a:t>replicated state machine</a:t>
            </a:r>
          </a:p>
          <a:p>
            <a:pPr lvl="1"/>
            <a:r>
              <a:rPr lang="en-US" altLang="ja-JP" dirty="0" smtClean="0"/>
              <a:t>"</a:t>
            </a:r>
            <a:r>
              <a:rPr lang="en-US" dirty="0" smtClean="0"/>
              <a:t>Multiple copies of the same State Machine begun in the Start state, and receiving the same Inputs in the same order will arrive at the same State having generated the same Outputs.</a:t>
            </a:r>
            <a:r>
              <a:rPr lang="en-US" altLang="ja-JP" dirty="0" smtClean="0"/>
              <a:t>"</a:t>
            </a:r>
            <a:r>
              <a:rPr lang="en-US" dirty="0" smtClean="0"/>
              <a:t> [Wikipedia, Schneider 90]</a:t>
            </a:r>
          </a:p>
          <a:p>
            <a:r>
              <a:rPr lang="en-US" dirty="0" smtClean="0"/>
              <a:t>Does this remind you of anything? What communication primitive do you want to use?</a:t>
            </a:r>
          </a:p>
          <a:p>
            <a:pPr lvl="1"/>
            <a:r>
              <a:rPr lang="en-US" dirty="0" smtClean="0"/>
              <a:t>Group communication (reliable, ordered multicast)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15</a:t>
            </a:fld>
            <a:endParaRPr lang="en-US" b="0">
              <a:solidFill>
                <a:srgbClr val="FBBA0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Revisiting Group Communication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Can use group communication as a building block</a:t>
            </a:r>
          </a:p>
          <a:p>
            <a:r>
              <a:rPr lang="en-US" altLang="ja-JP" dirty="0" smtClean="0"/>
              <a:t>"</a:t>
            </a:r>
            <a:r>
              <a:rPr lang="en-US" dirty="0" smtClean="0"/>
              <a:t>Member</a:t>
            </a:r>
            <a:r>
              <a:rPr lang="en-US" altLang="ja-JP" dirty="0" smtClean="0"/>
              <a:t>"</a:t>
            </a:r>
            <a:r>
              <a:rPr lang="en-US" dirty="0" smtClean="0"/>
              <a:t>= process (e.g., an RM)</a:t>
            </a:r>
          </a:p>
          <a:p>
            <a:r>
              <a:rPr lang="en-US" dirty="0" smtClean="0"/>
              <a:t>Static Groups: group membership is pre-defined</a:t>
            </a:r>
          </a:p>
          <a:p>
            <a:r>
              <a:rPr lang="en-US" dirty="0" smtClean="0"/>
              <a:t>Dynamic Groups: members may join and leave, as necessary</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16</a:t>
            </a:fld>
            <a:endParaRPr lang="en-US" b="0">
              <a:solidFill>
                <a:srgbClr val="FBBA03"/>
              </a:solidFill>
            </a:endParaRPr>
          </a:p>
        </p:txBody>
      </p:sp>
      <p:sp>
        <p:nvSpPr>
          <p:cNvPr id="5" name="Oval 4"/>
          <p:cNvSpPr>
            <a:spLocks noChangeArrowheads="1"/>
          </p:cNvSpPr>
          <p:nvPr/>
        </p:nvSpPr>
        <p:spPr bwMode="auto">
          <a:xfrm>
            <a:off x="1460500" y="2425700"/>
            <a:ext cx="546100" cy="533400"/>
          </a:xfrm>
          <a:prstGeom prst="ellipse">
            <a:avLst/>
          </a:prstGeom>
          <a:noFill/>
          <a:ln w="12700">
            <a:solidFill>
              <a:srgbClr val="00000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3175000" y="1092200"/>
            <a:ext cx="1574800" cy="32766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7" name="Rectangle 6"/>
          <p:cNvSpPr>
            <a:spLocks noChangeArrowheads="1"/>
          </p:cNvSpPr>
          <p:nvPr/>
        </p:nvSpPr>
        <p:spPr bwMode="auto">
          <a:xfrm>
            <a:off x="2781300" y="2413000"/>
            <a:ext cx="393700" cy="5461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8" name="Oval 7"/>
          <p:cNvSpPr>
            <a:spLocks noChangeArrowheads="1"/>
          </p:cNvSpPr>
          <p:nvPr/>
        </p:nvSpPr>
        <p:spPr bwMode="auto">
          <a:xfrm>
            <a:off x="3657600" y="15240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9" name="Oval 8"/>
          <p:cNvSpPr>
            <a:spLocks noChangeArrowheads="1"/>
          </p:cNvSpPr>
          <p:nvPr/>
        </p:nvSpPr>
        <p:spPr bwMode="auto">
          <a:xfrm>
            <a:off x="3644900" y="21590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0" name="Oval 9"/>
          <p:cNvSpPr>
            <a:spLocks noChangeArrowheads="1"/>
          </p:cNvSpPr>
          <p:nvPr/>
        </p:nvSpPr>
        <p:spPr bwMode="auto">
          <a:xfrm>
            <a:off x="3657600" y="27940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1" name="Oval 10"/>
          <p:cNvSpPr>
            <a:spLocks noChangeArrowheads="1"/>
          </p:cNvSpPr>
          <p:nvPr/>
        </p:nvSpPr>
        <p:spPr bwMode="auto">
          <a:xfrm>
            <a:off x="5118100" y="3695700"/>
            <a:ext cx="546100" cy="533400"/>
          </a:xfrm>
          <a:prstGeom prst="ellipse">
            <a:avLst/>
          </a:prstGeom>
          <a:noFill/>
          <a:ln w="12700">
            <a:solidFill>
              <a:srgbClr val="00000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3683000" y="34036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3" name="Line 12"/>
          <p:cNvSpPr>
            <a:spLocks noChangeShapeType="1"/>
          </p:cNvSpPr>
          <p:nvPr/>
        </p:nvSpPr>
        <p:spPr bwMode="auto">
          <a:xfrm>
            <a:off x="2006600" y="2705100"/>
            <a:ext cx="787400"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4" name="Line 13"/>
          <p:cNvSpPr>
            <a:spLocks noChangeShapeType="1"/>
          </p:cNvSpPr>
          <p:nvPr/>
        </p:nvSpPr>
        <p:spPr bwMode="auto">
          <a:xfrm flipV="1">
            <a:off x="3187700" y="1892300"/>
            <a:ext cx="482600" cy="72390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5" name="Line 14"/>
          <p:cNvSpPr>
            <a:spLocks noChangeShapeType="1"/>
          </p:cNvSpPr>
          <p:nvPr/>
        </p:nvSpPr>
        <p:spPr bwMode="auto">
          <a:xfrm flipV="1">
            <a:off x="3187700" y="2463800"/>
            <a:ext cx="457200" cy="19050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6" name="Line 15"/>
          <p:cNvSpPr>
            <a:spLocks noChangeShapeType="1"/>
          </p:cNvSpPr>
          <p:nvPr/>
        </p:nvSpPr>
        <p:spPr bwMode="auto">
          <a:xfrm>
            <a:off x="3162300" y="2819400"/>
            <a:ext cx="508000" cy="19050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7" name="Line 16"/>
          <p:cNvSpPr>
            <a:spLocks noChangeShapeType="1"/>
          </p:cNvSpPr>
          <p:nvPr/>
        </p:nvSpPr>
        <p:spPr bwMode="auto">
          <a:xfrm>
            <a:off x="3187700" y="2857500"/>
            <a:ext cx="508000" cy="76200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8" name="Line 17"/>
          <p:cNvSpPr>
            <a:spLocks noChangeShapeType="1"/>
          </p:cNvSpPr>
          <p:nvPr/>
        </p:nvSpPr>
        <p:spPr bwMode="auto">
          <a:xfrm flipH="1">
            <a:off x="4229100" y="4000500"/>
            <a:ext cx="889000" cy="0"/>
          </a:xfrm>
          <a:prstGeom prst="line">
            <a:avLst/>
          </a:prstGeom>
          <a:noFill/>
          <a:ln w="12700">
            <a:solidFill>
              <a:srgbClr val="000000"/>
            </a:solidFill>
            <a:prstDash val="dash"/>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9" name="Line 18"/>
          <p:cNvSpPr>
            <a:spLocks noChangeShapeType="1"/>
          </p:cNvSpPr>
          <p:nvPr/>
        </p:nvSpPr>
        <p:spPr bwMode="auto">
          <a:xfrm>
            <a:off x="4191000" y="2400300"/>
            <a:ext cx="850900" cy="0"/>
          </a:xfrm>
          <a:prstGeom prst="line">
            <a:avLst/>
          </a:prstGeom>
          <a:noFill/>
          <a:ln w="12700">
            <a:solidFill>
              <a:srgbClr val="000000"/>
            </a:solidFill>
            <a:prstDash val="dash"/>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0" name="Line 19"/>
          <p:cNvSpPr>
            <a:spLocks noChangeShapeType="1"/>
          </p:cNvSpPr>
          <p:nvPr/>
        </p:nvSpPr>
        <p:spPr bwMode="auto">
          <a:xfrm>
            <a:off x="4216400" y="3048000"/>
            <a:ext cx="850900" cy="0"/>
          </a:xfrm>
          <a:prstGeom prst="line">
            <a:avLst/>
          </a:prstGeom>
          <a:noFill/>
          <a:ln w="12700">
            <a:solidFill>
              <a:srgbClr val="000000"/>
            </a:solidFill>
            <a:prstDash val="dash"/>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1" name="Text Box 20"/>
          <p:cNvSpPr txBox="1">
            <a:spLocks noChangeArrowheads="1"/>
          </p:cNvSpPr>
          <p:nvPr/>
        </p:nvSpPr>
        <p:spPr bwMode="auto">
          <a:xfrm>
            <a:off x="1828800" y="2413000"/>
            <a:ext cx="1028700" cy="5810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Group Send</a:t>
            </a:r>
          </a:p>
        </p:txBody>
      </p:sp>
      <p:sp>
        <p:nvSpPr>
          <p:cNvPr id="22" name="Text Box 21"/>
          <p:cNvSpPr txBox="1">
            <a:spLocks noChangeArrowheads="1"/>
          </p:cNvSpPr>
          <p:nvPr/>
        </p:nvSpPr>
        <p:spPr bwMode="auto">
          <a:xfrm>
            <a:off x="1739900" y="1689100"/>
            <a:ext cx="1270000" cy="4762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Address Expansion</a:t>
            </a:r>
          </a:p>
        </p:txBody>
      </p:sp>
      <p:sp>
        <p:nvSpPr>
          <p:cNvPr id="23" name="Line 22"/>
          <p:cNvSpPr>
            <a:spLocks noChangeShapeType="1"/>
          </p:cNvSpPr>
          <p:nvPr/>
        </p:nvSpPr>
        <p:spPr bwMode="auto">
          <a:xfrm>
            <a:off x="2679700" y="2108200"/>
            <a:ext cx="266700" cy="266700"/>
          </a:xfrm>
          <a:prstGeom prst="line">
            <a:avLst/>
          </a:prstGeom>
          <a:noFill/>
          <a:ln w="12700">
            <a:solidFill>
              <a:srgbClr val="80808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4" name="Text Box 23"/>
          <p:cNvSpPr txBox="1">
            <a:spLocks noChangeArrowheads="1"/>
          </p:cNvSpPr>
          <p:nvPr/>
        </p:nvSpPr>
        <p:spPr bwMode="auto">
          <a:xfrm>
            <a:off x="1778000" y="3454400"/>
            <a:ext cx="1270000" cy="4762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Multicast Comm.</a:t>
            </a:r>
          </a:p>
        </p:txBody>
      </p:sp>
      <p:sp>
        <p:nvSpPr>
          <p:cNvPr id="25" name="Line 24"/>
          <p:cNvSpPr>
            <a:spLocks noChangeShapeType="1"/>
          </p:cNvSpPr>
          <p:nvPr/>
        </p:nvSpPr>
        <p:spPr bwMode="auto">
          <a:xfrm flipV="1">
            <a:off x="2857500" y="2336800"/>
            <a:ext cx="584200" cy="1231900"/>
          </a:xfrm>
          <a:prstGeom prst="line">
            <a:avLst/>
          </a:prstGeom>
          <a:noFill/>
          <a:ln w="12700">
            <a:solidFill>
              <a:srgbClr val="80808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6" name="Line 25"/>
          <p:cNvSpPr>
            <a:spLocks noChangeShapeType="1"/>
          </p:cNvSpPr>
          <p:nvPr/>
        </p:nvSpPr>
        <p:spPr bwMode="auto">
          <a:xfrm flipV="1">
            <a:off x="2882900" y="2628900"/>
            <a:ext cx="546100" cy="939800"/>
          </a:xfrm>
          <a:prstGeom prst="line">
            <a:avLst/>
          </a:prstGeom>
          <a:noFill/>
          <a:ln w="12700">
            <a:solidFill>
              <a:srgbClr val="80808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7" name="Line 26"/>
          <p:cNvSpPr>
            <a:spLocks noChangeShapeType="1"/>
          </p:cNvSpPr>
          <p:nvPr/>
        </p:nvSpPr>
        <p:spPr bwMode="auto">
          <a:xfrm flipV="1">
            <a:off x="2908300" y="2933700"/>
            <a:ext cx="495300" cy="609600"/>
          </a:xfrm>
          <a:prstGeom prst="line">
            <a:avLst/>
          </a:prstGeom>
          <a:noFill/>
          <a:ln w="12700">
            <a:solidFill>
              <a:srgbClr val="80808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8" name="Line 27"/>
          <p:cNvSpPr>
            <a:spLocks noChangeShapeType="1"/>
          </p:cNvSpPr>
          <p:nvPr/>
        </p:nvSpPr>
        <p:spPr bwMode="auto">
          <a:xfrm flipV="1">
            <a:off x="2908300" y="3263900"/>
            <a:ext cx="520700" cy="241300"/>
          </a:xfrm>
          <a:prstGeom prst="line">
            <a:avLst/>
          </a:prstGeom>
          <a:noFill/>
          <a:ln w="12700">
            <a:solidFill>
              <a:srgbClr val="80808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9" name="Text Box 28"/>
          <p:cNvSpPr txBox="1">
            <a:spLocks noChangeArrowheads="1"/>
          </p:cNvSpPr>
          <p:nvPr/>
        </p:nvSpPr>
        <p:spPr bwMode="auto">
          <a:xfrm>
            <a:off x="5994400" y="2247900"/>
            <a:ext cx="1270000" cy="4762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Membership Management</a:t>
            </a:r>
          </a:p>
        </p:txBody>
      </p:sp>
      <p:sp>
        <p:nvSpPr>
          <p:cNvPr id="30" name="Text Box 29"/>
          <p:cNvSpPr txBox="1">
            <a:spLocks noChangeArrowheads="1"/>
          </p:cNvSpPr>
          <p:nvPr/>
        </p:nvSpPr>
        <p:spPr bwMode="auto">
          <a:xfrm>
            <a:off x="4495800" y="2070100"/>
            <a:ext cx="1028700" cy="3365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Leave</a:t>
            </a:r>
          </a:p>
        </p:txBody>
      </p:sp>
      <p:sp>
        <p:nvSpPr>
          <p:cNvPr id="31" name="Text Box 30"/>
          <p:cNvSpPr txBox="1">
            <a:spLocks noChangeArrowheads="1"/>
          </p:cNvSpPr>
          <p:nvPr/>
        </p:nvSpPr>
        <p:spPr bwMode="auto">
          <a:xfrm>
            <a:off x="4457700" y="2730500"/>
            <a:ext cx="1028700" cy="3365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Fail</a:t>
            </a:r>
          </a:p>
        </p:txBody>
      </p:sp>
      <p:sp>
        <p:nvSpPr>
          <p:cNvPr id="32" name="Text Box 31"/>
          <p:cNvSpPr txBox="1">
            <a:spLocks noChangeArrowheads="1"/>
          </p:cNvSpPr>
          <p:nvPr/>
        </p:nvSpPr>
        <p:spPr bwMode="auto">
          <a:xfrm>
            <a:off x="4318000" y="3695700"/>
            <a:ext cx="1028700" cy="3365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Join</a:t>
            </a:r>
          </a:p>
        </p:txBody>
      </p:sp>
      <p:sp>
        <p:nvSpPr>
          <p:cNvPr id="33" name="Line 32"/>
          <p:cNvSpPr>
            <a:spLocks noChangeShapeType="1"/>
          </p:cNvSpPr>
          <p:nvPr/>
        </p:nvSpPr>
        <p:spPr bwMode="auto">
          <a:xfrm flipH="1" flipV="1">
            <a:off x="5308600" y="2362200"/>
            <a:ext cx="647700" cy="165100"/>
          </a:xfrm>
          <a:prstGeom prst="line">
            <a:avLst/>
          </a:prstGeom>
          <a:noFill/>
          <a:ln w="12700">
            <a:solidFill>
              <a:srgbClr val="80808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4" name="Line 33"/>
          <p:cNvSpPr>
            <a:spLocks noChangeShapeType="1"/>
          </p:cNvSpPr>
          <p:nvPr/>
        </p:nvSpPr>
        <p:spPr bwMode="auto">
          <a:xfrm flipH="1">
            <a:off x="5219700" y="2565400"/>
            <a:ext cx="723900" cy="355600"/>
          </a:xfrm>
          <a:prstGeom prst="line">
            <a:avLst/>
          </a:prstGeom>
          <a:noFill/>
          <a:ln w="12700">
            <a:solidFill>
              <a:srgbClr val="80808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5" name="Line 34"/>
          <p:cNvSpPr>
            <a:spLocks noChangeShapeType="1"/>
          </p:cNvSpPr>
          <p:nvPr/>
        </p:nvSpPr>
        <p:spPr bwMode="auto">
          <a:xfrm flipH="1">
            <a:off x="5067300" y="2603500"/>
            <a:ext cx="901700" cy="1143000"/>
          </a:xfrm>
          <a:prstGeom prst="line">
            <a:avLst/>
          </a:prstGeom>
          <a:noFill/>
          <a:ln w="12700">
            <a:solidFill>
              <a:srgbClr val="808080"/>
            </a:solidFill>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6" name="Text Box 35"/>
          <p:cNvSpPr txBox="1">
            <a:spLocks noChangeArrowheads="1"/>
          </p:cNvSpPr>
          <p:nvPr/>
        </p:nvSpPr>
        <p:spPr bwMode="auto">
          <a:xfrm>
            <a:off x="3479800" y="1193800"/>
            <a:ext cx="1028700" cy="3365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Group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Revisiting Reliable Multicast</a:t>
            </a:r>
            <a:endParaRPr lang="en-US" dirty="0"/>
          </a:p>
        </p:txBody>
      </p:sp>
      <p:sp>
        <p:nvSpPr>
          <p:cNvPr id="17411" name="Rectangle 3"/>
          <p:cNvSpPr>
            <a:spLocks noGrp="1" noChangeArrowheads="1"/>
          </p:cNvSpPr>
          <p:nvPr>
            <p:ph idx="1"/>
          </p:nvPr>
        </p:nvSpPr>
        <p:spPr/>
        <p:txBody>
          <a:bodyPr>
            <a:normAutofit/>
          </a:bodyPr>
          <a:lstStyle/>
          <a:p>
            <a:r>
              <a:rPr lang="en-US" dirty="0" smtClean="0">
                <a:solidFill>
                  <a:srgbClr val="FF0000"/>
                </a:solidFill>
              </a:rPr>
              <a:t>Integrity</a:t>
            </a:r>
            <a:r>
              <a:rPr lang="en-US" dirty="0" smtClean="0"/>
              <a:t>: A correct (i.e., non-faulty) process </a:t>
            </a:r>
            <a:r>
              <a:rPr lang="en-US" i="1" dirty="0" smtClean="0"/>
              <a:t>p</a:t>
            </a:r>
            <a:r>
              <a:rPr lang="en-US" dirty="0" smtClean="0"/>
              <a:t> delivers a message </a:t>
            </a:r>
            <a:r>
              <a:rPr lang="en-US" i="1" dirty="0" smtClean="0"/>
              <a:t>m</a:t>
            </a:r>
            <a:r>
              <a:rPr lang="en-US" dirty="0" smtClean="0"/>
              <a:t> at most once.</a:t>
            </a:r>
          </a:p>
          <a:p>
            <a:pPr lvl="1"/>
            <a:r>
              <a:rPr lang="en-US" dirty="0" smtClean="0"/>
              <a:t>“Non-faulty”: doesn’t deviate from the protocol &amp; alive</a:t>
            </a:r>
          </a:p>
          <a:p>
            <a:r>
              <a:rPr lang="en-US" dirty="0" smtClean="0">
                <a:solidFill>
                  <a:srgbClr val="FF0000"/>
                </a:solidFill>
              </a:rPr>
              <a:t>Agreement</a:t>
            </a:r>
            <a:r>
              <a:rPr lang="en-US" dirty="0" smtClean="0"/>
              <a:t>: If a correct process delivers message </a:t>
            </a:r>
            <a:r>
              <a:rPr lang="en-US" i="1" dirty="0" smtClean="0"/>
              <a:t>m</a:t>
            </a:r>
            <a:r>
              <a:rPr lang="en-US" dirty="0" smtClean="0"/>
              <a:t>, then all the other correct processes in group(</a:t>
            </a:r>
            <a:r>
              <a:rPr lang="en-US" i="1" dirty="0" smtClean="0"/>
              <a:t>m</a:t>
            </a:r>
            <a:r>
              <a:rPr lang="en-US" dirty="0" smtClean="0"/>
              <a:t>) will eventually deliver </a:t>
            </a:r>
            <a:r>
              <a:rPr lang="en-US" i="1" dirty="0" smtClean="0"/>
              <a:t>m</a:t>
            </a:r>
            <a:r>
              <a:rPr lang="en-US" dirty="0" smtClean="0"/>
              <a:t>.</a:t>
            </a:r>
          </a:p>
          <a:p>
            <a:pPr lvl="1"/>
            <a:r>
              <a:rPr lang="en-US" dirty="0" smtClean="0"/>
              <a:t>Property of </a:t>
            </a:r>
            <a:r>
              <a:rPr lang="ja-JP" altLang="en-US" dirty="0" smtClean="0"/>
              <a:t>“</a:t>
            </a:r>
            <a:r>
              <a:rPr lang="en-US" dirty="0" smtClean="0"/>
              <a:t>all or nothing.</a:t>
            </a:r>
            <a:r>
              <a:rPr lang="ja-JP" altLang="en-US" dirty="0" smtClean="0"/>
              <a:t>”</a:t>
            </a:r>
            <a:endParaRPr lang="en-US" altLang="ja-JP" dirty="0" smtClean="0"/>
          </a:p>
          <a:p>
            <a:r>
              <a:rPr lang="en-US" dirty="0">
                <a:solidFill>
                  <a:srgbClr val="FF0000"/>
                </a:solidFill>
              </a:rPr>
              <a:t>Validity</a:t>
            </a:r>
            <a:r>
              <a:rPr lang="en-US" dirty="0"/>
              <a:t>: If a correct process multicasts (sends) message </a:t>
            </a:r>
            <a:r>
              <a:rPr lang="en-US" i="1" dirty="0"/>
              <a:t>m</a:t>
            </a:r>
            <a:r>
              <a:rPr lang="en-US" dirty="0"/>
              <a:t>, then it will eventually deliver </a:t>
            </a:r>
            <a:r>
              <a:rPr lang="en-US" i="1" dirty="0"/>
              <a:t>m</a:t>
            </a:r>
            <a:r>
              <a:rPr lang="en-US" dirty="0"/>
              <a:t> itself.</a:t>
            </a:r>
          </a:p>
          <a:p>
            <a:pPr lvl="1"/>
            <a:r>
              <a:rPr lang="en-US" dirty="0"/>
              <a:t>Guarantees </a:t>
            </a:r>
            <a:r>
              <a:rPr lang="en-US" dirty="0" err="1"/>
              <a:t>liveness</a:t>
            </a:r>
            <a:r>
              <a:rPr lang="en-US" dirty="0"/>
              <a:t> to the sender</a:t>
            </a:r>
            <a:r>
              <a:rPr lang="en-US" dirty="0" smtClean="0"/>
              <a:t>.</a:t>
            </a:r>
            <a:endParaRPr lang="en-US" b="1" dirty="0" smtClean="0"/>
          </a:p>
          <a:p>
            <a:r>
              <a:rPr lang="en-US" dirty="0" smtClean="0"/>
              <a:t>Validity and agreement together ensure overall </a:t>
            </a:r>
            <a:r>
              <a:rPr lang="en-US" dirty="0" err="1" smtClean="0"/>
              <a:t>liveness</a:t>
            </a:r>
            <a:r>
              <a:rPr lang="en-US" dirty="0" smtClean="0"/>
              <a:t>: if some correct process multicasts a message m, then, all correct processes deliver m too.</a:t>
            </a:r>
            <a:endParaRPr lang="en-US" dirty="0"/>
          </a:p>
        </p:txBody>
      </p:sp>
      <p:sp>
        <p:nvSpPr>
          <p:cNvPr id="6" name="Slide Number Placeholder 5"/>
          <p:cNvSpPr>
            <a:spLocks noGrp="1"/>
          </p:cNvSpPr>
          <p:nvPr>
            <p:ph type="sldNum" sz="quarter" idx="12"/>
          </p:nvPr>
        </p:nvSpPr>
        <p:spPr/>
        <p:txBody>
          <a:bodyPr/>
          <a:lstStyle/>
          <a:p>
            <a:fld id="{A815A43D-5B34-5D42-A57B-C3929BC7D46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with Dynamic Groups</a:t>
            </a:r>
            <a:endParaRPr lang="en-US" dirty="0"/>
          </a:p>
        </p:txBody>
      </p:sp>
      <p:sp>
        <p:nvSpPr>
          <p:cNvPr id="3" name="Content Placeholder 2"/>
          <p:cNvSpPr>
            <a:spLocks noGrp="1"/>
          </p:cNvSpPr>
          <p:nvPr>
            <p:ph idx="1"/>
          </p:nvPr>
        </p:nvSpPr>
        <p:spPr/>
        <p:txBody>
          <a:bodyPr/>
          <a:lstStyle/>
          <a:p>
            <a:r>
              <a:rPr lang="en-US" dirty="0" smtClean="0"/>
              <a:t>How do we define something similar to reliable multicast in a dynamic group?</a:t>
            </a:r>
          </a:p>
          <a:p>
            <a:r>
              <a:rPr lang="en-US" dirty="0" smtClean="0"/>
              <a:t>Approach</a:t>
            </a:r>
          </a:p>
          <a:p>
            <a:pPr lvl="1"/>
            <a:r>
              <a:rPr lang="en-US" dirty="0" smtClean="0"/>
              <a:t>Make sure all processes see the same </a:t>
            </a:r>
            <a:r>
              <a:rPr lang="en-US" i="1" dirty="0" smtClean="0">
                <a:solidFill>
                  <a:srgbClr val="FF0000"/>
                </a:solidFill>
              </a:rPr>
              <a:t>versioned</a:t>
            </a:r>
            <a:r>
              <a:rPr lang="en-US" dirty="0" smtClean="0"/>
              <a:t> membership</a:t>
            </a:r>
          </a:p>
          <a:p>
            <a:pPr lvl="1"/>
            <a:r>
              <a:rPr lang="en-US" dirty="0" smtClean="0"/>
              <a:t>Make sure reliable multicast happens within each version of the membership</a:t>
            </a:r>
          </a:p>
          <a:p>
            <a:r>
              <a:rPr lang="en-US" dirty="0" smtClean="0"/>
              <a:t>Versioned membership: views</a:t>
            </a:r>
          </a:p>
          <a:p>
            <a:pPr lvl="1"/>
            <a:r>
              <a:rPr lang="en-US" dirty="0" smtClean="0"/>
              <a:t>“What happens in the view, stays in the view.”</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18</a:t>
            </a:fld>
            <a:endParaRPr lang="en-US" b="0">
              <a:solidFill>
                <a:srgbClr val="FBBA03"/>
              </a:solidFill>
            </a:endParaRPr>
          </a:p>
        </p:txBody>
      </p:sp>
      <p:pic>
        <p:nvPicPr>
          <p:cNvPr id="5" name="Picture 4"/>
          <p:cNvPicPr>
            <a:picLocks noChangeAspect="1"/>
          </p:cNvPicPr>
          <p:nvPr/>
        </p:nvPicPr>
        <p:blipFill>
          <a:blip r:embed="rId2"/>
          <a:stretch>
            <a:fillRect/>
          </a:stretch>
        </p:blipFill>
        <p:spPr>
          <a:xfrm>
            <a:off x="152400" y="1219200"/>
            <a:ext cx="519176" cy="5899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a:xfrm>
            <a:off x="698500" y="1193800"/>
            <a:ext cx="7683500" cy="5283200"/>
          </a:xfrm>
        </p:spPr>
        <p:txBody>
          <a:bodyPr wrap="square">
            <a:spAutoFit/>
          </a:bodyPr>
          <a:lstStyle/>
          <a:p>
            <a:r>
              <a:rPr lang="en-US" dirty="0" smtClean="0"/>
              <a:t>A group membership service maintains group views, which are lists of current group members. </a:t>
            </a:r>
          </a:p>
          <a:p>
            <a:pPr lvl="1"/>
            <a:r>
              <a:rPr lang="en-US" sz="1800" dirty="0" smtClean="0"/>
              <a:t>This is NOT a list maintained by one member, but…</a:t>
            </a:r>
          </a:p>
          <a:p>
            <a:pPr lvl="1"/>
            <a:r>
              <a:rPr lang="en-US" sz="1800" dirty="0" smtClean="0"/>
              <a:t>Each member maintains its own local view</a:t>
            </a:r>
          </a:p>
          <a:p>
            <a:r>
              <a:rPr lang="en-US" dirty="0" smtClean="0"/>
              <a:t>A view </a:t>
            </a:r>
            <a:r>
              <a:rPr lang="en-US" dirty="0" err="1" smtClean="0"/>
              <a:t>V</a:t>
            </a:r>
            <a:r>
              <a:rPr lang="en-US" baseline="-25000" dirty="0" err="1" smtClean="0"/>
              <a:t>p</a:t>
            </a:r>
            <a:r>
              <a:rPr lang="en-US" dirty="0" err="1" smtClean="0"/>
              <a:t>(g</a:t>
            </a:r>
            <a:r>
              <a:rPr lang="en-US" dirty="0" smtClean="0"/>
              <a:t>) is process </a:t>
            </a:r>
            <a:r>
              <a:rPr lang="en-US" dirty="0" err="1" smtClean="0"/>
              <a:t>p</a:t>
            </a:r>
            <a:r>
              <a:rPr lang="fr-FR" altLang="ja-JP" dirty="0" smtClean="0"/>
              <a:t>'</a:t>
            </a:r>
            <a:r>
              <a:rPr lang="en-US" dirty="0" err="1" smtClean="0"/>
              <a:t>s</a:t>
            </a:r>
            <a:r>
              <a:rPr lang="en-US" dirty="0" smtClean="0"/>
              <a:t> understanding of its group (list of members)</a:t>
            </a:r>
          </a:p>
          <a:p>
            <a:pPr lvl="1"/>
            <a:r>
              <a:rPr lang="en-US" sz="1800" dirty="0" smtClean="0"/>
              <a:t>Example: V</a:t>
            </a:r>
            <a:r>
              <a:rPr lang="en-US" sz="1800" baseline="-25000" dirty="0" smtClean="0"/>
              <a:t>p.0</a:t>
            </a:r>
            <a:r>
              <a:rPr lang="en-US" sz="1800" dirty="0" smtClean="0"/>
              <a:t>(g) = {</a:t>
            </a:r>
            <a:r>
              <a:rPr lang="en-US" sz="1800" dirty="0" err="1" smtClean="0"/>
              <a:t>p</a:t>
            </a:r>
            <a:r>
              <a:rPr lang="en-US" sz="1800" dirty="0" smtClean="0"/>
              <a:t>},  V</a:t>
            </a:r>
            <a:r>
              <a:rPr lang="en-US" sz="1800" baseline="-25000" dirty="0" smtClean="0"/>
              <a:t>p.1</a:t>
            </a:r>
            <a:r>
              <a:rPr lang="en-US" sz="1800" dirty="0" smtClean="0"/>
              <a:t>(g) = {</a:t>
            </a:r>
            <a:r>
              <a:rPr lang="en-US" sz="1800" dirty="0" err="1" smtClean="0"/>
              <a:t>p</a:t>
            </a:r>
            <a:r>
              <a:rPr lang="en-US" sz="1800" dirty="0" smtClean="0"/>
              <a:t>, </a:t>
            </a:r>
            <a:r>
              <a:rPr lang="en-US" sz="1800" dirty="0" err="1" smtClean="0"/>
              <a:t>q</a:t>
            </a:r>
            <a:r>
              <a:rPr lang="en-US" sz="1800" dirty="0" smtClean="0"/>
              <a:t>}, V </a:t>
            </a:r>
            <a:r>
              <a:rPr lang="en-US" sz="1800" baseline="-25000" dirty="0" smtClean="0"/>
              <a:t>p.2 </a:t>
            </a:r>
            <a:r>
              <a:rPr lang="en-US" sz="1800" dirty="0" smtClean="0"/>
              <a:t>(</a:t>
            </a:r>
            <a:r>
              <a:rPr lang="en-US" sz="1800" dirty="0" err="1" smtClean="0"/>
              <a:t>g</a:t>
            </a:r>
            <a:r>
              <a:rPr lang="en-US" sz="1800" dirty="0" smtClean="0"/>
              <a:t>) = {</a:t>
            </a:r>
            <a:r>
              <a:rPr lang="en-US" sz="1800" dirty="0" err="1" smtClean="0"/>
              <a:t>p</a:t>
            </a:r>
            <a:r>
              <a:rPr lang="en-US" sz="1800" dirty="0" smtClean="0"/>
              <a:t>, </a:t>
            </a:r>
            <a:r>
              <a:rPr lang="en-US" sz="1800" dirty="0" err="1" smtClean="0"/>
              <a:t>q</a:t>
            </a:r>
            <a:r>
              <a:rPr lang="en-US" sz="1800" dirty="0" smtClean="0"/>
              <a:t>, </a:t>
            </a:r>
            <a:r>
              <a:rPr lang="en-US" sz="1800" dirty="0" err="1" smtClean="0"/>
              <a:t>r</a:t>
            </a:r>
            <a:r>
              <a:rPr lang="en-US" sz="1800" dirty="0" smtClean="0"/>
              <a:t>}, V </a:t>
            </a:r>
            <a:r>
              <a:rPr lang="en-US" sz="1800" baseline="-25000" dirty="0" smtClean="0"/>
              <a:t>p.3 </a:t>
            </a:r>
            <a:r>
              <a:rPr lang="en-US" sz="1800" dirty="0" smtClean="0"/>
              <a:t>(</a:t>
            </a:r>
            <a:r>
              <a:rPr lang="en-US" sz="1800" dirty="0" err="1" smtClean="0"/>
              <a:t>g</a:t>
            </a:r>
            <a:r>
              <a:rPr lang="en-US" sz="1800" dirty="0" smtClean="0"/>
              <a:t>) = {</a:t>
            </a:r>
            <a:r>
              <a:rPr lang="en-US" sz="1800" dirty="0" err="1" smtClean="0"/>
              <a:t>p,r</a:t>
            </a:r>
            <a:r>
              <a:rPr lang="en-US" sz="1800" dirty="0" smtClean="0"/>
              <a:t>}</a:t>
            </a:r>
          </a:p>
          <a:p>
            <a:pPr lvl="1"/>
            <a:r>
              <a:rPr lang="en-US" sz="1800" dirty="0" smtClean="0"/>
              <a:t>The second subscript indicates the </a:t>
            </a:r>
            <a:r>
              <a:rPr lang="en-US" altLang="ja-JP" sz="1800" dirty="0" smtClean="0"/>
              <a:t>"</a:t>
            </a:r>
            <a:r>
              <a:rPr lang="en-US" sz="1800" dirty="0" smtClean="0"/>
              <a:t>view number</a:t>
            </a:r>
            <a:r>
              <a:rPr lang="en-US" altLang="ja-JP" sz="1800" dirty="0" smtClean="0"/>
              <a:t>"</a:t>
            </a:r>
            <a:r>
              <a:rPr lang="en-US" sz="1800" dirty="0" smtClean="0"/>
              <a:t> received at </a:t>
            </a:r>
            <a:r>
              <a:rPr lang="en-US" sz="1800" dirty="0" err="1" smtClean="0"/>
              <a:t>p</a:t>
            </a:r>
            <a:endParaRPr lang="en-US" sz="1800" dirty="0" smtClean="0"/>
          </a:p>
          <a:p>
            <a:r>
              <a:rPr lang="en-US" dirty="0" smtClean="0"/>
              <a:t>A new group view is disseminated, throughout the group, whenever a member joins or leaves.</a:t>
            </a:r>
          </a:p>
          <a:p>
            <a:pPr lvl="1"/>
            <a:r>
              <a:rPr lang="en-US" sz="1800" dirty="0" smtClean="0"/>
              <a:t>Member detecting failure of another member reliable multicasts a </a:t>
            </a:r>
            <a:r>
              <a:rPr lang="en-US" altLang="ja-JP" sz="1800" dirty="0" smtClean="0"/>
              <a:t>"</a:t>
            </a:r>
            <a:r>
              <a:rPr lang="en-US" sz="1800" dirty="0" smtClean="0"/>
              <a:t>view change</a:t>
            </a:r>
            <a:r>
              <a:rPr lang="en-US" altLang="ja-JP" sz="1800" dirty="0" smtClean="0"/>
              <a:t>"</a:t>
            </a:r>
            <a:r>
              <a:rPr lang="en-US" sz="1800" dirty="0" smtClean="0"/>
              <a:t> message (requires causal-total ordering for multicasts)</a:t>
            </a:r>
          </a:p>
          <a:p>
            <a:pPr lvl="1"/>
            <a:r>
              <a:rPr lang="en-US" sz="1800" dirty="0" smtClean="0"/>
              <a:t>The goal: the compositions of views and the order in which the views are received at different members is the same.</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19</a:t>
            </a:fld>
            <a:endParaRPr lang="en-US" b="0">
              <a:solidFill>
                <a:srgbClr val="FBBA0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Concurrency Control</a:t>
            </a:r>
            <a:endParaRPr lang="en-US" dirty="0"/>
          </a:p>
        </p:txBody>
      </p:sp>
      <p:sp>
        <p:nvSpPr>
          <p:cNvPr id="3" name="Content Placeholder 2"/>
          <p:cNvSpPr>
            <a:spLocks noGrp="1"/>
          </p:cNvSpPr>
          <p:nvPr>
            <p:ph idx="1"/>
          </p:nvPr>
        </p:nvSpPr>
        <p:spPr/>
        <p:txBody>
          <a:bodyPr/>
          <a:lstStyle/>
          <a:p>
            <a:r>
              <a:rPr lang="en-US" dirty="0" smtClean="0"/>
              <a:t>Extracting more concurrency</a:t>
            </a:r>
          </a:p>
          <a:p>
            <a:pPr lvl="1"/>
            <a:r>
              <a:rPr lang="en-US" dirty="0" smtClean="0"/>
              <a:t>Non-exclusive locks</a:t>
            </a:r>
          </a:p>
          <a:p>
            <a:pPr lvl="1"/>
            <a:r>
              <a:rPr lang="en-US" dirty="0" smtClean="0"/>
              <a:t>Two-version locking</a:t>
            </a:r>
          </a:p>
          <a:p>
            <a:r>
              <a:rPr lang="en-US" dirty="0" smtClean="0"/>
              <a:t>Reducing the lock overhead</a:t>
            </a:r>
          </a:p>
          <a:p>
            <a:pPr lvl="1"/>
            <a:r>
              <a:rPr lang="en-US" dirty="0" smtClean="0"/>
              <a:t>Hierarchical locking</a:t>
            </a:r>
          </a:p>
          <a:p>
            <a:r>
              <a:rPr lang="en-US" dirty="0" smtClean="0"/>
              <a:t>Atomic commit problem</a:t>
            </a:r>
          </a:p>
          <a:p>
            <a:pPr lvl="1"/>
            <a:r>
              <a:rPr lang="en-US" dirty="0" smtClean="0"/>
              <a:t>Either all commit or all abort</a:t>
            </a:r>
          </a:p>
          <a:p>
            <a:r>
              <a:rPr lang="en-US" dirty="0" smtClean="0"/>
              <a:t>2PC</a:t>
            </a:r>
          </a:p>
          <a:p>
            <a:pPr lvl="1"/>
            <a:r>
              <a:rPr lang="en-US" dirty="0" smtClean="0"/>
              <a:t>Voting phase</a:t>
            </a:r>
          </a:p>
          <a:p>
            <a:pPr lvl="1"/>
            <a:r>
              <a:rPr lang="en-US" dirty="0" smtClean="0"/>
              <a:t>Commit phase</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a:t>
            </a:fld>
            <a:endParaRPr lang="en-US" b="0">
              <a:solidFill>
                <a:srgbClr val="FBBA0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smtClean="0"/>
              <a:t>An event is said to occur in a view </a:t>
            </a:r>
            <a:r>
              <a:rPr lang="en-US" dirty="0" err="1" smtClean="0"/>
              <a:t>v</a:t>
            </a:r>
            <a:r>
              <a:rPr lang="en-US" baseline="-25000" dirty="0" err="1" smtClean="0"/>
              <a:t>p,i</a:t>
            </a:r>
            <a:r>
              <a:rPr lang="en-US" dirty="0" err="1" smtClean="0"/>
              <a:t>(g</a:t>
            </a:r>
            <a:r>
              <a:rPr lang="en-US" dirty="0" smtClean="0"/>
              <a:t>) if the event occurs at </a:t>
            </a:r>
            <a:r>
              <a:rPr lang="en-US" dirty="0" err="1" smtClean="0"/>
              <a:t>p</a:t>
            </a:r>
            <a:r>
              <a:rPr lang="en-US" dirty="0" smtClean="0"/>
              <a:t>, and at the time of event occurrence, </a:t>
            </a:r>
            <a:r>
              <a:rPr lang="en-US" dirty="0" err="1" smtClean="0"/>
              <a:t>p</a:t>
            </a:r>
            <a:r>
              <a:rPr lang="en-US" dirty="0" smtClean="0"/>
              <a:t> has delivered </a:t>
            </a:r>
            <a:r>
              <a:rPr lang="en-US" dirty="0" err="1" smtClean="0"/>
              <a:t>v</a:t>
            </a:r>
            <a:r>
              <a:rPr lang="en-US" baseline="-25000" dirty="0" err="1" smtClean="0"/>
              <a:t>p,i</a:t>
            </a:r>
            <a:r>
              <a:rPr lang="en-US" dirty="0" err="1" smtClean="0"/>
              <a:t>(g</a:t>
            </a:r>
            <a:r>
              <a:rPr lang="en-US" dirty="0" smtClean="0"/>
              <a:t>) but has not yet delivered v</a:t>
            </a:r>
            <a:r>
              <a:rPr lang="en-US" baseline="-25000" dirty="0" smtClean="0"/>
              <a:t>p,i+1</a:t>
            </a:r>
            <a:r>
              <a:rPr lang="en-US" dirty="0" smtClean="0"/>
              <a:t>(g). </a:t>
            </a:r>
          </a:p>
          <a:p>
            <a:r>
              <a:rPr lang="en-US" dirty="0" smtClean="0"/>
              <a:t>Messages sent out in a view </a:t>
            </a:r>
            <a:r>
              <a:rPr lang="en-US" dirty="0" err="1" smtClean="0"/>
              <a:t>i</a:t>
            </a:r>
            <a:r>
              <a:rPr lang="en-US" dirty="0" smtClean="0"/>
              <a:t> need to be delivered in that view at all members in the group</a:t>
            </a:r>
          </a:p>
          <a:p>
            <a:r>
              <a:rPr lang="en-US" dirty="0" smtClean="0"/>
              <a:t>Requirements for view delivery</a:t>
            </a:r>
          </a:p>
          <a:p>
            <a:pPr lvl="1"/>
            <a:r>
              <a:rPr lang="en-US" dirty="0" smtClean="0">
                <a:solidFill>
                  <a:schemeClr val="accent4"/>
                </a:solidFill>
              </a:rPr>
              <a:t>Order</a:t>
            </a:r>
            <a:r>
              <a:rPr lang="en-US" dirty="0" smtClean="0"/>
              <a:t>: If </a:t>
            </a:r>
            <a:r>
              <a:rPr lang="en-US" dirty="0" err="1" smtClean="0"/>
              <a:t>p</a:t>
            </a:r>
            <a:r>
              <a:rPr lang="en-US" dirty="0" smtClean="0"/>
              <a:t> delivers </a:t>
            </a:r>
            <a:r>
              <a:rPr lang="en-US" dirty="0" err="1" smtClean="0"/>
              <a:t>v</a:t>
            </a:r>
            <a:r>
              <a:rPr lang="en-US" baseline="-25000" dirty="0" err="1" smtClean="0"/>
              <a:t>i</a:t>
            </a:r>
            <a:r>
              <a:rPr lang="en-US" dirty="0" err="1" smtClean="0"/>
              <a:t>(g</a:t>
            </a:r>
            <a:r>
              <a:rPr lang="en-US" dirty="0" smtClean="0"/>
              <a:t>) and then v</a:t>
            </a:r>
            <a:r>
              <a:rPr lang="en-US" baseline="-25000" dirty="0" smtClean="0"/>
              <a:t>i+1</a:t>
            </a:r>
            <a:r>
              <a:rPr lang="en-US" dirty="0" smtClean="0"/>
              <a:t>(g), then no other process </a:t>
            </a:r>
            <a:r>
              <a:rPr lang="en-US" dirty="0" err="1" smtClean="0"/>
              <a:t>q</a:t>
            </a:r>
            <a:r>
              <a:rPr lang="en-US" dirty="0" smtClean="0"/>
              <a:t> delivers v</a:t>
            </a:r>
            <a:r>
              <a:rPr lang="en-US" baseline="-25000" dirty="0" smtClean="0"/>
              <a:t>i+1</a:t>
            </a:r>
            <a:r>
              <a:rPr lang="en-US" dirty="0" smtClean="0"/>
              <a:t>(g) before </a:t>
            </a:r>
            <a:r>
              <a:rPr lang="en-US" dirty="0" err="1" smtClean="0"/>
              <a:t>v</a:t>
            </a:r>
            <a:r>
              <a:rPr lang="en-US" baseline="-25000" dirty="0" err="1" smtClean="0"/>
              <a:t>i</a:t>
            </a:r>
            <a:r>
              <a:rPr lang="en-US" dirty="0" err="1" smtClean="0"/>
              <a:t>(g</a:t>
            </a:r>
            <a:r>
              <a:rPr lang="en-US" dirty="0" smtClean="0"/>
              <a:t>).</a:t>
            </a:r>
          </a:p>
          <a:p>
            <a:pPr lvl="1"/>
            <a:r>
              <a:rPr lang="en-US" dirty="0" smtClean="0">
                <a:solidFill>
                  <a:schemeClr val="accent4"/>
                </a:solidFill>
              </a:rPr>
              <a:t>Integrity</a:t>
            </a:r>
            <a:r>
              <a:rPr lang="en-US" dirty="0" smtClean="0"/>
              <a:t>: If </a:t>
            </a:r>
            <a:r>
              <a:rPr lang="en-US" dirty="0" err="1" smtClean="0"/>
              <a:t>p</a:t>
            </a:r>
            <a:r>
              <a:rPr lang="en-US" dirty="0" smtClean="0"/>
              <a:t> delivers </a:t>
            </a:r>
            <a:r>
              <a:rPr lang="en-US" dirty="0" err="1" smtClean="0"/>
              <a:t>v</a:t>
            </a:r>
            <a:r>
              <a:rPr lang="en-US" baseline="-25000" dirty="0" err="1" smtClean="0"/>
              <a:t>i</a:t>
            </a:r>
            <a:r>
              <a:rPr lang="en-US" dirty="0" err="1" smtClean="0"/>
              <a:t>(g</a:t>
            </a:r>
            <a:r>
              <a:rPr lang="en-US" dirty="0" smtClean="0"/>
              <a:t>), then </a:t>
            </a:r>
            <a:r>
              <a:rPr lang="en-US" dirty="0" err="1" smtClean="0"/>
              <a:t>p</a:t>
            </a:r>
            <a:r>
              <a:rPr lang="en-US" dirty="0" smtClean="0"/>
              <a:t> is in all </a:t>
            </a:r>
            <a:r>
              <a:rPr lang="en-US" dirty="0" err="1" smtClean="0"/>
              <a:t>v</a:t>
            </a:r>
            <a:r>
              <a:rPr lang="en-US" dirty="0" smtClean="0"/>
              <a:t> </a:t>
            </a:r>
            <a:r>
              <a:rPr lang="en-US" baseline="-25000" dirty="0" smtClean="0"/>
              <a:t>*, </a:t>
            </a:r>
            <a:r>
              <a:rPr lang="en-US" baseline="-25000" dirty="0" err="1" smtClean="0"/>
              <a:t>i</a:t>
            </a:r>
            <a:r>
              <a:rPr lang="en-US" dirty="0" err="1" smtClean="0"/>
              <a:t>(g</a:t>
            </a:r>
            <a:r>
              <a:rPr lang="en-US" dirty="0" smtClean="0"/>
              <a:t>).</a:t>
            </a:r>
          </a:p>
          <a:p>
            <a:pPr lvl="1"/>
            <a:r>
              <a:rPr lang="en-US" dirty="0" smtClean="0">
                <a:solidFill>
                  <a:schemeClr val="accent4"/>
                </a:solidFill>
              </a:rPr>
              <a:t>Non-triviality</a:t>
            </a:r>
            <a:r>
              <a:rPr lang="en-US" dirty="0" smtClean="0"/>
              <a:t>: if process </a:t>
            </a:r>
            <a:r>
              <a:rPr lang="en-US" dirty="0" err="1" smtClean="0"/>
              <a:t>q</a:t>
            </a:r>
            <a:r>
              <a:rPr lang="en-US" dirty="0" smtClean="0"/>
              <a:t> joins a group and becomes reachable from process </a:t>
            </a:r>
            <a:r>
              <a:rPr lang="en-US" dirty="0" err="1" smtClean="0"/>
              <a:t>p</a:t>
            </a:r>
            <a:r>
              <a:rPr lang="en-US" dirty="0" smtClean="0"/>
              <a:t>, then eventually, </a:t>
            </a:r>
            <a:r>
              <a:rPr lang="en-US" dirty="0" err="1" smtClean="0"/>
              <a:t>q</a:t>
            </a:r>
            <a:r>
              <a:rPr lang="en-US" dirty="0" smtClean="0"/>
              <a:t> will always be present in the views that delivered at </a:t>
            </a:r>
            <a:r>
              <a:rPr lang="en-US" dirty="0" err="1" smtClean="0"/>
              <a:t>p</a:t>
            </a:r>
            <a:r>
              <a:rPr lang="en-US" dirty="0" smtClean="0"/>
              <a:t>.</a:t>
            </a:r>
          </a:p>
          <a:p>
            <a:pPr lvl="2"/>
            <a:r>
              <a:rPr lang="en-US" dirty="0" smtClean="0"/>
              <a:t>Exception: partitioning of group</a:t>
            </a:r>
          </a:p>
          <a:p>
            <a:pPr lvl="2"/>
            <a:r>
              <a:rPr lang="en-US" dirty="0" smtClean="0"/>
              <a:t>We</a:t>
            </a:r>
            <a:r>
              <a:rPr lang="fr-FR" altLang="ja-JP" dirty="0" smtClean="0"/>
              <a:t>'</a:t>
            </a:r>
            <a:r>
              <a:rPr lang="en-US" dirty="0" err="1" smtClean="0"/>
              <a:t>ll</a:t>
            </a:r>
            <a:r>
              <a:rPr lang="en-US" dirty="0" smtClean="0"/>
              <a:t> discuss partitions next lecture. Ignore for now.</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20</a:t>
            </a:fld>
            <a:endParaRPr lang="en-US" b="0">
              <a:solidFill>
                <a:srgbClr val="FBBA03"/>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Synchronous Communication</a:t>
            </a:r>
            <a:endParaRPr lang="en-US" dirty="0"/>
          </a:p>
        </p:txBody>
      </p:sp>
      <p:sp>
        <p:nvSpPr>
          <p:cNvPr id="3" name="Content Placeholder 2"/>
          <p:cNvSpPr>
            <a:spLocks noGrp="1"/>
          </p:cNvSpPr>
          <p:nvPr>
            <p:ph idx="1"/>
          </p:nvPr>
        </p:nvSpPr>
        <p:spPr/>
        <p:txBody>
          <a:bodyPr/>
          <a:lstStyle/>
          <a:p>
            <a:r>
              <a:rPr lang="en-US" dirty="0" smtClean="0"/>
              <a:t>View Synchronous Communication = Group Membership Service  +  Reliable multicast</a:t>
            </a:r>
          </a:p>
          <a:p>
            <a:r>
              <a:rPr lang="en-US" altLang="ja-JP" dirty="0" smtClean="0"/>
              <a:t>"</a:t>
            </a:r>
            <a:r>
              <a:rPr lang="en-US" dirty="0" smtClean="0"/>
              <a:t>What happens in the view, stays in the view</a:t>
            </a:r>
            <a:r>
              <a:rPr lang="en-US" altLang="ja-JP" dirty="0" smtClean="0"/>
              <a:t>"</a:t>
            </a:r>
            <a:endParaRPr lang="en-US" dirty="0" smtClean="0"/>
          </a:p>
          <a:p>
            <a:r>
              <a:rPr lang="en-US" dirty="0" smtClean="0"/>
              <a:t>It is </a:t>
            </a:r>
            <a:r>
              <a:rPr lang="en-US" i="1" dirty="0" smtClean="0"/>
              <a:t>virtual</a:t>
            </a:r>
          </a:p>
          <a:p>
            <a:pPr lvl="1"/>
            <a:r>
              <a:rPr lang="en-US" dirty="0" smtClean="0"/>
              <a:t>View and message deliveries are allowed to occur at different physical times at different members</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21</a:t>
            </a:fld>
            <a:endParaRPr lang="en-US" b="0">
              <a:solidFill>
                <a:srgbClr val="FBBA03"/>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Synchronous Communication Guarantees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Integrity</a:t>
            </a:r>
            <a:r>
              <a:rPr lang="en-US" dirty="0" smtClean="0"/>
              <a:t>: If </a:t>
            </a:r>
            <a:r>
              <a:rPr lang="en-US" dirty="0" err="1" smtClean="0"/>
              <a:t>p</a:t>
            </a:r>
            <a:r>
              <a:rPr lang="en-US" dirty="0" smtClean="0"/>
              <a:t> delivered message </a:t>
            </a:r>
            <a:r>
              <a:rPr lang="en-US" dirty="0" err="1" smtClean="0"/>
              <a:t>m</a:t>
            </a:r>
            <a:r>
              <a:rPr lang="en-US" dirty="0" smtClean="0"/>
              <a:t>, </a:t>
            </a:r>
            <a:r>
              <a:rPr lang="en-US" dirty="0" err="1" smtClean="0"/>
              <a:t>p</a:t>
            </a:r>
            <a:r>
              <a:rPr lang="en-US" dirty="0" smtClean="0"/>
              <a:t> will not deliver </a:t>
            </a:r>
            <a:r>
              <a:rPr lang="en-US" dirty="0" err="1" smtClean="0"/>
              <a:t>m</a:t>
            </a:r>
            <a:r>
              <a:rPr lang="en-US" dirty="0" smtClean="0"/>
              <a:t> again. Also </a:t>
            </a:r>
            <a:r>
              <a:rPr lang="en-US" dirty="0" err="1" smtClean="0"/>
              <a:t>p</a:t>
            </a:r>
            <a:r>
              <a:rPr lang="en-US" dirty="0" smtClean="0"/>
              <a:t> </a:t>
            </a:r>
            <a:r>
              <a:rPr lang="en-US" dirty="0" err="1" smtClean="0">
                <a:sym typeface="Symbol" charset="0"/>
              </a:rPr>
              <a:t></a:t>
            </a:r>
            <a:r>
              <a:rPr lang="en-US" dirty="0" smtClean="0">
                <a:sym typeface="Symbol" charset="0"/>
              </a:rPr>
              <a:t> group (</a:t>
            </a:r>
            <a:r>
              <a:rPr lang="en-US" dirty="0" err="1" smtClean="0">
                <a:sym typeface="Symbol" charset="0"/>
              </a:rPr>
              <a:t>m</a:t>
            </a:r>
            <a:r>
              <a:rPr lang="en-US" dirty="0" smtClean="0">
                <a:sym typeface="Symbol" charset="0"/>
              </a:rPr>
              <a:t>), i.e., </a:t>
            </a:r>
            <a:r>
              <a:rPr lang="en-US" dirty="0" err="1" smtClean="0">
                <a:sym typeface="Symbol" charset="0"/>
              </a:rPr>
              <a:t>p</a:t>
            </a:r>
            <a:r>
              <a:rPr lang="en-US" dirty="0" smtClean="0">
                <a:sym typeface="Symbol" charset="0"/>
              </a:rPr>
              <a:t> is in the latest view.</a:t>
            </a:r>
            <a:endParaRPr lang="en-US" dirty="0" smtClean="0"/>
          </a:p>
          <a:p>
            <a:r>
              <a:rPr lang="en-US" dirty="0" smtClean="0">
                <a:solidFill>
                  <a:srgbClr val="FF0000"/>
                </a:solidFill>
              </a:rPr>
              <a:t>Validity</a:t>
            </a:r>
            <a:r>
              <a:rPr lang="en-US" dirty="0" smtClean="0"/>
              <a:t>: Correct processes always deliver all messages. That is, if </a:t>
            </a:r>
            <a:r>
              <a:rPr lang="en-US" dirty="0" err="1" smtClean="0"/>
              <a:t>p</a:t>
            </a:r>
            <a:r>
              <a:rPr lang="en-US" dirty="0" smtClean="0"/>
              <a:t> delivers message </a:t>
            </a:r>
            <a:r>
              <a:rPr lang="en-US" dirty="0" err="1" smtClean="0"/>
              <a:t>m</a:t>
            </a:r>
            <a:r>
              <a:rPr lang="en-US" dirty="0" smtClean="0"/>
              <a:t> in view </a:t>
            </a:r>
            <a:r>
              <a:rPr lang="en-US" dirty="0" err="1" smtClean="0"/>
              <a:t>v(g</a:t>
            </a:r>
            <a:r>
              <a:rPr lang="en-US" dirty="0" smtClean="0"/>
              <a:t>), and some process </a:t>
            </a:r>
            <a:r>
              <a:rPr lang="en-US" dirty="0" err="1" smtClean="0"/>
              <a:t>q</a:t>
            </a:r>
            <a:r>
              <a:rPr lang="en-US" dirty="0" smtClean="0"/>
              <a:t> </a:t>
            </a:r>
            <a:r>
              <a:rPr lang="en-US" dirty="0" err="1" smtClean="0">
                <a:sym typeface="Symbol" charset="0"/>
              </a:rPr>
              <a:t></a:t>
            </a:r>
            <a:r>
              <a:rPr lang="en-US" dirty="0" smtClean="0">
                <a:sym typeface="Symbol" charset="0"/>
              </a:rPr>
              <a:t> </a:t>
            </a:r>
            <a:r>
              <a:rPr lang="en-US" dirty="0" err="1" smtClean="0">
                <a:sym typeface="Symbol" charset="0"/>
              </a:rPr>
              <a:t>v(g</a:t>
            </a:r>
            <a:r>
              <a:rPr lang="en-US" dirty="0" smtClean="0">
                <a:sym typeface="Symbol" charset="0"/>
              </a:rPr>
              <a:t>) does not deliver </a:t>
            </a:r>
            <a:r>
              <a:rPr lang="en-US" dirty="0" err="1" smtClean="0">
                <a:sym typeface="Symbol" charset="0"/>
              </a:rPr>
              <a:t>m</a:t>
            </a:r>
            <a:r>
              <a:rPr lang="en-US" dirty="0" smtClean="0">
                <a:sym typeface="Symbol" charset="0"/>
              </a:rPr>
              <a:t> in view </a:t>
            </a:r>
            <a:r>
              <a:rPr lang="en-US" dirty="0" err="1" smtClean="0">
                <a:sym typeface="Symbol" charset="0"/>
              </a:rPr>
              <a:t>v(g</a:t>
            </a:r>
            <a:r>
              <a:rPr lang="en-US" dirty="0" smtClean="0">
                <a:sym typeface="Symbol" charset="0"/>
              </a:rPr>
              <a:t>), then the next view </a:t>
            </a:r>
            <a:r>
              <a:rPr lang="en-US" dirty="0" err="1" smtClean="0">
                <a:sym typeface="Symbol" charset="0"/>
              </a:rPr>
              <a:t>v</a:t>
            </a:r>
            <a:r>
              <a:rPr lang="fr-FR" altLang="ja-JP" dirty="0" smtClean="0">
                <a:sym typeface="Symbol" charset="0"/>
              </a:rPr>
              <a:t>'</a:t>
            </a:r>
            <a:r>
              <a:rPr lang="en-US" dirty="0" smtClean="0">
                <a:sym typeface="Symbol" charset="0"/>
              </a:rPr>
              <a:t>(</a:t>
            </a:r>
            <a:r>
              <a:rPr lang="en-US" dirty="0" err="1" smtClean="0">
                <a:sym typeface="Symbol" charset="0"/>
              </a:rPr>
              <a:t>g</a:t>
            </a:r>
            <a:r>
              <a:rPr lang="en-US" dirty="0" smtClean="0">
                <a:sym typeface="Symbol" charset="0"/>
              </a:rPr>
              <a:t>) delivered at </a:t>
            </a:r>
            <a:r>
              <a:rPr lang="en-US" dirty="0" err="1" smtClean="0">
                <a:sym typeface="Symbol" charset="0"/>
              </a:rPr>
              <a:t>p</a:t>
            </a:r>
            <a:r>
              <a:rPr lang="en-US" dirty="0" smtClean="0">
                <a:sym typeface="Symbol" charset="0"/>
              </a:rPr>
              <a:t> will not include </a:t>
            </a:r>
            <a:r>
              <a:rPr lang="en-US" dirty="0" err="1" smtClean="0">
                <a:sym typeface="Symbol" charset="0"/>
              </a:rPr>
              <a:t>q</a:t>
            </a:r>
            <a:r>
              <a:rPr lang="en-US" dirty="0" smtClean="0">
                <a:sym typeface="Symbol" charset="0"/>
              </a:rPr>
              <a:t>.</a:t>
            </a:r>
            <a:endParaRPr lang="en-US" dirty="0" smtClean="0"/>
          </a:p>
          <a:p>
            <a:r>
              <a:rPr lang="en-US" dirty="0" smtClean="0">
                <a:solidFill>
                  <a:srgbClr val="FF0000"/>
                </a:solidFill>
              </a:rPr>
              <a:t>Agreement</a:t>
            </a:r>
            <a:r>
              <a:rPr lang="en-US" dirty="0" smtClean="0"/>
              <a:t>: Correct processes deliver the same sequence of views, and the same set of messages in any view.</a:t>
            </a:r>
          </a:p>
          <a:p>
            <a:pPr lvl="1"/>
            <a:r>
              <a:rPr lang="en-US" dirty="0" smtClean="0"/>
              <a:t>If </a:t>
            </a:r>
            <a:r>
              <a:rPr lang="en-US" dirty="0" err="1" smtClean="0"/>
              <a:t>p</a:t>
            </a:r>
            <a:r>
              <a:rPr lang="en-US" dirty="0" smtClean="0"/>
              <a:t> delivers </a:t>
            </a:r>
            <a:r>
              <a:rPr lang="en-US" dirty="0" err="1" smtClean="0"/>
              <a:t>m</a:t>
            </a:r>
            <a:r>
              <a:rPr lang="en-US" dirty="0" smtClean="0"/>
              <a:t> in V, and then delivers V</a:t>
            </a:r>
            <a:r>
              <a:rPr lang="fr-FR" altLang="ja-JP" dirty="0" smtClean="0"/>
              <a:t>'</a:t>
            </a:r>
            <a:r>
              <a:rPr lang="en-US" dirty="0" smtClean="0"/>
              <a:t>, then   all processes in V </a:t>
            </a:r>
            <a:r>
              <a:rPr lang="en-US" dirty="0" err="1" smtClean="0">
                <a:sym typeface="Symbol" charset="0"/>
              </a:rPr>
              <a:t></a:t>
            </a:r>
            <a:r>
              <a:rPr lang="en-US" dirty="0" smtClean="0">
                <a:sym typeface="Symbol" charset="0"/>
              </a:rPr>
              <a:t> V</a:t>
            </a:r>
            <a:r>
              <a:rPr lang="fr-FR" altLang="ja-JP" dirty="0" smtClean="0">
                <a:sym typeface="Symbol" charset="0"/>
              </a:rPr>
              <a:t>'</a:t>
            </a:r>
            <a:r>
              <a:rPr lang="en-US" dirty="0" smtClean="0">
                <a:sym typeface="Symbol" charset="0"/>
              </a:rPr>
              <a:t> deliver </a:t>
            </a:r>
            <a:r>
              <a:rPr lang="en-US" dirty="0" err="1" smtClean="0">
                <a:sym typeface="Symbol" charset="0"/>
              </a:rPr>
              <a:t>m</a:t>
            </a:r>
            <a:r>
              <a:rPr lang="en-US" dirty="0" smtClean="0">
                <a:sym typeface="Symbol" charset="0"/>
              </a:rPr>
              <a:t> in view V</a:t>
            </a:r>
            <a:endParaRPr lang="en-US" dirty="0" smtClean="0"/>
          </a:p>
          <a:p>
            <a:r>
              <a:rPr lang="en-US" dirty="0" smtClean="0"/>
              <a:t>All view delivery conditions (order, integrity, and non-triviality conditions, from last slide) are satisfied</a:t>
            </a:r>
          </a:p>
          <a:p>
            <a:endParaRPr lang="en-US" sz="2000"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22</a:t>
            </a:fld>
            <a:endParaRPr lang="en-US" b="0">
              <a:solidFill>
                <a:srgbClr val="FBBA03"/>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23</a:t>
            </a:fld>
            <a:endParaRPr lang="en-US" b="0">
              <a:solidFill>
                <a:srgbClr val="FBBA03"/>
              </a:solidFill>
            </a:endParaRPr>
          </a:p>
        </p:txBody>
      </p:sp>
      <p:grpSp>
        <p:nvGrpSpPr>
          <p:cNvPr id="5" name="Group 4"/>
          <p:cNvGrpSpPr>
            <a:grpSpLocks/>
          </p:cNvGrpSpPr>
          <p:nvPr/>
        </p:nvGrpSpPr>
        <p:grpSpPr bwMode="auto">
          <a:xfrm>
            <a:off x="749300" y="1443037"/>
            <a:ext cx="2806700" cy="1985963"/>
            <a:chOff x="456" y="744"/>
            <a:chExt cx="1768" cy="1251"/>
          </a:xfrm>
        </p:grpSpPr>
        <p:sp>
          <p:nvSpPr>
            <p:cNvPr id="6" name="Line 5"/>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7" name="Line 6"/>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8" name="Line 7"/>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 name="Text Box 8"/>
            <p:cNvSpPr txBox="1">
              <a:spLocks noChangeArrowheads="1"/>
            </p:cNvSpPr>
            <p:nvPr/>
          </p:nvSpPr>
          <p:spPr bwMode="auto">
            <a:xfrm>
              <a:off x="464" y="856"/>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10" name="Text Box 9"/>
            <p:cNvSpPr txBox="1">
              <a:spLocks noChangeArrowheads="1"/>
            </p:cNvSpPr>
            <p:nvPr/>
          </p:nvSpPr>
          <p:spPr bwMode="auto">
            <a:xfrm>
              <a:off x="456" y="1144"/>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11" name="Text Box 10"/>
            <p:cNvSpPr txBox="1">
              <a:spLocks noChangeArrowheads="1"/>
            </p:cNvSpPr>
            <p:nvPr/>
          </p:nvSpPr>
          <p:spPr bwMode="auto">
            <a:xfrm>
              <a:off x="456" y="1464"/>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12" name="Freeform 11"/>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38100" cap="flat" cmpd="sng" algn="ctr">
              <a:solidFill>
                <a:schemeClr val="tx1"/>
              </a:solidFill>
              <a:prstDash val="dash"/>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13" name="Text Box 12"/>
            <p:cNvSpPr txBox="1">
              <a:spLocks noChangeArrowheads="1"/>
            </p:cNvSpPr>
            <p:nvPr/>
          </p:nvSpPr>
          <p:spPr bwMode="auto">
            <a:xfrm>
              <a:off x="608" y="1816"/>
              <a:ext cx="568"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14" name="Group 13"/>
          <p:cNvGrpSpPr>
            <a:grpSpLocks/>
          </p:cNvGrpSpPr>
          <p:nvPr/>
        </p:nvGrpSpPr>
        <p:grpSpPr bwMode="auto">
          <a:xfrm>
            <a:off x="774700" y="3759200"/>
            <a:ext cx="2806700" cy="1985963"/>
            <a:chOff x="456" y="744"/>
            <a:chExt cx="1768" cy="1251"/>
          </a:xfrm>
        </p:grpSpPr>
        <p:sp>
          <p:nvSpPr>
            <p:cNvPr id="15" name="Line 14"/>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6" name="Line 15"/>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7" name="Line 16"/>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8" name="Text Box 17"/>
            <p:cNvSpPr txBox="1">
              <a:spLocks noChangeArrowheads="1"/>
            </p:cNvSpPr>
            <p:nvPr/>
          </p:nvSpPr>
          <p:spPr bwMode="auto">
            <a:xfrm>
              <a:off x="464" y="856"/>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19" name="Text Box 18"/>
            <p:cNvSpPr txBox="1">
              <a:spLocks noChangeArrowheads="1"/>
            </p:cNvSpPr>
            <p:nvPr/>
          </p:nvSpPr>
          <p:spPr bwMode="auto">
            <a:xfrm>
              <a:off x="456" y="1144"/>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20" name="Text Box 19"/>
            <p:cNvSpPr txBox="1">
              <a:spLocks noChangeArrowheads="1"/>
            </p:cNvSpPr>
            <p:nvPr/>
          </p:nvSpPr>
          <p:spPr bwMode="auto">
            <a:xfrm>
              <a:off x="456" y="1464"/>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21" name="Freeform 20"/>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38100" cap="flat" cmpd="sng" algn="ctr">
              <a:solidFill>
                <a:srgbClr val="000000"/>
              </a:solidFill>
              <a:prstDash val="dash"/>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22" name="Text Box 21"/>
            <p:cNvSpPr txBox="1">
              <a:spLocks noChangeArrowheads="1"/>
            </p:cNvSpPr>
            <p:nvPr/>
          </p:nvSpPr>
          <p:spPr bwMode="auto">
            <a:xfrm>
              <a:off x="608" y="1816"/>
              <a:ext cx="568"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23" name="Group 22"/>
          <p:cNvGrpSpPr>
            <a:grpSpLocks/>
          </p:cNvGrpSpPr>
          <p:nvPr/>
        </p:nvGrpSpPr>
        <p:grpSpPr bwMode="auto">
          <a:xfrm>
            <a:off x="5105400" y="1519237"/>
            <a:ext cx="2806700" cy="1985963"/>
            <a:chOff x="456" y="744"/>
            <a:chExt cx="1768" cy="1251"/>
          </a:xfrm>
        </p:grpSpPr>
        <p:sp>
          <p:nvSpPr>
            <p:cNvPr id="24" name="Line 23"/>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5" name="Line 24"/>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6" name="Line 25"/>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7" name="Text Box 26"/>
            <p:cNvSpPr txBox="1">
              <a:spLocks noChangeArrowheads="1"/>
            </p:cNvSpPr>
            <p:nvPr/>
          </p:nvSpPr>
          <p:spPr bwMode="auto">
            <a:xfrm>
              <a:off x="464" y="856"/>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28" name="Text Box 27"/>
            <p:cNvSpPr txBox="1">
              <a:spLocks noChangeArrowheads="1"/>
            </p:cNvSpPr>
            <p:nvPr/>
          </p:nvSpPr>
          <p:spPr bwMode="auto">
            <a:xfrm>
              <a:off x="456" y="1144"/>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29" name="Text Box 28"/>
            <p:cNvSpPr txBox="1">
              <a:spLocks noChangeArrowheads="1"/>
            </p:cNvSpPr>
            <p:nvPr/>
          </p:nvSpPr>
          <p:spPr bwMode="auto">
            <a:xfrm>
              <a:off x="456" y="1464"/>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30" name="Freeform 29"/>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38100" cap="flat" cmpd="sng" algn="ctr">
              <a:solidFill>
                <a:srgbClr val="000000"/>
              </a:solidFill>
              <a:prstDash val="dash"/>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31" name="Text Box 30"/>
            <p:cNvSpPr txBox="1">
              <a:spLocks noChangeArrowheads="1"/>
            </p:cNvSpPr>
            <p:nvPr/>
          </p:nvSpPr>
          <p:spPr bwMode="auto">
            <a:xfrm>
              <a:off x="608" y="1816"/>
              <a:ext cx="568"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32" name="Group 31"/>
          <p:cNvGrpSpPr>
            <a:grpSpLocks/>
          </p:cNvGrpSpPr>
          <p:nvPr/>
        </p:nvGrpSpPr>
        <p:grpSpPr bwMode="auto">
          <a:xfrm>
            <a:off x="5016500" y="3822700"/>
            <a:ext cx="2806700" cy="1985963"/>
            <a:chOff x="456" y="744"/>
            <a:chExt cx="1768" cy="1251"/>
          </a:xfrm>
        </p:grpSpPr>
        <p:sp>
          <p:nvSpPr>
            <p:cNvPr id="33" name="Line 32"/>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4" name="Line 33"/>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5" name="Line 34"/>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36" name="Text Box 35"/>
            <p:cNvSpPr txBox="1">
              <a:spLocks noChangeArrowheads="1"/>
            </p:cNvSpPr>
            <p:nvPr/>
          </p:nvSpPr>
          <p:spPr bwMode="auto">
            <a:xfrm>
              <a:off x="464" y="856"/>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37" name="Text Box 36"/>
            <p:cNvSpPr txBox="1">
              <a:spLocks noChangeArrowheads="1"/>
            </p:cNvSpPr>
            <p:nvPr/>
          </p:nvSpPr>
          <p:spPr bwMode="auto">
            <a:xfrm>
              <a:off x="456" y="1144"/>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38" name="Text Box 37"/>
            <p:cNvSpPr txBox="1">
              <a:spLocks noChangeArrowheads="1"/>
            </p:cNvSpPr>
            <p:nvPr/>
          </p:nvSpPr>
          <p:spPr bwMode="auto">
            <a:xfrm>
              <a:off x="456" y="1464"/>
              <a:ext cx="280"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39" name="Freeform 38"/>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38100" cap="flat" cmpd="sng" algn="ctr">
              <a:solidFill>
                <a:srgbClr val="000000"/>
              </a:solidFill>
              <a:prstDash val="dash"/>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40" name="Text Box 39"/>
            <p:cNvSpPr txBox="1">
              <a:spLocks noChangeArrowheads="1"/>
            </p:cNvSpPr>
            <p:nvPr/>
          </p:nvSpPr>
          <p:spPr bwMode="auto">
            <a:xfrm>
              <a:off x="608" y="1816"/>
              <a:ext cx="568"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41" name="Group 40"/>
          <p:cNvGrpSpPr>
            <a:grpSpLocks/>
          </p:cNvGrpSpPr>
          <p:nvPr/>
        </p:nvGrpSpPr>
        <p:grpSpPr bwMode="auto">
          <a:xfrm>
            <a:off x="1625600" y="1646237"/>
            <a:ext cx="482600" cy="614363"/>
            <a:chOff x="1024" y="872"/>
            <a:chExt cx="304" cy="387"/>
          </a:xfrm>
        </p:grpSpPr>
        <p:sp>
          <p:nvSpPr>
            <p:cNvPr id="42" name="Line 41"/>
            <p:cNvSpPr>
              <a:spLocks noChangeShapeType="1"/>
            </p:cNvSpPr>
            <p:nvPr/>
          </p:nvSpPr>
          <p:spPr bwMode="auto">
            <a:xfrm>
              <a:off x="1040" y="976"/>
              <a:ext cx="24" cy="192"/>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nvGrpSpPr>
            <p:cNvPr id="43" name="Group 42"/>
            <p:cNvGrpSpPr>
              <a:grpSpLocks/>
            </p:cNvGrpSpPr>
            <p:nvPr/>
          </p:nvGrpSpPr>
          <p:grpSpPr bwMode="auto">
            <a:xfrm>
              <a:off x="1024" y="872"/>
              <a:ext cx="304" cy="387"/>
              <a:chOff x="1024" y="872"/>
              <a:chExt cx="304" cy="387"/>
            </a:xfrm>
          </p:grpSpPr>
          <p:sp>
            <p:nvSpPr>
              <p:cNvPr id="44" name="Line 43"/>
              <p:cNvSpPr>
                <a:spLocks noChangeShapeType="1"/>
              </p:cNvSpPr>
              <p:nvPr/>
            </p:nvSpPr>
            <p:spPr bwMode="auto">
              <a:xfrm>
                <a:off x="1032" y="968"/>
                <a:ext cx="176" cy="160"/>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45" name="Text Box 44"/>
              <p:cNvSpPr txBox="1">
                <a:spLocks noChangeArrowheads="1"/>
              </p:cNvSpPr>
              <p:nvPr/>
            </p:nvSpPr>
            <p:spPr bwMode="auto">
              <a:xfrm>
                <a:off x="1112" y="872"/>
                <a:ext cx="176"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46" name="Text Box 45"/>
              <p:cNvSpPr txBox="1">
                <a:spLocks noChangeArrowheads="1"/>
              </p:cNvSpPr>
              <p:nvPr/>
            </p:nvSpPr>
            <p:spPr bwMode="auto">
              <a:xfrm>
                <a:off x="1152" y="1056"/>
                <a:ext cx="176"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sp>
            <p:nvSpPr>
              <p:cNvPr id="47" name="Text Box 46"/>
              <p:cNvSpPr txBox="1">
                <a:spLocks noChangeArrowheads="1"/>
              </p:cNvSpPr>
              <p:nvPr/>
            </p:nvSpPr>
            <p:spPr bwMode="auto">
              <a:xfrm>
                <a:off x="1024" y="1080"/>
                <a:ext cx="176"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grpSp>
      </p:grpSp>
      <p:grpSp>
        <p:nvGrpSpPr>
          <p:cNvPr id="48" name="Group 47"/>
          <p:cNvGrpSpPr>
            <a:grpSpLocks/>
          </p:cNvGrpSpPr>
          <p:nvPr/>
        </p:nvGrpSpPr>
        <p:grpSpPr bwMode="auto">
          <a:xfrm>
            <a:off x="2387600" y="2103437"/>
            <a:ext cx="863600" cy="1262063"/>
            <a:chOff x="1504" y="1160"/>
            <a:chExt cx="544" cy="795"/>
          </a:xfrm>
        </p:grpSpPr>
        <p:sp>
          <p:nvSpPr>
            <p:cNvPr id="49" name="Freeform 48"/>
            <p:cNvSpPr>
              <a:spLocks/>
            </p:cNvSpPr>
            <p:nvPr/>
          </p:nvSpPr>
          <p:spPr bwMode="auto">
            <a:xfrm>
              <a:off x="1597" y="1160"/>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38100" cap="flat" cmpd="sng" algn="ctr">
              <a:solidFill>
                <a:srgbClr val="000000"/>
              </a:solidFill>
              <a:prstDash val="dash"/>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50" name="Text Box 49"/>
            <p:cNvSpPr txBox="1">
              <a:spLocks noChangeArrowheads="1"/>
            </p:cNvSpPr>
            <p:nvPr/>
          </p:nvSpPr>
          <p:spPr bwMode="auto">
            <a:xfrm>
              <a:off x="1504" y="1776"/>
              <a:ext cx="544"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51" name="Group 50"/>
          <p:cNvGrpSpPr>
            <a:grpSpLocks/>
          </p:cNvGrpSpPr>
          <p:nvPr/>
        </p:nvGrpSpPr>
        <p:grpSpPr bwMode="auto">
          <a:xfrm>
            <a:off x="2171700" y="4432300"/>
            <a:ext cx="863600" cy="1262063"/>
            <a:chOff x="1368" y="2792"/>
            <a:chExt cx="544" cy="795"/>
          </a:xfrm>
        </p:grpSpPr>
        <p:sp>
          <p:nvSpPr>
            <p:cNvPr id="52" name="Freeform 51"/>
            <p:cNvSpPr>
              <a:spLocks/>
            </p:cNvSpPr>
            <p:nvPr/>
          </p:nvSpPr>
          <p:spPr bwMode="auto">
            <a:xfrm>
              <a:off x="1461" y="2792"/>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38100" cap="flat" cmpd="sng" algn="ctr">
              <a:solidFill>
                <a:srgbClr val="000000"/>
              </a:solidFill>
              <a:prstDash val="dash"/>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53" name="Text Box 52"/>
            <p:cNvSpPr txBox="1">
              <a:spLocks noChangeArrowheads="1"/>
            </p:cNvSpPr>
            <p:nvPr/>
          </p:nvSpPr>
          <p:spPr bwMode="auto">
            <a:xfrm>
              <a:off x="1368" y="3408"/>
              <a:ext cx="544"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54" name="Group 53"/>
          <p:cNvGrpSpPr>
            <a:grpSpLocks/>
          </p:cNvGrpSpPr>
          <p:nvPr/>
        </p:nvGrpSpPr>
        <p:grpSpPr bwMode="auto">
          <a:xfrm>
            <a:off x="6832600" y="2116137"/>
            <a:ext cx="863600" cy="1262063"/>
            <a:chOff x="4280" y="1200"/>
            <a:chExt cx="544" cy="795"/>
          </a:xfrm>
        </p:grpSpPr>
        <p:sp>
          <p:nvSpPr>
            <p:cNvPr id="55" name="Freeform 54"/>
            <p:cNvSpPr>
              <a:spLocks/>
            </p:cNvSpPr>
            <p:nvPr/>
          </p:nvSpPr>
          <p:spPr bwMode="auto">
            <a:xfrm>
              <a:off x="4373" y="1200"/>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38100" cap="flat" cmpd="sng" algn="ctr">
              <a:solidFill>
                <a:srgbClr val="000000"/>
              </a:solidFill>
              <a:prstDash val="dash"/>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56" name="Text Box 55"/>
            <p:cNvSpPr txBox="1">
              <a:spLocks noChangeArrowheads="1"/>
            </p:cNvSpPr>
            <p:nvPr/>
          </p:nvSpPr>
          <p:spPr bwMode="auto">
            <a:xfrm>
              <a:off x="4280" y="1816"/>
              <a:ext cx="544"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57" name="Group 56"/>
          <p:cNvGrpSpPr>
            <a:grpSpLocks/>
          </p:cNvGrpSpPr>
          <p:nvPr/>
        </p:nvGrpSpPr>
        <p:grpSpPr bwMode="auto">
          <a:xfrm>
            <a:off x="6413500" y="4495800"/>
            <a:ext cx="863600" cy="1262063"/>
            <a:chOff x="4040" y="2832"/>
            <a:chExt cx="544" cy="795"/>
          </a:xfrm>
        </p:grpSpPr>
        <p:sp>
          <p:nvSpPr>
            <p:cNvPr id="58" name="Freeform 57"/>
            <p:cNvSpPr>
              <a:spLocks/>
            </p:cNvSpPr>
            <p:nvPr/>
          </p:nvSpPr>
          <p:spPr bwMode="auto">
            <a:xfrm>
              <a:off x="4133" y="2832"/>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38100" cap="flat" cmpd="sng" algn="ctr">
              <a:solidFill>
                <a:srgbClr val="000000"/>
              </a:solidFill>
              <a:prstDash val="dash"/>
              <a:round/>
              <a:headEnd type="none" w="sm" len="sm"/>
              <a:tailEnd type="none"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p>
              <a:endParaRPr lang="en-US"/>
            </a:p>
          </p:txBody>
        </p:sp>
        <p:sp>
          <p:nvSpPr>
            <p:cNvPr id="59" name="Text Box 58"/>
            <p:cNvSpPr txBox="1">
              <a:spLocks noChangeArrowheads="1"/>
            </p:cNvSpPr>
            <p:nvPr/>
          </p:nvSpPr>
          <p:spPr bwMode="auto">
            <a:xfrm>
              <a:off x="4040" y="3448"/>
              <a:ext cx="544" cy="17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60" name="Group 59"/>
          <p:cNvGrpSpPr>
            <a:grpSpLocks/>
          </p:cNvGrpSpPr>
          <p:nvPr/>
        </p:nvGrpSpPr>
        <p:grpSpPr bwMode="auto">
          <a:xfrm>
            <a:off x="6007100" y="1697037"/>
            <a:ext cx="977900" cy="1155700"/>
            <a:chOff x="3760" y="936"/>
            <a:chExt cx="616" cy="728"/>
          </a:xfrm>
        </p:grpSpPr>
        <p:sp>
          <p:nvSpPr>
            <p:cNvPr id="61" name="Text Box 60"/>
            <p:cNvSpPr txBox="1">
              <a:spLocks noChangeArrowheads="1"/>
            </p:cNvSpPr>
            <p:nvPr/>
          </p:nvSpPr>
          <p:spPr bwMode="auto">
            <a:xfrm>
              <a:off x="3984" y="936"/>
              <a:ext cx="176"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62" name="Line 61"/>
            <p:cNvSpPr>
              <a:spLocks noChangeShapeType="1"/>
            </p:cNvSpPr>
            <p:nvPr/>
          </p:nvSpPr>
          <p:spPr bwMode="auto">
            <a:xfrm>
              <a:off x="3760" y="1048"/>
              <a:ext cx="112" cy="296"/>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63" name="Line 62"/>
            <p:cNvSpPr>
              <a:spLocks noChangeShapeType="1"/>
            </p:cNvSpPr>
            <p:nvPr/>
          </p:nvSpPr>
          <p:spPr bwMode="auto">
            <a:xfrm>
              <a:off x="3760" y="1048"/>
              <a:ext cx="616" cy="616"/>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64" name="Group 63"/>
          <p:cNvGrpSpPr>
            <a:grpSpLocks/>
          </p:cNvGrpSpPr>
          <p:nvPr/>
        </p:nvGrpSpPr>
        <p:grpSpPr bwMode="auto">
          <a:xfrm>
            <a:off x="1663700" y="3949700"/>
            <a:ext cx="977900" cy="1155700"/>
            <a:chOff x="1048" y="2488"/>
            <a:chExt cx="616" cy="728"/>
          </a:xfrm>
        </p:grpSpPr>
        <p:sp>
          <p:nvSpPr>
            <p:cNvPr id="65" name="Text Box 64"/>
            <p:cNvSpPr txBox="1">
              <a:spLocks noChangeArrowheads="1"/>
            </p:cNvSpPr>
            <p:nvPr/>
          </p:nvSpPr>
          <p:spPr bwMode="auto">
            <a:xfrm>
              <a:off x="1272" y="2488"/>
              <a:ext cx="176"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66" name="Line 65"/>
            <p:cNvSpPr>
              <a:spLocks noChangeShapeType="1"/>
            </p:cNvSpPr>
            <p:nvPr/>
          </p:nvSpPr>
          <p:spPr bwMode="auto">
            <a:xfrm>
              <a:off x="1048" y="2600"/>
              <a:ext cx="112" cy="296"/>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67" name="Line 66"/>
            <p:cNvSpPr>
              <a:spLocks noChangeShapeType="1"/>
            </p:cNvSpPr>
            <p:nvPr/>
          </p:nvSpPr>
          <p:spPr bwMode="auto">
            <a:xfrm>
              <a:off x="1048" y="2600"/>
              <a:ext cx="616" cy="616"/>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grpSp>
        <p:nvGrpSpPr>
          <p:cNvPr id="68" name="Group 67"/>
          <p:cNvGrpSpPr>
            <a:grpSpLocks/>
          </p:cNvGrpSpPr>
          <p:nvPr/>
        </p:nvGrpSpPr>
        <p:grpSpPr bwMode="auto">
          <a:xfrm>
            <a:off x="5943600" y="4000500"/>
            <a:ext cx="1130300" cy="1155700"/>
            <a:chOff x="3744" y="2520"/>
            <a:chExt cx="712" cy="728"/>
          </a:xfrm>
        </p:grpSpPr>
        <p:sp>
          <p:nvSpPr>
            <p:cNvPr id="69" name="Text Box 68"/>
            <p:cNvSpPr txBox="1">
              <a:spLocks noChangeArrowheads="1"/>
            </p:cNvSpPr>
            <p:nvPr/>
          </p:nvSpPr>
          <p:spPr bwMode="auto">
            <a:xfrm>
              <a:off x="3968" y="2520"/>
              <a:ext cx="176" cy="1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70" name="Line 69"/>
            <p:cNvSpPr>
              <a:spLocks noChangeShapeType="1"/>
            </p:cNvSpPr>
            <p:nvPr/>
          </p:nvSpPr>
          <p:spPr bwMode="auto">
            <a:xfrm>
              <a:off x="3744" y="2632"/>
              <a:ext cx="712" cy="296"/>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71" name="Line 70"/>
            <p:cNvSpPr>
              <a:spLocks noChangeShapeType="1"/>
            </p:cNvSpPr>
            <p:nvPr/>
          </p:nvSpPr>
          <p:spPr bwMode="auto">
            <a:xfrm>
              <a:off x="3744" y="2632"/>
              <a:ext cx="616" cy="616"/>
            </a:xfrm>
            <a:prstGeom prst="line">
              <a:avLst/>
            </a:prstGeom>
            <a:noFill/>
            <a:ln w="12700">
              <a:solidFill>
                <a:srgbClr val="000000"/>
              </a:solidFill>
              <a:round/>
              <a:headEnd type="none" w="sm" len="sm"/>
              <a:tailEnd type="stealth" w="med"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sp>
        <p:nvSpPr>
          <p:cNvPr id="72" name="Text Box 71"/>
          <p:cNvSpPr txBox="1">
            <a:spLocks noChangeArrowheads="1"/>
          </p:cNvSpPr>
          <p:nvPr/>
        </p:nvSpPr>
        <p:spPr bwMode="auto">
          <a:xfrm>
            <a:off x="1524000" y="5791200"/>
            <a:ext cx="1663700" cy="339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solidFill>
                  <a:schemeClr val="hlink"/>
                </a:solidFill>
              </a:rPr>
              <a:t>Not Allowed</a:t>
            </a:r>
          </a:p>
        </p:txBody>
      </p:sp>
      <p:sp>
        <p:nvSpPr>
          <p:cNvPr id="73" name="Text Box 72"/>
          <p:cNvSpPr txBox="1">
            <a:spLocks noChangeArrowheads="1"/>
          </p:cNvSpPr>
          <p:nvPr/>
        </p:nvSpPr>
        <p:spPr bwMode="auto">
          <a:xfrm>
            <a:off x="5778500" y="5829300"/>
            <a:ext cx="1663700" cy="339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solidFill>
                  <a:schemeClr val="hlink"/>
                </a:solidFill>
              </a:rPr>
              <a:t>Not Allowed</a:t>
            </a:r>
          </a:p>
        </p:txBody>
      </p:sp>
      <p:sp>
        <p:nvSpPr>
          <p:cNvPr id="74" name="Text Box 73"/>
          <p:cNvSpPr txBox="1">
            <a:spLocks noChangeArrowheads="1"/>
          </p:cNvSpPr>
          <p:nvPr/>
        </p:nvSpPr>
        <p:spPr bwMode="auto">
          <a:xfrm>
            <a:off x="1727200" y="1239837"/>
            <a:ext cx="1663700" cy="339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dirty="0">
                <a:solidFill>
                  <a:schemeClr val="hlink"/>
                </a:solidFill>
              </a:rPr>
              <a:t>Allowed</a:t>
            </a:r>
          </a:p>
        </p:txBody>
      </p:sp>
      <p:sp>
        <p:nvSpPr>
          <p:cNvPr id="75" name="Text Box 74"/>
          <p:cNvSpPr txBox="1">
            <a:spLocks noChangeArrowheads="1"/>
          </p:cNvSpPr>
          <p:nvPr/>
        </p:nvSpPr>
        <p:spPr bwMode="auto">
          <a:xfrm>
            <a:off x="6007100" y="1227137"/>
            <a:ext cx="1663700" cy="339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solidFill>
                  <a:schemeClr val="hlink"/>
                </a:solidFill>
              </a:rPr>
              <a:t>Allowed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0-#ppt_w/2"/>
                                          </p:val>
                                        </p:tav>
                                        <p:tav tm="100000">
                                          <p:val>
                                            <p:strVal val="#ppt_x"/>
                                          </p:val>
                                        </p:tav>
                                      </p:tavLst>
                                    </p:anim>
                                    <p:anim calcmode="lin" valueType="num">
                                      <p:cBhvr additive="base">
                                        <p:cTn id="26"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500" fill="hold"/>
                                        <p:tgtEl>
                                          <p:spTgt spid="60"/>
                                        </p:tgtEl>
                                        <p:attrNameLst>
                                          <p:attrName>ppt_x</p:attrName>
                                        </p:attrNameLst>
                                      </p:cBhvr>
                                      <p:tavLst>
                                        <p:tav tm="0">
                                          <p:val>
                                            <p:strVal val="0-#ppt_w/2"/>
                                          </p:val>
                                        </p:tav>
                                        <p:tav tm="100000">
                                          <p:val>
                                            <p:strVal val="#ppt_x"/>
                                          </p:val>
                                        </p:tav>
                                      </p:tavLst>
                                    </p:anim>
                                    <p:anim calcmode="lin" valueType="num">
                                      <p:cBhvr additive="base">
                                        <p:cTn id="3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
                                        </p:tgtEl>
                                        <p:attrNameLst>
                                          <p:attrName>style.visibility</p:attrName>
                                        </p:attrNameLst>
                                      </p:cBhvr>
                                      <p:to>
                                        <p:strVal val="visible"/>
                                      </p:to>
                                    </p:set>
                                    <p:anim calcmode="lin" valueType="num">
                                      <p:cBhvr additive="base">
                                        <p:cTn id="49" dur="500" fill="hold"/>
                                        <p:tgtEl>
                                          <p:spTgt spid="75"/>
                                        </p:tgtEl>
                                        <p:attrNameLst>
                                          <p:attrName>ppt_x</p:attrName>
                                        </p:attrNameLst>
                                      </p:cBhvr>
                                      <p:tavLst>
                                        <p:tav tm="0">
                                          <p:val>
                                            <p:strVal val="0-#ppt_w/2"/>
                                          </p:val>
                                        </p:tav>
                                        <p:tav tm="100000">
                                          <p:val>
                                            <p:strVal val="#ppt_x"/>
                                          </p:val>
                                        </p:tav>
                                      </p:tavLst>
                                    </p:anim>
                                    <p:anim calcmode="lin" valueType="num">
                                      <p:cBhvr additive="base">
                                        <p:cTn id="50"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0-#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0-#ppt_w/2"/>
                                          </p:val>
                                        </p:tav>
                                        <p:tav tm="100000">
                                          <p:val>
                                            <p:strVal val="#ppt_x"/>
                                          </p:val>
                                        </p:tav>
                                      </p:tavLst>
                                    </p:anim>
                                    <p:anim calcmode="lin" valueType="num">
                                      <p:cBhvr additive="base">
                                        <p:cTn id="62"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0-#ppt_w/2"/>
                                          </p:val>
                                        </p:tav>
                                        <p:tav tm="100000">
                                          <p:val>
                                            <p:strVal val="#ppt_x"/>
                                          </p:val>
                                        </p:tav>
                                      </p:tavLst>
                                    </p:anim>
                                    <p:anim calcmode="lin" valueType="num">
                                      <p:cBhvr additive="base">
                                        <p:cTn id="6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2"/>
                                        </p:tgtEl>
                                        <p:attrNameLst>
                                          <p:attrName>style.visibility</p:attrName>
                                        </p:attrNameLst>
                                      </p:cBhvr>
                                      <p:to>
                                        <p:strVal val="visible"/>
                                      </p:to>
                                    </p:set>
                                    <p:anim calcmode="lin" valueType="num">
                                      <p:cBhvr additive="base">
                                        <p:cTn id="73" dur="500" fill="hold"/>
                                        <p:tgtEl>
                                          <p:spTgt spid="72"/>
                                        </p:tgtEl>
                                        <p:attrNameLst>
                                          <p:attrName>ppt_x</p:attrName>
                                        </p:attrNameLst>
                                      </p:cBhvr>
                                      <p:tavLst>
                                        <p:tav tm="0">
                                          <p:val>
                                            <p:strVal val="0-#ppt_w/2"/>
                                          </p:val>
                                        </p:tav>
                                        <p:tav tm="100000">
                                          <p:val>
                                            <p:strVal val="#ppt_x"/>
                                          </p:val>
                                        </p:tav>
                                      </p:tavLst>
                                    </p:anim>
                                    <p:anim calcmode="lin" valueType="num">
                                      <p:cBhvr additive="base">
                                        <p:cTn id="7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0-#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68"/>
                                        </p:tgtEl>
                                        <p:attrNameLst>
                                          <p:attrName>style.visibility</p:attrName>
                                        </p:attrNameLst>
                                      </p:cBhvr>
                                      <p:to>
                                        <p:strVal val="visible"/>
                                      </p:to>
                                    </p:set>
                                    <p:anim calcmode="lin" valueType="num">
                                      <p:cBhvr additive="base">
                                        <p:cTn id="85" dur="500" fill="hold"/>
                                        <p:tgtEl>
                                          <p:spTgt spid="68"/>
                                        </p:tgtEl>
                                        <p:attrNameLst>
                                          <p:attrName>ppt_x</p:attrName>
                                        </p:attrNameLst>
                                      </p:cBhvr>
                                      <p:tavLst>
                                        <p:tav tm="0">
                                          <p:val>
                                            <p:strVal val="0-#ppt_w/2"/>
                                          </p:val>
                                        </p:tav>
                                        <p:tav tm="100000">
                                          <p:val>
                                            <p:strVal val="#ppt_x"/>
                                          </p:val>
                                        </p:tav>
                                      </p:tavLst>
                                    </p:anim>
                                    <p:anim calcmode="lin" valueType="num">
                                      <p:cBhvr additive="base">
                                        <p:cTn id="86"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0-#ppt_w/2"/>
                                          </p:val>
                                        </p:tav>
                                        <p:tav tm="100000">
                                          <p:val>
                                            <p:strVal val="#ppt_x"/>
                                          </p:val>
                                        </p:tav>
                                      </p:tavLst>
                                    </p:anim>
                                    <p:anim calcmode="lin" valueType="num">
                                      <p:cBhvr additive="base">
                                        <p:cTn id="92"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3"/>
                                        </p:tgtEl>
                                        <p:attrNameLst>
                                          <p:attrName>style.visibility</p:attrName>
                                        </p:attrNameLst>
                                      </p:cBhvr>
                                      <p:to>
                                        <p:strVal val="visible"/>
                                      </p:to>
                                    </p:set>
                                    <p:anim calcmode="lin" valueType="num">
                                      <p:cBhvr additive="base">
                                        <p:cTn id="97" dur="500" fill="hold"/>
                                        <p:tgtEl>
                                          <p:spTgt spid="73"/>
                                        </p:tgtEl>
                                        <p:attrNameLst>
                                          <p:attrName>ppt_x</p:attrName>
                                        </p:attrNameLst>
                                      </p:cBhvr>
                                      <p:tavLst>
                                        <p:tav tm="0">
                                          <p:val>
                                            <p:strVal val="0-#ppt_w/2"/>
                                          </p:val>
                                        </p:tav>
                                        <p:tav tm="100000">
                                          <p:val>
                                            <p:strVal val="#ppt_x"/>
                                          </p:val>
                                        </p:tav>
                                      </p:tavLst>
                                    </p:anim>
                                    <p:anim calcmode="lin" valueType="num">
                                      <p:cBhvr additive="base">
                                        <p:cTn id="98"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3" grpId="0" autoUpdateAnimBg="0"/>
      <p:bldP spid="74" grpId="0" autoUpdateAnimBg="0"/>
      <p:bldP spid="75" grpId="0" autoUpdateAnimBg="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Transfer</a:t>
            </a:r>
            <a:endParaRPr lang="en-US" dirty="0"/>
          </a:p>
        </p:txBody>
      </p:sp>
      <p:sp>
        <p:nvSpPr>
          <p:cNvPr id="3" name="Content Placeholder 2"/>
          <p:cNvSpPr>
            <a:spLocks noGrp="1"/>
          </p:cNvSpPr>
          <p:nvPr>
            <p:ph idx="1"/>
          </p:nvPr>
        </p:nvSpPr>
        <p:spPr/>
        <p:txBody>
          <a:bodyPr/>
          <a:lstStyle/>
          <a:p>
            <a:r>
              <a:rPr lang="en-US" dirty="0" smtClean="0"/>
              <a:t>When a new process joins the group, state transfer may be needed (at view delivery point) to bring it up to date</a:t>
            </a:r>
          </a:p>
          <a:p>
            <a:pPr lvl="1"/>
            <a:r>
              <a:rPr lang="en-US" altLang="ja-JP" dirty="0" smtClean="0"/>
              <a:t>"</a:t>
            </a:r>
            <a:r>
              <a:rPr lang="en-US" dirty="0" smtClean="0"/>
              <a:t>state</a:t>
            </a:r>
            <a:r>
              <a:rPr lang="en-US" altLang="ja-JP" dirty="0" smtClean="0"/>
              <a:t>"</a:t>
            </a:r>
            <a:r>
              <a:rPr lang="en-US" dirty="0" smtClean="0"/>
              <a:t> may be list of all messages delivered so far (wasteful)</a:t>
            </a:r>
          </a:p>
          <a:p>
            <a:pPr lvl="1"/>
            <a:r>
              <a:rPr lang="en-US" altLang="ja-JP" dirty="0" smtClean="0"/>
              <a:t>"</a:t>
            </a:r>
            <a:r>
              <a:rPr lang="en-US" dirty="0" smtClean="0"/>
              <a:t>state</a:t>
            </a:r>
            <a:r>
              <a:rPr lang="en-US" altLang="ja-JP" dirty="0" smtClean="0"/>
              <a:t>"</a:t>
            </a:r>
            <a:r>
              <a:rPr lang="en-US" dirty="0" smtClean="0"/>
              <a:t> could be list of current server object values (e.g., a bank database) – could be large</a:t>
            </a:r>
          </a:p>
          <a:p>
            <a:pPr lvl="1"/>
            <a:r>
              <a:rPr lang="en-US" dirty="0" smtClean="0"/>
              <a:t>Important to optimize this state transfer</a:t>
            </a:r>
          </a:p>
          <a:p>
            <a:r>
              <a:rPr lang="en-US" dirty="0" smtClean="0"/>
              <a:t>View Synchrony = </a:t>
            </a:r>
            <a:r>
              <a:rPr lang="en-US" altLang="ja-JP" dirty="0" smtClean="0"/>
              <a:t>"</a:t>
            </a:r>
            <a:r>
              <a:rPr lang="en-US" dirty="0" smtClean="0"/>
              <a:t>Virtual Synchrony</a:t>
            </a:r>
            <a:r>
              <a:rPr lang="en-US" altLang="ja-JP" dirty="0" smtClean="0"/>
              <a:t>"</a:t>
            </a:r>
            <a:endParaRPr lang="en-US" dirty="0" smtClean="0"/>
          </a:p>
          <a:p>
            <a:pPr lvl="1"/>
            <a:r>
              <a:rPr lang="en-US" dirty="0" smtClean="0"/>
              <a:t>Provides an abstraction of a synchronous network that hides the asynchrony of the underlying network from distributed applications </a:t>
            </a:r>
          </a:p>
          <a:p>
            <a:pPr lvl="1"/>
            <a:r>
              <a:rPr lang="en-US" dirty="0" smtClean="0"/>
              <a:t>But does not violate FLP impossibility (since can partition)</a:t>
            </a:r>
          </a:p>
          <a:p>
            <a:r>
              <a:rPr lang="en-US" dirty="0" smtClean="0"/>
              <a:t>Used in ISIS toolkit (NY Stock Exchange)</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24</a:t>
            </a:fld>
            <a:endParaRPr lang="en-US" b="0">
              <a:solidFill>
                <a:srgbClr val="FBBA03"/>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Replicating objects across servers improves performance, fault-tolerance, availability</a:t>
            </a:r>
          </a:p>
          <a:p>
            <a:r>
              <a:rPr lang="en-US" dirty="0" smtClean="0"/>
              <a:t>Raises problem of Replica Management</a:t>
            </a:r>
          </a:p>
          <a:p>
            <a:r>
              <a:rPr lang="en-US" dirty="0" smtClean="0"/>
              <a:t>Group communication an important building block</a:t>
            </a:r>
          </a:p>
          <a:p>
            <a:r>
              <a:rPr lang="en-US" dirty="0" smtClean="0"/>
              <a:t>View Synchronous communication service provides totally ordered delivery of </a:t>
            </a:r>
            <a:r>
              <a:rPr lang="en-US" dirty="0" err="1" smtClean="0"/>
              <a:t>views+multicasts</a:t>
            </a:r>
            <a:endParaRPr lang="en-US" dirty="0" smtClean="0"/>
          </a:p>
          <a:p>
            <a:r>
              <a:rPr lang="en-US" dirty="0" err="1" smtClean="0"/>
              <a:t>RMs</a:t>
            </a:r>
            <a:r>
              <a:rPr lang="en-US" dirty="0" smtClean="0"/>
              <a:t> can be built over </a:t>
            </a:r>
            <a:r>
              <a:rPr lang="en-US" smtClean="0"/>
              <a:t>this service</a:t>
            </a:r>
            <a:endParaRPr lang="en-US" dirty="0" smtClean="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25</a:t>
            </a:fld>
            <a:endParaRPr lang="en-US" b="0">
              <a:solidFill>
                <a:srgbClr val="FBBA0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8" name="Slide Number Placeholder 5"/>
          <p:cNvSpPr>
            <a:spLocks noGrp="1"/>
          </p:cNvSpPr>
          <p:nvPr>
            <p:ph type="sldNum" sz="quarter" idx="12"/>
          </p:nvPr>
        </p:nvSpPr>
        <p:spPr>
          <a:noFill/>
        </p:spPr>
        <p:txBody>
          <a:bodyPr/>
          <a:lstStyle/>
          <a:p>
            <a:fld id="{7888A9B7-E954-E041-8E9D-C26F0D6CC7B8}" type="slidenum">
              <a:rPr lang="en-US"/>
              <a:pPr/>
              <a:t>26</a:t>
            </a:fld>
            <a:endParaRPr lang="en-US" b="0">
              <a:solidFill>
                <a:srgbClr val="FBBA03"/>
              </a:solidFill>
            </a:endParaRPr>
          </a:p>
        </p:txBody>
      </p:sp>
      <p:sp>
        <p:nvSpPr>
          <p:cNvPr id="134149" name="Rectangle 2"/>
          <p:cNvSpPr>
            <a:spLocks noGrp="1" noChangeArrowheads="1"/>
          </p:cNvSpPr>
          <p:nvPr>
            <p:ph type="title"/>
          </p:nvPr>
        </p:nvSpPr>
        <p:spPr/>
        <p:txBody>
          <a:bodyPr/>
          <a:lstStyle/>
          <a:p>
            <a:r>
              <a:rPr lang="en-US"/>
              <a:t>Acknowledgements</a:t>
            </a:r>
          </a:p>
        </p:txBody>
      </p:sp>
      <p:sp>
        <p:nvSpPr>
          <p:cNvPr id="134150" name="Rectangle 3"/>
          <p:cNvSpPr>
            <a:spLocks noGrp="1" noChangeArrowheads="1"/>
          </p:cNvSpPr>
          <p:nvPr>
            <p:ph type="body" idx="1"/>
          </p:nvPr>
        </p:nvSpPr>
        <p:spPr/>
        <p:txBody>
          <a:bodyPr/>
          <a:lstStyle/>
          <a:p>
            <a:r>
              <a:rPr lang="en-US" dirty="0" smtClean="0"/>
              <a:t>These slides contain material developed and copyrighted by </a:t>
            </a:r>
            <a:r>
              <a:rPr lang="en-US" dirty="0" err="1" smtClean="0"/>
              <a:t>Indranil</a:t>
            </a:r>
            <a:r>
              <a:rPr lang="en-US" dirty="0" smtClean="0"/>
              <a:t> Gupta (UIUC).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of Distributed Transactions</a:t>
            </a:r>
            <a:endParaRPr lang="en-US" dirty="0"/>
          </a:p>
        </p:txBody>
      </p:sp>
      <p:sp>
        <p:nvSpPr>
          <p:cNvPr id="5" name="Slide Number Placeholder 4"/>
          <p:cNvSpPr>
            <a:spLocks noGrp="1"/>
          </p:cNvSpPr>
          <p:nvPr>
            <p:ph type="sldNum" sz="quarter" idx="12"/>
          </p:nvPr>
        </p:nvSpPr>
        <p:spPr/>
        <p:txBody>
          <a:bodyPr/>
          <a:lstStyle/>
          <a:p>
            <a:pPr>
              <a:defRPr/>
            </a:pPr>
            <a:fld id="{27607546-6874-DF43-9D9F-828C20612237}" type="slidenum">
              <a:rPr lang="en-US" smtClean="0"/>
              <a:pPr>
                <a:defRPr/>
              </a:pPr>
              <a:t>3</a:t>
            </a:fld>
            <a:endParaRPr lang="en-US" b="0">
              <a:solidFill>
                <a:srgbClr val="FBBA03"/>
              </a:solidFill>
            </a:endParaRPr>
          </a:p>
        </p:txBody>
      </p:sp>
      <p:grpSp>
        <p:nvGrpSpPr>
          <p:cNvPr id="2" name="Group 3"/>
          <p:cNvGrpSpPr>
            <a:grpSpLocks/>
          </p:cNvGrpSpPr>
          <p:nvPr/>
        </p:nvGrpSpPr>
        <p:grpSpPr bwMode="auto">
          <a:xfrm>
            <a:off x="341313" y="1371600"/>
            <a:ext cx="8316912" cy="4716463"/>
            <a:chOff x="233" y="864"/>
            <a:chExt cx="5675" cy="2971"/>
          </a:xfrm>
        </p:grpSpPr>
        <p:sp>
          <p:nvSpPr>
            <p:cNvPr id="8" name="Rectangle 4"/>
            <p:cNvSpPr>
              <a:spLocks noChangeArrowheads="1"/>
            </p:cNvSpPr>
            <p:nvPr/>
          </p:nvSpPr>
          <p:spPr bwMode="auto">
            <a:xfrm>
              <a:off x="1535" y="1385"/>
              <a:ext cx="935" cy="1041"/>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9" name="Rectangle 5"/>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10" name="AutoShape 6"/>
            <p:cNvSpPr>
              <a:spLocks noChangeArrowheads="1"/>
            </p:cNvSpPr>
            <p:nvPr/>
          </p:nvSpPr>
          <p:spPr bwMode="auto">
            <a:xfrm>
              <a:off x="2546" y="864"/>
              <a:ext cx="153" cy="214"/>
            </a:xfrm>
            <a:prstGeom prst="roundRect">
              <a:avLst>
                <a:gd name="adj" fmla="val 42481"/>
              </a:avLst>
            </a:prstGeom>
            <a:solidFill>
              <a:srgbClr val="FFDC99"/>
            </a:solidFill>
            <a:ln w="9525">
              <a:noFill/>
              <a:round/>
              <a:headEnd/>
              <a:tailEnd/>
            </a:ln>
          </p:spPr>
          <p:txBody>
            <a:bodyPr>
              <a:prstTxWarp prst="textNoShape">
                <a:avLst/>
              </a:prstTxWarp>
            </a:bodyPr>
            <a:lstStyle/>
            <a:p>
              <a:endParaRPr lang="en-US"/>
            </a:p>
          </p:txBody>
        </p:sp>
        <p:sp>
          <p:nvSpPr>
            <p:cNvPr id="11" name="AutoShape 7"/>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p:spPr>
          <p:txBody>
            <a:bodyPr>
              <a:prstTxWarp prst="textNoShape">
                <a:avLst/>
              </a:prstTxWarp>
            </a:bodyPr>
            <a:lstStyle/>
            <a:p>
              <a:endParaRPr lang="en-US"/>
            </a:p>
          </p:txBody>
        </p:sp>
        <p:sp>
          <p:nvSpPr>
            <p:cNvPr id="12" name="Rectangle 8"/>
            <p:cNvSpPr>
              <a:spLocks noChangeArrowheads="1"/>
            </p:cNvSpPr>
            <p:nvPr/>
          </p:nvSpPr>
          <p:spPr bwMode="auto">
            <a:xfrm>
              <a:off x="2561" y="864"/>
              <a:ext cx="138" cy="107"/>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13" name="Rectangle 9"/>
            <p:cNvSpPr>
              <a:spLocks noChangeArrowheads="1"/>
            </p:cNvSpPr>
            <p:nvPr/>
          </p:nvSpPr>
          <p:spPr bwMode="auto">
            <a:xfrm>
              <a:off x="2561" y="864"/>
              <a:ext cx="154" cy="122"/>
            </a:xfrm>
            <a:prstGeom prst="rect">
              <a:avLst/>
            </a:prstGeom>
            <a:noFill/>
            <a:ln w="34925">
              <a:solidFill>
                <a:srgbClr val="FFFFFF"/>
              </a:solidFill>
              <a:miter lim="800000"/>
              <a:headEnd/>
              <a:tailEnd/>
            </a:ln>
          </p:spPr>
          <p:txBody>
            <a:bodyPr>
              <a:prstTxWarp prst="textNoShape">
                <a:avLst/>
              </a:prstTxWarp>
            </a:bodyPr>
            <a:lstStyle/>
            <a:p>
              <a:endParaRPr lang="en-US"/>
            </a:p>
          </p:txBody>
        </p:sp>
        <p:sp>
          <p:nvSpPr>
            <p:cNvPr id="14" name="AutoShape 10"/>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p:spPr>
          <p:txBody>
            <a:bodyPr>
              <a:prstTxWarp prst="textNoShape">
                <a:avLst/>
              </a:prstTxWarp>
            </a:bodyPr>
            <a:lstStyle/>
            <a:p>
              <a:endParaRPr lang="en-US"/>
            </a:p>
          </p:txBody>
        </p:sp>
        <p:sp>
          <p:nvSpPr>
            <p:cNvPr id="15" name="Line 11"/>
            <p:cNvSpPr>
              <a:spLocks noChangeShapeType="1"/>
            </p:cNvSpPr>
            <p:nvPr/>
          </p:nvSpPr>
          <p:spPr bwMode="auto">
            <a:xfrm>
              <a:off x="2546" y="971"/>
              <a:ext cx="153" cy="1"/>
            </a:xfrm>
            <a:prstGeom prst="line">
              <a:avLst/>
            </a:prstGeom>
            <a:noFill/>
            <a:ln w="34925">
              <a:solidFill>
                <a:srgbClr val="000000"/>
              </a:solidFill>
              <a:round/>
              <a:headEnd/>
              <a:tailEnd/>
            </a:ln>
          </p:spPr>
          <p:txBody>
            <a:bodyPr>
              <a:prstTxWarp prst="textNoShape">
                <a:avLst/>
              </a:prstTxWarp>
            </a:bodyPr>
            <a:lstStyle/>
            <a:p>
              <a:endParaRPr lang="en-US"/>
            </a:p>
          </p:txBody>
        </p:sp>
        <p:sp>
          <p:nvSpPr>
            <p:cNvPr id="16" name="Rectangle 12"/>
            <p:cNvSpPr>
              <a:spLocks noChangeArrowheads="1"/>
            </p:cNvSpPr>
            <p:nvPr/>
          </p:nvSpPr>
          <p:spPr bwMode="auto">
            <a:xfrm>
              <a:off x="4093" y="1905"/>
              <a:ext cx="934" cy="904"/>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17" name="Rectangle 13"/>
            <p:cNvSpPr>
              <a:spLocks noChangeArrowheads="1"/>
            </p:cNvSpPr>
            <p:nvPr/>
          </p:nvSpPr>
          <p:spPr bwMode="auto">
            <a:xfrm>
              <a:off x="4093" y="2916"/>
              <a:ext cx="934" cy="904"/>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18" name="Rectangle 14"/>
            <p:cNvSpPr>
              <a:spLocks noChangeArrowheads="1"/>
            </p:cNvSpPr>
            <p:nvPr/>
          </p:nvSpPr>
          <p:spPr bwMode="auto">
            <a:xfrm>
              <a:off x="4093" y="925"/>
              <a:ext cx="934" cy="888"/>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19" name="AutoShape 15"/>
            <p:cNvSpPr>
              <a:spLocks noChangeArrowheads="1"/>
            </p:cNvSpPr>
            <p:nvPr/>
          </p:nvSpPr>
          <p:spPr bwMode="auto">
            <a:xfrm>
              <a:off x="4154" y="1140"/>
              <a:ext cx="138" cy="199"/>
            </a:xfrm>
            <a:prstGeom prst="roundRect">
              <a:avLst>
                <a:gd name="adj" fmla="val 47102"/>
              </a:avLst>
            </a:prstGeom>
            <a:solidFill>
              <a:srgbClr val="FFFFFF"/>
            </a:solidFill>
            <a:ln w="9525">
              <a:noFill/>
              <a:round/>
              <a:headEnd/>
              <a:tailEnd/>
            </a:ln>
          </p:spPr>
          <p:txBody>
            <a:bodyPr>
              <a:prstTxWarp prst="textNoShape">
                <a:avLst/>
              </a:prstTxWarp>
            </a:bodyPr>
            <a:lstStyle/>
            <a:p>
              <a:endParaRPr lang="en-US"/>
            </a:p>
          </p:txBody>
        </p:sp>
        <p:sp>
          <p:nvSpPr>
            <p:cNvPr id="20" name="AutoShape 16"/>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p:spPr>
          <p:txBody>
            <a:bodyPr>
              <a:prstTxWarp prst="textNoShape">
                <a:avLst/>
              </a:prstTxWarp>
            </a:bodyPr>
            <a:lstStyle/>
            <a:p>
              <a:endParaRPr lang="en-US"/>
            </a:p>
          </p:txBody>
        </p:sp>
        <p:sp>
          <p:nvSpPr>
            <p:cNvPr id="21" name="Rectangle 17"/>
            <p:cNvSpPr>
              <a:spLocks noChangeArrowheads="1"/>
            </p:cNvSpPr>
            <p:nvPr/>
          </p:nvSpPr>
          <p:spPr bwMode="auto">
            <a:xfrm>
              <a:off x="4154" y="1247"/>
              <a:ext cx="138" cy="107"/>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22" name="Rectangle 18"/>
            <p:cNvSpPr>
              <a:spLocks noChangeArrowheads="1"/>
            </p:cNvSpPr>
            <p:nvPr/>
          </p:nvSpPr>
          <p:spPr bwMode="auto">
            <a:xfrm>
              <a:off x="4154" y="1247"/>
              <a:ext cx="153" cy="122"/>
            </a:xfrm>
            <a:prstGeom prst="rect">
              <a:avLst/>
            </a:prstGeom>
            <a:noFill/>
            <a:ln w="34925">
              <a:solidFill>
                <a:srgbClr val="FFDC99"/>
              </a:solidFill>
              <a:miter lim="800000"/>
              <a:headEnd/>
              <a:tailEnd/>
            </a:ln>
          </p:spPr>
          <p:txBody>
            <a:bodyPr>
              <a:prstTxWarp prst="textNoShape">
                <a:avLst/>
              </a:prstTxWarp>
            </a:bodyPr>
            <a:lstStyle/>
            <a:p>
              <a:endParaRPr lang="en-US"/>
            </a:p>
          </p:txBody>
        </p:sp>
        <p:sp>
          <p:nvSpPr>
            <p:cNvPr id="23" name="AutoShape 19"/>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p:spPr>
          <p:txBody>
            <a:bodyPr>
              <a:prstTxWarp prst="textNoShape">
                <a:avLst/>
              </a:prstTxWarp>
            </a:bodyPr>
            <a:lstStyle/>
            <a:p>
              <a:endParaRPr lang="en-US"/>
            </a:p>
          </p:txBody>
        </p:sp>
        <p:sp>
          <p:nvSpPr>
            <p:cNvPr id="24" name="Line 20"/>
            <p:cNvSpPr>
              <a:spLocks noChangeShapeType="1"/>
            </p:cNvSpPr>
            <p:nvPr/>
          </p:nvSpPr>
          <p:spPr bwMode="auto">
            <a:xfrm>
              <a:off x="4154" y="1247"/>
              <a:ext cx="138" cy="1"/>
            </a:xfrm>
            <a:prstGeom prst="line">
              <a:avLst/>
            </a:prstGeom>
            <a:noFill/>
            <a:ln w="34925">
              <a:solidFill>
                <a:srgbClr val="000000"/>
              </a:solidFill>
              <a:round/>
              <a:headEnd/>
              <a:tailEnd/>
            </a:ln>
          </p:spPr>
          <p:txBody>
            <a:bodyPr>
              <a:prstTxWarp prst="textNoShape">
                <a:avLst/>
              </a:prstTxWarp>
            </a:bodyPr>
            <a:lstStyle/>
            <a:p>
              <a:endParaRPr lang="en-US"/>
            </a:p>
          </p:txBody>
        </p:sp>
        <p:sp>
          <p:nvSpPr>
            <p:cNvPr id="25" name="AutoShape 21"/>
            <p:cNvSpPr>
              <a:spLocks noChangeArrowheads="1"/>
            </p:cNvSpPr>
            <p:nvPr/>
          </p:nvSpPr>
          <p:spPr bwMode="auto">
            <a:xfrm>
              <a:off x="4736" y="1170"/>
              <a:ext cx="138" cy="199"/>
            </a:xfrm>
            <a:prstGeom prst="roundRect">
              <a:avLst>
                <a:gd name="adj" fmla="val 47102"/>
              </a:avLst>
            </a:prstGeom>
            <a:solidFill>
              <a:srgbClr val="FFFFFF"/>
            </a:solidFill>
            <a:ln w="9525">
              <a:noFill/>
              <a:round/>
              <a:headEnd/>
              <a:tailEnd/>
            </a:ln>
          </p:spPr>
          <p:txBody>
            <a:bodyPr>
              <a:prstTxWarp prst="textNoShape">
                <a:avLst/>
              </a:prstTxWarp>
            </a:bodyPr>
            <a:lstStyle/>
            <a:p>
              <a:endParaRPr lang="en-US"/>
            </a:p>
          </p:txBody>
        </p:sp>
        <p:sp>
          <p:nvSpPr>
            <p:cNvPr id="26" name="AutoShape 22"/>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p:spPr>
          <p:txBody>
            <a:bodyPr>
              <a:prstTxWarp prst="textNoShape">
                <a:avLst/>
              </a:prstTxWarp>
            </a:bodyPr>
            <a:lstStyle/>
            <a:p>
              <a:endParaRPr lang="en-US"/>
            </a:p>
          </p:txBody>
        </p:sp>
        <p:sp>
          <p:nvSpPr>
            <p:cNvPr id="27" name="Rectangle 23"/>
            <p:cNvSpPr>
              <a:spLocks noChangeArrowheads="1"/>
            </p:cNvSpPr>
            <p:nvPr/>
          </p:nvSpPr>
          <p:spPr bwMode="auto">
            <a:xfrm>
              <a:off x="4736" y="1277"/>
              <a:ext cx="138" cy="108"/>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28" name="Rectangle 24"/>
            <p:cNvSpPr>
              <a:spLocks noChangeArrowheads="1"/>
            </p:cNvSpPr>
            <p:nvPr/>
          </p:nvSpPr>
          <p:spPr bwMode="auto">
            <a:xfrm>
              <a:off x="4736" y="1277"/>
              <a:ext cx="153" cy="123"/>
            </a:xfrm>
            <a:prstGeom prst="rect">
              <a:avLst/>
            </a:prstGeom>
            <a:noFill/>
            <a:ln w="34925">
              <a:solidFill>
                <a:srgbClr val="FFDC99"/>
              </a:solidFill>
              <a:miter lim="800000"/>
              <a:headEnd/>
              <a:tailEnd/>
            </a:ln>
          </p:spPr>
          <p:txBody>
            <a:bodyPr>
              <a:prstTxWarp prst="textNoShape">
                <a:avLst/>
              </a:prstTxWarp>
            </a:bodyPr>
            <a:lstStyle/>
            <a:p>
              <a:endParaRPr lang="en-US"/>
            </a:p>
          </p:txBody>
        </p:sp>
        <p:sp>
          <p:nvSpPr>
            <p:cNvPr id="29" name="AutoShape 25"/>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p:spPr>
          <p:txBody>
            <a:bodyPr>
              <a:prstTxWarp prst="textNoShape">
                <a:avLst/>
              </a:prstTxWarp>
            </a:bodyPr>
            <a:lstStyle/>
            <a:p>
              <a:endParaRPr lang="en-US"/>
            </a:p>
          </p:txBody>
        </p:sp>
        <p:sp>
          <p:nvSpPr>
            <p:cNvPr id="30" name="Line 26"/>
            <p:cNvSpPr>
              <a:spLocks noChangeShapeType="1"/>
            </p:cNvSpPr>
            <p:nvPr/>
          </p:nvSpPr>
          <p:spPr bwMode="auto">
            <a:xfrm>
              <a:off x="4736" y="1277"/>
              <a:ext cx="138" cy="1"/>
            </a:xfrm>
            <a:prstGeom prst="line">
              <a:avLst/>
            </a:prstGeom>
            <a:noFill/>
            <a:ln w="34925">
              <a:solidFill>
                <a:srgbClr val="000000"/>
              </a:solidFill>
              <a:round/>
              <a:headEnd/>
              <a:tailEnd/>
            </a:ln>
          </p:spPr>
          <p:txBody>
            <a:bodyPr>
              <a:prstTxWarp prst="textNoShape">
                <a:avLst/>
              </a:prstTxWarp>
            </a:bodyPr>
            <a:lstStyle/>
            <a:p>
              <a:endParaRPr lang="en-US"/>
            </a:p>
          </p:txBody>
        </p:sp>
        <p:sp>
          <p:nvSpPr>
            <p:cNvPr id="31" name="AutoShape 27"/>
            <p:cNvSpPr>
              <a:spLocks noChangeArrowheads="1"/>
            </p:cNvSpPr>
            <p:nvPr/>
          </p:nvSpPr>
          <p:spPr bwMode="auto">
            <a:xfrm>
              <a:off x="4154" y="2104"/>
              <a:ext cx="138" cy="200"/>
            </a:xfrm>
            <a:prstGeom prst="roundRect">
              <a:avLst>
                <a:gd name="adj" fmla="val 47102"/>
              </a:avLst>
            </a:prstGeom>
            <a:solidFill>
              <a:srgbClr val="FFFFFF"/>
            </a:solidFill>
            <a:ln w="9525">
              <a:noFill/>
              <a:round/>
              <a:headEnd/>
              <a:tailEnd/>
            </a:ln>
          </p:spPr>
          <p:txBody>
            <a:bodyPr>
              <a:prstTxWarp prst="textNoShape">
                <a:avLst/>
              </a:prstTxWarp>
            </a:bodyPr>
            <a:lstStyle/>
            <a:p>
              <a:endParaRPr lang="en-US"/>
            </a:p>
          </p:txBody>
        </p:sp>
        <p:sp>
          <p:nvSpPr>
            <p:cNvPr id="32" name="AutoShape 28"/>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p:spPr>
          <p:txBody>
            <a:bodyPr>
              <a:prstTxWarp prst="textNoShape">
                <a:avLst/>
              </a:prstTxWarp>
            </a:bodyPr>
            <a:lstStyle/>
            <a:p>
              <a:endParaRPr lang="en-US"/>
            </a:p>
          </p:txBody>
        </p:sp>
        <p:sp>
          <p:nvSpPr>
            <p:cNvPr id="33" name="Rectangle 29"/>
            <p:cNvSpPr>
              <a:spLocks noChangeArrowheads="1"/>
            </p:cNvSpPr>
            <p:nvPr/>
          </p:nvSpPr>
          <p:spPr bwMode="auto">
            <a:xfrm>
              <a:off x="4154" y="2212"/>
              <a:ext cx="138" cy="92"/>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34" name="Rectangle 30"/>
            <p:cNvSpPr>
              <a:spLocks noChangeArrowheads="1"/>
            </p:cNvSpPr>
            <p:nvPr/>
          </p:nvSpPr>
          <p:spPr bwMode="auto">
            <a:xfrm>
              <a:off x="4154" y="2212"/>
              <a:ext cx="153" cy="107"/>
            </a:xfrm>
            <a:prstGeom prst="rect">
              <a:avLst/>
            </a:prstGeom>
            <a:noFill/>
            <a:ln w="34925">
              <a:solidFill>
                <a:srgbClr val="FFDC99"/>
              </a:solidFill>
              <a:miter lim="800000"/>
              <a:headEnd/>
              <a:tailEnd/>
            </a:ln>
          </p:spPr>
          <p:txBody>
            <a:bodyPr>
              <a:prstTxWarp prst="textNoShape">
                <a:avLst/>
              </a:prstTxWarp>
            </a:bodyPr>
            <a:lstStyle/>
            <a:p>
              <a:endParaRPr lang="en-US"/>
            </a:p>
          </p:txBody>
        </p:sp>
        <p:sp>
          <p:nvSpPr>
            <p:cNvPr id="35" name="AutoShape 31"/>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p:spPr>
          <p:txBody>
            <a:bodyPr>
              <a:prstTxWarp prst="textNoShape">
                <a:avLst/>
              </a:prstTxWarp>
            </a:bodyPr>
            <a:lstStyle/>
            <a:p>
              <a:endParaRPr lang="en-US"/>
            </a:p>
          </p:txBody>
        </p:sp>
        <p:sp>
          <p:nvSpPr>
            <p:cNvPr id="36" name="Line 32"/>
            <p:cNvSpPr>
              <a:spLocks noChangeShapeType="1"/>
            </p:cNvSpPr>
            <p:nvPr/>
          </p:nvSpPr>
          <p:spPr bwMode="auto">
            <a:xfrm>
              <a:off x="4154" y="2196"/>
              <a:ext cx="138" cy="1"/>
            </a:xfrm>
            <a:prstGeom prst="line">
              <a:avLst/>
            </a:prstGeom>
            <a:noFill/>
            <a:ln w="34925">
              <a:solidFill>
                <a:srgbClr val="000000"/>
              </a:solidFill>
              <a:round/>
              <a:headEnd/>
              <a:tailEnd/>
            </a:ln>
          </p:spPr>
          <p:txBody>
            <a:bodyPr>
              <a:prstTxWarp prst="textNoShape">
                <a:avLst/>
              </a:prstTxWarp>
            </a:bodyPr>
            <a:lstStyle/>
            <a:p>
              <a:endParaRPr lang="en-US"/>
            </a:p>
          </p:txBody>
        </p:sp>
        <p:sp>
          <p:nvSpPr>
            <p:cNvPr id="37" name="AutoShape 33"/>
            <p:cNvSpPr>
              <a:spLocks noChangeArrowheads="1"/>
            </p:cNvSpPr>
            <p:nvPr/>
          </p:nvSpPr>
          <p:spPr bwMode="auto">
            <a:xfrm>
              <a:off x="4752" y="2227"/>
              <a:ext cx="137" cy="214"/>
            </a:xfrm>
            <a:prstGeom prst="roundRect">
              <a:avLst>
                <a:gd name="adj" fmla="val 47444"/>
              </a:avLst>
            </a:prstGeom>
            <a:solidFill>
              <a:srgbClr val="FFFFFF"/>
            </a:solidFill>
            <a:ln w="9525">
              <a:noFill/>
              <a:round/>
              <a:headEnd/>
              <a:tailEnd/>
            </a:ln>
          </p:spPr>
          <p:txBody>
            <a:bodyPr>
              <a:prstTxWarp prst="textNoShape">
                <a:avLst/>
              </a:prstTxWarp>
            </a:bodyPr>
            <a:lstStyle/>
            <a:p>
              <a:endParaRPr lang="en-US"/>
            </a:p>
          </p:txBody>
        </p:sp>
        <p:sp>
          <p:nvSpPr>
            <p:cNvPr id="38" name="AutoShape 34"/>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p:spPr>
          <p:txBody>
            <a:bodyPr>
              <a:prstTxWarp prst="textNoShape">
                <a:avLst/>
              </a:prstTxWarp>
            </a:bodyPr>
            <a:lstStyle/>
            <a:p>
              <a:endParaRPr lang="en-US"/>
            </a:p>
          </p:txBody>
        </p:sp>
        <p:sp>
          <p:nvSpPr>
            <p:cNvPr id="39" name="Rectangle 35"/>
            <p:cNvSpPr>
              <a:spLocks noChangeArrowheads="1"/>
            </p:cNvSpPr>
            <p:nvPr/>
          </p:nvSpPr>
          <p:spPr bwMode="auto">
            <a:xfrm>
              <a:off x="4752" y="2349"/>
              <a:ext cx="137" cy="92"/>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40" name="Rectangle 36"/>
            <p:cNvSpPr>
              <a:spLocks noChangeArrowheads="1"/>
            </p:cNvSpPr>
            <p:nvPr/>
          </p:nvSpPr>
          <p:spPr bwMode="auto">
            <a:xfrm>
              <a:off x="4752" y="2349"/>
              <a:ext cx="153" cy="108"/>
            </a:xfrm>
            <a:prstGeom prst="rect">
              <a:avLst/>
            </a:prstGeom>
            <a:noFill/>
            <a:ln w="34925">
              <a:solidFill>
                <a:srgbClr val="FFDC99"/>
              </a:solidFill>
              <a:miter lim="800000"/>
              <a:headEnd/>
              <a:tailEnd/>
            </a:ln>
          </p:spPr>
          <p:txBody>
            <a:bodyPr>
              <a:prstTxWarp prst="textNoShape">
                <a:avLst/>
              </a:prstTxWarp>
            </a:bodyPr>
            <a:lstStyle/>
            <a:p>
              <a:endParaRPr lang="en-US"/>
            </a:p>
          </p:txBody>
        </p:sp>
        <p:sp>
          <p:nvSpPr>
            <p:cNvPr id="41" name="AutoShape 37"/>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p:spPr>
          <p:txBody>
            <a:bodyPr>
              <a:prstTxWarp prst="textNoShape">
                <a:avLst/>
              </a:prstTxWarp>
            </a:bodyPr>
            <a:lstStyle/>
            <a:p>
              <a:endParaRPr lang="en-US"/>
            </a:p>
          </p:txBody>
        </p:sp>
        <p:sp>
          <p:nvSpPr>
            <p:cNvPr id="42" name="Line 38"/>
            <p:cNvSpPr>
              <a:spLocks noChangeShapeType="1"/>
            </p:cNvSpPr>
            <p:nvPr/>
          </p:nvSpPr>
          <p:spPr bwMode="auto">
            <a:xfrm>
              <a:off x="4752" y="2334"/>
              <a:ext cx="137" cy="1"/>
            </a:xfrm>
            <a:prstGeom prst="line">
              <a:avLst/>
            </a:prstGeom>
            <a:noFill/>
            <a:ln w="34925">
              <a:solidFill>
                <a:srgbClr val="000000"/>
              </a:solidFill>
              <a:round/>
              <a:headEnd/>
              <a:tailEnd/>
            </a:ln>
          </p:spPr>
          <p:txBody>
            <a:bodyPr>
              <a:prstTxWarp prst="textNoShape">
                <a:avLst/>
              </a:prstTxWarp>
            </a:bodyPr>
            <a:lstStyle/>
            <a:p>
              <a:endParaRPr lang="en-US"/>
            </a:p>
          </p:txBody>
        </p:sp>
        <p:sp>
          <p:nvSpPr>
            <p:cNvPr id="43" name="AutoShape 39"/>
            <p:cNvSpPr>
              <a:spLocks noChangeArrowheads="1"/>
            </p:cNvSpPr>
            <p:nvPr/>
          </p:nvSpPr>
          <p:spPr bwMode="auto">
            <a:xfrm>
              <a:off x="4154" y="3069"/>
              <a:ext cx="138" cy="199"/>
            </a:xfrm>
            <a:prstGeom prst="roundRect">
              <a:avLst>
                <a:gd name="adj" fmla="val 47102"/>
              </a:avLst>
            </a:prstGeom>
            <a:solidFill>
              <a:srgbClr val="FFFFFF"/>
            </a:solidFill>
            <a:ln w="9525">
              <a:noFill/>
              <a:round/>
              <a:headEnd/>
              <a:tailEnd/>
            </a:ln>
          </p:spPr>
          <p:txBody>
            <a:bodyPr>
              <a:prstTxWarp prst="textNoShape">
                <a:avLst/>
              </a:prstTxWarp>
            </a:bodyPr>
            <a:lstStyle/>
            <a:p>
              <a:endParaRPr lang="en-US"/>
            </a:p>
          </p:txBody>
        </p:sp>
        <p:sp>
          <p:nvSpPr>
            <p:cNvPr id="44" name="AutoShape 40"/>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p:spPr>
          <p:txBody>
            <a:bodyPr>
              <a:prstTxWarp prst="textNoShape">
                <a:avLst/>
              </a:prstTxWarp>
            </a:bodyPr>
            <a:lstStyle/>
            <a:p>
              <a:endParaRPr lang="en-US"/>
            </a:p>
          </p:txBody>
        </p:sp>
        <p:sp>
          <p:nvSpPr>
            <p:cNvPr id="45" name="Rectangle 41"/>
            <p:cNvSpPr>
              <a:spLocks noChangeArrowheads="1"/>
            </p:cNvSpPr>
            <p:nvPr/>
          </p:nvSpPr>
          <p:spPr bwMode="auto">
            <a:xfrm>
              <a:off x="4154" y="3176"/>
              <a:ext cx="138" cy="92"/>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46" name="Rectangle 42"/>
            <p:cNvSpPr>
              <a:spLocks noChangeArrowheads="1"/>
            </p:cNvSpPr>
            <p:nvPr/>
          </p:nvSpPr>
          <p:spPr bwMode="auto">
            <a:xfrm>
              <a:off x="4154" y="3176"/>
              <a:ext cx="153" cy="108"/>
            </a:xfrm>
            <a:prstGeom prst="rect">
              <a:avLst/>
            </a:prstGeom>
            <a:noFill/>
            <a:ln w="34925">
              <a:solidFill>
                <a:srgbClr val="FFDC99"/>
              </a:solidFill>
              <a:miter lim="800000"/>
              <a:headEnd/>
              <a:tailEnd/>
            </a:ln>
          </p:spPr>
          <p:txBody>
            <a:bodyPr>
              <a:prstTxWarp prst="textNoShape">
                <a:avLst/>
              </a:prstTxWarp>
            </a:bodyPr>
            <a:lstStyle/>
            <a:p>
              <a:endParaRPr lang="en-US"/>
            </a:p>
          </p:txBody>
        </p:sp>
        <p:sp>
          <p:nvSpPr>
            <p:cNvPr id="47" name="AutoShape 43"/>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p:spPr>
          <p:txBody>
            <a:bodyPr>
              <a:prstTxWarp prst="textNoShape">
                <a:avLst/>
              </a:prstTxWarp>
            </a:bodyPr>
            <a:lstStyle/>
            <a:p>
              <a:endParaRPr lang="en-US"/>
            </a:p>
          </p:txBody>
        </p:sp>
        <p:sp>
          <p:nvSpPr>
            <p:cNvPr id="48" name="Line 44"/>
            <p:cNvSpPr>
              <a:spLocks noChangeShapeType="1"/>
            </p:cNvSpPr>
            <p:nvPr/>
          </p:nvSpPr>
          <p:spPr bwMode="auto">
            <a:xfrm>
              <a:off x="4154" y="3161"/>
              <a:ext cx="138" cy="1"/>
            </a:xfrm>
            <a:prstGeom prst="line">
              <a:avLst/>
            </a:prstGeom>
            <a:noFill/>
            <a:ln w="34925">
              <a:solidFill>
                <a:srgbClr val="000000"/>
              </a:solidFill>
              <a:round/>
              <a:headEnd/>
              <a:tailEnd/>
            </a:ln>
          </p:spPr>
          <p:txBody>
            <a:bodyPr>
              <a:prstTxWarp prst="textNoShape">
                <a:avLst/>
              </a:prstTxWarp>
            </a:bodyPr>
            <a:lstStyle/>
            <a:p>
              <a:endParaRPr lang="en-US"/>
            </a:p>
          </p:txBody>
        </p:sp>
        <p:sp>
          <p:nvSpPr>
            <p:cNvPr id="49" name="AutoShape 45"/>
            <p:cNvSpPr>
              <a:spLocks noChangeArrowheads="1"/>
            </p:cNvSpPr>
            <p:nvPr/>
          </p:nvSpPr>
          <p:spPr bwMode="auto">
            <a:xfrm>
              <a:off x="4736" y="3069"/>
              <a:ext cx="138" cy="215"/>
            </a:xfrm>
            <a:prstGeom prst="roundRect">
              <a:avLst>
                <a:gd name="adj" fmla="val 47102"/>
              </a:avLst>
            </a:prstGeom>
            <a:solidFill>
              <a:srgbClr val="FFFFFF"/>
            </a:solidFill>
            <a:ln w="9525">
              <a:noFill/>
              <a:round/>
              <a:headEnd/>
              <a:tailEnd/>
            </a:ln>
          </p:spPr>
          <p:txBody>
            <a:bodyPr>
              <a:prstTxWarp prst="textNoShape">
                <a:avLst/>
              </a:prstTxWarp>
            </a:bodyPr>
            <a:lstStyle/>
            <a:p>
              <a:endParaRPr lang="en-US"/>
            </a:p>
          </p:txBody>
        </p:sp>
        <p:sp>
          <p:nvSpPr>
            <p:cNvPr id="50" name="AutoShape 46"/>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p:spPr>
          <p:txBody>
            <a:bodyPr>
              <a:prstTxWarp prst="textNoShape">
                <a:avLst/>
              </a:prstTxWarp>
            </a:bodyPr>
            <a:lstStyle/>
            <a:p>
              <a:endParaRPr lang="en-US"/>
            </a:p>
          </p:txBody>
        </p:sp>
        <p:sp>
          <p:nvSpPr>
            <p:cNvPr id="51" name="Rectangle 47"/>
            <p:cNvSpPr>
              <a:spLocks noChangeArrowheads="1"/>
            </p:cNvSpPr>
            <p:nvPr/>
          </p:nvSpPr>
          <p:spPr bwMode="auto">
            <a:xfrm>
              <a:off x="4736" y="3192"/>
              <a:ext cx="138" cy="92"/>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52" name="Rectangle 48"/>
            <p:cNvSpPr>
              <a:spLocks noChangeArrowheads="1"/>
            </p:cNvSpPr>
            <p:nvPr/>
          </p:nvSpPr>
          <p:spPr bwMode="auto">
            <a:xfrm>
              <a:off x="4736" y="3192"/>
              <a:ext cx="153" cy="107"/>
            </a:xfrm>
            <a:prstGeom prst="rect">
              <a:avLst/>
            </a:prstGeom>
            <a:noFill/>
            <a:ln w="34925">
              <a:solidFill>
                <a:srgbClr val="FFDC99"/>
              </a:solidFill>
              <a:miter lim="800000"/>
              <a:headEnd/>
              <a:tailEnd/>
            </a:ln>
          </p:spPr>
          <p:txBody>
            <a:bodyPr>
              <a:prstTxWarp prst="textNoShape">
                <a:avLst/>
              </a:prstTxWarp>
            </a:bodyPr>
            <a:lstStyle/>
            <a:p>
              <a:endParaRPr lang="en-US"/>
            </a:p>
          </p:txBody>
        </p:sp>
        <p:sp>
          <p:nvSpPr>
            <p:cNvPr id="53" name="AutoShape 49"/>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p:spPr>
          <p:txBody>
            <a:bodyPr>
              <a:prstTxWarp prst="textNoShape">
                <a:avLst/>
              </a:prstTxWarp>
            </a:bodyPr>
            <a:lstStyle/>
            <a:p>
              <a:endParaRPr lang="en-US"/>
            </a:p>
          </p:txBody>
        </p:sp>
        <p:sp>
          <p:nvSpPr>
            <p:cNvPr id="54" name="Line 50"/>
            <p:cNvSpPr>
              <a:spLocks noChangeShapeType="1"/>
            </p:cNvSpPr>
            <p:nvPr/>
          </p:nvSpPr>
          <p:spPr bwMode="auto">
            <a:xfrm>
              <a:off x="4736" y="3176"/>
              <a:ext cx="138" cy="1"/>
            </a:xfrm>
            <a:prstGeom prst="line">
              <a:avLst/>
            </a:prstGeom>
            <a:noFill/>
            <a:ln w="34925">
              <a:solidFill>
                <a:srgbClr val="000000"/>
              </a:solidFill>
              <a:round/>
              <a:headEnd/>
              <a:tailEnd/>
            </a:ln>
          </p:spPr>
          <p:txBody>
            <a:bodyPr>
              <a:prstTxWarp prst="textNoShape">
                <a:avLst/>
              </a:prstTxWarp>
            </a:bodyPr>
            <a:lstStyle/>
            <a:p>
              <a:endParaRPr lang="en-US"/>
            </a:p>
          </p:txBody>
        </p:sp>
        <p:sp>
          <p:nvSpPr>
            <p:cNvPr id="55" name="AutoShape 51"/>
            <p:cNvSpPr>
              <a:spLocks noChangeArrowheads="1"/>
            </p:cNvSpPr>
            <p:nvPr/>
          </p:nvSpPr>
          <p:spPr bwMode="auto">
            <a:xfrm>
              <a:off x="4721" y="3376"/>
              <a:ext cx="138" cy="214"/>
            </a:xfrm>
            <a:prstGeom prst="roundRect">
              <a:avLst>
                <a:gd name="adj" fmla="val 47102"/>
              </a:avLst>
            </a:prstGeom>
            <a:solidFill>
              <a:srgbClr val="FFFFFF"/>
            </a:solidFill>
            <a:ln w="9525">
              <a:noFill/>
              <a:round/>
              <a:headEnd/>
              <a:tailEnd/>
            </a:ln>
          </p:spPr>
          <p:txBody>
            <a:bodyPr>
              <a:prstTxWarp prst="textNoShape">
                <a:avLst/>
              </a:prstTxWarp>
            </a:bodyPr>
            <a:lstStyle/>
            <a:p>
              <a:endParaRPr lang="en-US"/>
            </a:p>
          </p:txBody>
        </p:sp>
        <p:sp>
          <p:nvSpPr>
            <p:cNvPr id="56" name="AutoShape 52"/>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p:spPr>
          <p:txBody>
            <a:bodyPr>
              <a:prstTxWarp prst="textNoShape">
                <a:avLst/>
              </a:prstTxWarp>
            </a:bodyPr>
            <a:lstStyle/>
            <a:p>
              <a:endParaRPr lang="en-US"/>
            </a:p>
          </p:txBody>
        </p:sp>
        <p:sp>
          <p:nvSpPr>
            <p:cNvPr id="57" name="Rectangle 53"/>
            <p:cNvSpPr>
              <a:spLocks noChangeArrowheads="1"/>
            </p:cNvSpPr>
            <p:nvPr/>
          </p:nvSpPr>
          <p:spPr bwMode="auto">
            <a:xfrm>
              <a:off x="4736" y="3498"/>
              <a:ext cx="123" cy="92"/>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58" name="Rectangle 54"/>
            <p:cNvSpPr>
              <a:spLocks noChangeArrowheads="1"/>
            </p:cNvSpPr>
            <p:nvPr/>
          </p:nvSpPr>
          <p:spPr bwMode="auto">
            <a:xfrm>
              <a:off x="4736" y="3498"/>
              <a:ext cx="138" cy="107"/>
            </a:xfrm>
            <a:prstGeom prst="rect">
              <a:avLst/>
            </a:prstGeom>
            <a:noFill/>
            <a:ln w="34925">
              <a:solidFill>
                <a:srgbClr val="FFDC99"/>
              </a:solidFill>
              <a:miter lim="800000"/>
              <a:headEnd/>
              <a:tailEnd/>
            </a:ln>
          </p:spPr>
          <p:txBody>
            <a:bodyPr>
              <a:prstTxWarp prst="textNoShape">
                <a:avLst/>
              </a:prstTxWarp>
            </a:bodyPr>
            <a:lstStyle/>
            <a:p>
              <a:endParaRPr lang="en-US"/>
            </a:p>
          </p:txBody>
        </p:sp>
        <p:sp>
          <p:nvSpPr>
            <p:cNvPr id="59" name="AutoShape 55"/>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p:spPr>
          <p:txBody>
            <a:bodyPr>
              <a:prstTxWarp prst="textNoShape">
                <a:avLst/>
              </a:prstTxWarp>
            </a:bodyPr>
            <a:lstStyle/>
            <a:p>
              <a:endParaRPr lang="en-US"/>
            </a:p>
          </p:txBody>
        </p:sp>
        <p:sp>
          <p:nvSpPr>
            <p:cNvPr id="60" name="Line 56"/>
            <p:cNvSpPr>
              <a:spLocks noChangeShapeType="1"/>
            </p:cNvSpPr>
            <p:nvPr/>
          </p:nvSpPr>
          <p:spPr bwMode="auto">
            <a:xfrm>
              <a:off x="4721" y="3483"/>
              <a:ext cx="138" cy="1"/>
            </a:xfrm>
            <a:prstGeom prst="line">
              <a:avLst/>
            </a:prstGeom>
            <a:noFill/>
            <a:ln w="34925">
              <a:solidFill>
                <a:srgbClr val="000000"/>
              </a:solidFill>
              <a:round/>
              <a:headEnd/>
              <a:tailEnd/>
            </a:ln>
          </p:spPr>
          <p:txBody>
            <a:bodyPr>
              <a:prstTxWarp prst="textNoShape">
                <a:avLst/>
              </a:prstTxWarp>
            </a:bodyPr>
            <a:lstStyle/>
            <a:p>
              <a:endParaRPr lang="en-US"/>
            </a:p>
          </p:txBody>
        </p:sp>
        <p:sp>
          <p:nvSpPr>
            <p:cNvPr id="61" name="Rectangle 57"/>
            <p:cNvSpPr>
              <a:spLocks noChangeArrowheads="1"/>
            </p:cNvSpPr>
            <p:nvPr/>
          </p:nvSpPr>
          <p:spPr bwMode="auto">
            <a:xfrm>
              <a:off x="3282" y="1331"/>
              <a:ext cx="36"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a:t>
              </a:r>
              <a:endParaRPr lang="en-GB">
                <a:solidFill>
                  <a:schemeClr val="tx1"/>
                </a:solidFill>
                <a:latin typeface="Times" pitchFamily="-1" charset="0"/>
              </a:endParaRPr>
            </a:p>
          </p:txBody>
        </p:sp>
        <p:sp>
          <p:nvSpPr>
            <p:cNvPr id="62" name="Rectangle 58"/>
            <p:cNvSpPr>
              <a:spLocks noChangeArrowheads="1"/>
            </p:cNvSpPr>
            <p:nvPr/>
          </p:nvSpPr>
          <p:spPr bwMode="auto">
            <a:xfrm>
              <a:off x="3282" y="1331"/>
              <a:ext cx="36"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a:t>
              </a:r>
              <a:endParaRPr lang="en-GB">
                <a:solidFill>
                  <a:schemeClr val="tx1"/>
                </a:solidFill>
                <a:latin typeface="Times" pitchFamily="-1" charset="0"/>
              </a:endParaRPr>
            </a:p>
          </p:txBody>
        </p:sp>
        <p:sp>
          <p:nvSpPr>
            <p:cNvPr id="63" name="Rectangle 59"/>
            <p:cNvSpPr>
              <a:spLocks noChangeArrowheads="1"/>
            </p:cNvSpPr>
            <p:nvPr/>
          </p:nvSpPr>
          <p:spPr bwMode="auto">
            <a:xfrm>
              <a:off x="4446" y="3674"/>
              <a:ext cx="523"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BranchZ</a:t>
              </a:r>
              <a:endParaRPr lang="en-GB">
                <a:solidFill>
                  <a:schemeClr val="tx1"/>
                </a:solidFill>
                <a:latin typeface="Times" pitchFamily="-1" charset="0"/>
              </a:endParaRPr>
            </a:p>
          </p:txBody>
        </p:sp>
        <p:sp>
          <p:nvSpPr>
            <p:cNvPr id="64" name="Rectangle 60"/>
            <p:cNvSpPr>
              <a:spLocks noChangeArrowheads="1"/>
            </p:cNvSpPr>
            <p:nvPr/>
          </p:nvSpPr>
          <p:spPr bwMode="auto">
            <a:xfrm>
              <a:off x="4430" y="1652"/>
              <a:ext cx="531"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BranchX</a:t>
              </a:r>
              <a:endParaRPr lang="en-GB">
                <a:solidFill>
                  <a:schemeClr val="tx1"/>
                </a:solidFill>
                <a:latin typeface="Times" pitchFamily="-1" charset="0"/>
              </a:endParaRPr>
            </a:p>
          </p:txBody>
        </p:sp>
        <p:sp>
          <p:nvSpPr>
            <p:cNvPr id="65" name="Rectangle 61"/>
            <p:cNvSpPr>
              <a:spLocks noChangeArrowheads="1"/>
            </p:cNvSpPr>
            <p:nvPr/>
          </p:nvSpPr>
          <p:spPr bwMode="auto">
            <a:xfrm>
              <a:off x="4137" y="1959"/>
              <a:ext cx="590"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participant</a:t>
              </a:r>
              <a:endParaRPr lang="en-GB">
                <a:solidFill>
                  <a:schemeClr val="tx1"/>
                </a:solidFill>
                <a:latin typeface="Times" pitchFamily="-1" charset="0"/>
              </a:endParaRPr>
            </a:p>
          </p:txBody>
        </p:sp>
        <p:sp>
          <p:nvSpPr>
            <p:cNvPr id="66" name="Rectangle 62"/>
            <p:cNvSpPr>
              <a:spLocks noChangeArrowheads="1"/>
            </p:cNvSpPr>
            <p:nvPr/>
          </p:nvSpPr>
          <p:spPr bwMode="auto">
            <a:xfrm>
              <a:off x="4113" y="2939"/>
              <a:ext cx="590"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participant</a:t>
              </a:r>
              <a:endParaRPr lang="en-GB">
                <a:solidFill>
                  <a:schemeClr val="tx1"/>
                </a:solidFill>
                <a:latin typeface="Times" pitchFamily="-1" charset="0"/>
              </a:endParaRPr>
            </a:p>
          </p:txBody>
        </p:sp>
        <p:sp>
          <p:nvSpPr>
            <p:cNvPr id="67" name="Rectangle 63"/>
            <p:cNvSpPr>
              <a:spLocks noChangeArrowheads="1"/>
            </p:cNvSpPr>
            <p:nvPr/>
          </p:nvSpPr>
          <p:spPr bwMode="auto">
            <a:xfrm>
              <a:off x="4507" y="3214"/>
              <a:ext cx="92"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C</a:t>
              </a:r>
              <a:endParaRPr lang="en-GB">
                <a:solidFill>
                  <a:schemeClr val="tx1"/>
                </a:solidFill>
                <a:latin typeface="Times" pitchFamily="-1" charset="0"/>
              </a:endParaRPr>
            </a:p>
          </p:txBody>
        </p:sp>
        <p:sp>
          <p:nvSpPr>
            <p:cNvPr id="68" name="Rectangle 64"/>
            <p:cNvSpPr>
              <a:spLocks noChangeArrowheads="1"/>
            </p:cNvSpPr>
            <p:nvPr/>
          </p:nvSpPr>
          <p:spPr bwMode="auto">
            <a:xfrm>
              <a:off x="4507" y="3444"/>
              <a:ext cx="92"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D</a:t>
              </a:r>
              <a:endParaRPr lang="en-GB">
                <a:solidFill>
                  <a:schemeClr val="tx1"/>
                </a:solidFill>
                <a:latin typeface="Times" pitchFamily="-1" charset="0"/>
              </a:endParaRPr>
            </a:p>
          </p:txBody>
        </p:sp>
        <p:sp>
          <p:nvSpPr>
            <p:cNvPr id="69" name="Rectangle 65"/>
            <p:cNvSpPr>
              <a:spLocks noChangeArrowheads="1"/>
            </p:cNvSpPr>
            <p:nvPr/>
          </p:nvSpPr>
          <p:spPr bwMode="auto">
            <a:xfrm>
              <a:off x="1639" y="2280"/>
              <a:ext cx="326"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Client</a:t>
              </a:r>
              <a:endParaRPr lang="en-GB">
                <a:solidFill>
                  <a:schemeClr val="tx1"/>
                </a:solidFill>
                <a:latin typeface="Times" pitchFamily="-1" charset="0"/>
              </a:endParaRPr>
            </a:p>
          </p:txBody>
        </p:sp>
        <p:sp>
          <p:nvSpPr>
            <p:cNvPr id="70" name="Rectangle 66"/>
            <p:cNvSpPr>
              <a:spLocks noChangeArrowheads="1"/>
            </p:cNvSpPr>
            <p:nvPr/>
          </p:nvSpPr>
          <p:spPr bwMode="auto">
            <a:xfrm>
              <a:off x="4430" y="2648"/>
              <a:ext cx="531"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BranchY</a:t>
              </a:r>
              <a:endParaRPr lang="en-GB">
                <a:solidFill>
                  <a:schemeClr val="tx1"/>
                </a:solidFill>
                <a:latin typeface="Times" pitchFamily="-1" charset="0"/>
              </a:endParaRPr>
            </a:p>
          </p:txBody>
        </p:sp>
        <p:sp>
          <p:nvSpPr>
            <p:cNvPr id="71" name="Rectangle 67"/>
            <p:cNvSpPr>
              <a:spLocks noChangeArrowheads="1"/>
            </p:cNvSpPr>
            <p:nvPr/>
          </p:nvSpPr>
          <p:spPr bwMode="auto">
            <a:xfrm>
              <a:off x="4507" y="2311"/>
              <a:ext cx="85"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B</a:t>
              </a:r>
              <a:endParaRPr lang="en-GB">
                <a:solidFill>
                  <a:schemeClr val="tx1"/>
                </a:solidFill>
                <a:latin typeface="Times" pitchFamily="-1" charset="0"/>
              </a:endParaRPr>
            </a:p>
          </p:txBody>
        </p:sp>
        <p:sp>
          <p:nvSpPr>
            <p:cNvPr id="72" name="Rectangle 68"/>
            <p:cNvSpPr>
              <a:spLocks noChangeArrowheads="1"/>
            </p:cNvSpPr>
            <p:nvPr/>
          </p:nvSpPr>
          <p:spPr bwMode="auto">
            <a:xfrm>
              <a:off x="4507" y="1254"/>
              <a:ext cx="85"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A</a:t>
              </a:r>
              <a:endParaRPr lang="en-GB">
                <a:solidFill>
                  <a:schemeClr val="tx1"/>
                </a:solidFill>
                <a:latin typeface="Times" pitchFamily="-1" charset="0"/>
              </a:endParaRPr>
            </a:p>
          </p:txBody>
        </p:sp>
        <p:sp>
          <p:nvSpPr>
            <p:cNvPr id="73" name="Rectangle 69"/>
            <p:cNvSpPr>
              <a:spLocks noChangeArrowheads="1"/>
            </p:cNvSpPr>
            <p:nvPr/>
          </p:nvSpPr>
          <p:spPr bwMode="auto">
            <a:xfrm>
              <a:off x="4107" y="994"/>
              <a:ext cx="590"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participant</a:t>
              </a:r>
              <a:endParaRPr lang="en-GB">
                <a:solidFill>
                  <a:schemeClr val="tx1"/>
                </a:solidFill>
                <a:latin typeface="Times" pitchFamily="-1" charset="0"/>
              </a:endParaRPr>
            </a:p>
          </p:txBody>
        </p:sp>
        <p:sp>
          <p:nvSpPr>
            <p:cNvPr id="74" name="Freeform 70"/>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round/>
              <a:headEnd/>
              <a:tailEnd/>
            </a:ln>
          </p:spPr>
          <p:txBody>
            <a:bodyPr>
              <a:prstTxWarp prst="textNoShape">
                <a:avLst/>
              </a:prstTxWarp>
            </a:bodyPr>
            <a:lstStyle/>
            <a:p>
              <a:endParaRPr lang="en-US"/>
            </a:p>
          </p:txBody>
        </p:sp>
        <p:sp>
          <p:nvSpPr>
            <p:cNvPr id="75" name="Line 71"/>
            <p:cNvSpPr>
              <a:spLocks noChangeShapeType="1"/>
            </p:cNvSpPr>
            <p:nvPr/>
          </p:nvSpPr>
          <p:spPr bwMode="auto">
            <a:xfrm flipH="1" flipV="1">
              <a:off x="2761" y="971"/>
              <a:ext cx="1393" cy="260"/>
            </a:xfrm>
            <a:prstGeom prst="line">
              <a:avLst/>
            </a:prstGeom>
            <a:noFill/>
            <a:ln w="34925">
              <a:solidFill>
                <a:srgbClr val="000000"/>
              </a:solidFill>
              <a:round/>
              <a:headEnd/>
              <a:tailEnd/>
            </a:ln>
          </p:spPr>
          <p:txBody>
            <a:bodyPr>
              <a:prstTxWarp prst="textNoShape">
                <a:avLst/>
              </a:prstTxWarp>
            </a:bodyPr>
            <a:lstStyle/>
            <a:p>
              <a:endParaRPr lang="en-US"/>
            </a:p>
          </p:txBody>
        </p:sp>
        <p:sp>
          <p:nvSpPr>
            <p:cNvPr id="76" name="Freeform 72"/>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round/>
              <a:headEnd/>
              <a:tailEnd/>
            </a:ln>
          </p:spPr>
          <p:txBody>
            <a:bodyPr>
              <a:prstTxWarp prst="textNoShape">
                <a:avLst/>
              </a:prstTxWarp>
            </a:bodyPr>
            <a:lstStyle/>
            <a:p>
              <a:endParaRPr lang="en-US"/>
            </a:p>
          </p:txBody>
        </p:sp>
        <p:sp>
          <p:nvSpPr>
            <p:cNvPr id="77" name="Line 73"/>
            <p:cNvSpPr>
              <a:spLocks noChangeShapeType="1"/>
            </p:cNvSpPr>
            <p:nvPr/>
          </p:nvSpPr>
          <p:spPr bwMode="auto">
            <a:xfrm flipH="1" flipV="1">
              <a:off x="2745" y="1078"/>
              <a:ext cx="1409" cy="1134"/>
            </a:xfrm>
            <a:prstGeom prst="line">
              <a:avLst/>
            </a:prstGeom>
            <a:noFill/>
            <a:ln w="34925">
              <a:solidFill>
                <a:srgbClr val="000000"/>
              </a:solidFill>
              <a:round/>
              <a:headEnd/>
              <a:tailEnd/>
            </a:ln>
          </p:spPr>
          <p:txBody>
            <a:bodyPr>
              <a:prstTxWarp prst="textNoShape">
                <a:avLst/>
              </a:prstTxWarp>
            </a:bodyPr>
            <a:lstStyle/>
            <a:p>
              <a:endParaRPr lang="en-US"/>
            </a:p>
          </p:txBody>
        </p:sp>
        <p:sp>
          <p:nvSpPr>
            <p:cNvPr id="78" name="Freeform 74"/>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round/>
              <a:headEnd/>
              <a:tailEnd/>
            </a:ln>
          </p:spPr>
          <p:txBody>
            <a:bodyPr>
              <a:prstTxWarp prst="textNoShape">
                <a:avLst/>
              </a:prstTxWarp>
            </a:bodyPr>
            <a:lstStyle/>
            <a:p>
              <a:endParaRPr lang="en-US"/>
            </a:p>
          </p:txBody>
        </p:sp>
        <p:sp>
          <p:nvSpPr>
            <p:cNvPr id="79" name="Line 75"/>
            <p:cNvSpPr>
              <a:spLocks noChangeShapeType="1"/>
            </p:cNvSpPr>
            <p:nvPr/>
          </p:nvSpPr>
          <p:spPr bwMode="auto">
            <a:xfrm flipH="1" flipV="1">
              <a:off x="2669" y="1124"/>
              <a:ext cx="1470" cy="2037"/>
            </a:xfrm>
            <a:prstGeom prst="line">
              <a:avLst/>
            </a:prstGeom>
            <a:noFill/>
            <a:ln w="34925">
              <a:solidFill>
                <a:srgbClr val="000000"/>
              </a:solidFill>
              <a:round/>
              <a:headEnd/>
              <a:tailEnd/>
            </a:ln>
          </p:spPr>
          <p:txBody>
            <a:bodyPr>
              <a:prstTxWarp prst="textNoShape">
                <a:avLst/>
              </a:prstTxWarp>
            </a:bodyPr>
            <a:lstStyle/>
            <a:p>
              <a:endParaRPr lang="en-US"/>
            </a:p>
          </p:txBody>
        </p:sp>
        <p:sp>
          <p:nvSpPr>
            <p:cNvPr id="80" name="Rectangle 76"/>
            <p:cNvSpPr>
              <a:spLocks noChangeArrowheads="1"/>
            </p:cNvSpPr>
            <p:nvPr/>
          </p:nvSpPr>
          <p:spPr bwMode="auto">
            <a:xfrm>
              <a:off x="3291" y="948"/>
              <a:ext cx="342"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dirty="0">
                  <a:solidFill>
                    <a:srgbClr val="000000"/>
                  </a:solidFill>
                  <a:latin typeface="Arial" pitchFamily="-1" charset="0"/>
                </a:rPr>
                <a:t>    </a:t>
              </a:r>
              <a:r>
                <a:rPr lang="en-GB" sz="1600" i="1" dirty="0">
                  <a:solidFill>
                    <a:srgbClr val="000000"/>
                  </a:solidFill>
                  <a:latin typeface="Arial" pitchFamily="-1" charset="0"/>
                </a:rPr>
                <a:t>join</a:t>
              </a:r>
              <a:endParaRPr lang="en-GB" dirty="0">
                <a:solidFill>
                  <a:schemeClr val="tx1"/>
                </a:solidFill>
                <a:latin typeface="Times" pitchFamily="-1" charset="0"/>
              </a:endParaRPr>
            </a:p>
          </p:txBody>
        </p:sp>
        <p:sp>
          <p:nvSpPr>
            <p:cNvPr id="81" name="Rectangle 77"/>
            <p:cNvSpPr>
              <a:spLocks noChangeArrowheads="1"/>
            </p:cNvSpPr>
            <p:nvPr/>
          </p:nvSpPr>
          <p:spPr bwMode="auto">
            <a:xfrm>
              <a:off x="3282" y="1464"/>
              <a:ext cx="342"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dirty="0">
                  <a:solidFill>
                    <a:srgbClr val="000000"/>
                  </a:solidFill>
                  <a:latin typeface="Arial" pitchFamily="-1" charset="0"/>
                </a:rPr>
                <a:t>    </a:t>
              </a:r>
              <a:r>
                <a:rPr lang="en-GB" sz="1600" i="1" dirty="0">
                  <a:solidFill>
                    <a:srgbClr val="000000"/>
                  </a:solidFill>
                  <a:latin typeface="Arial" pitchFamily="-1" charset="0"/>
                </a:rPr>
                <a:t>join</a:t>
              </a:r>
              <a:endParaRPr lang="en-GB" dirty="0">
                <a:solidFill>
                  <a:schemeClr val="tx1"/>
                </a:solidFill>
                <a:latin typeface="Times" pitchFamily="-1" charset="0"/>
              </a:endParaRPr>
            </a:p>
          </p:txBody>
        </p:sp>
        <p:sp>
          <p:nvSpPr>
            <p:cNvPr id="82" name="Rectangle 78"/>
            <p:cNvSpPr>
              <a:spLocks noChangeArrowheads="1"/>
            </p:cNvSpPr>
            <p:nvPr/>
          </p:nvSpPr>
          <p:spPr bwMode="auto">
            <a:xfrm>
              <a:off x="3470" y="2709"/>
              <a:ext cx="342"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dirty="0">
                  <a:solidFill>
                    <a:srgbClr val="000000"/>
                  </a:solidFill>
                  <a:latin typeface="Arial" pitchFamily="-1" charset="0"/>
                </a:rPr>
                <a:t>    </a:t>
              </a:r>
              <a:r>
                <a:rPr lang="en-GB" sz="1600" i="1" dirty="0">
                  <a:solidFill>
                    <a:srgbClr val="000000"/>
                  </a:solidFill>
                  <a:latin typeface="Arial" pitchFamily="-1" charset="0"/>
                </a:rPr>
                <a:t>join</a:t>
              </a:r>
              <a:endParaRPr lang="en-GB" dirty="0">
                <a:solidFill>
                  <a:schemeClr val="tx1"/>
                </a:solidFill>
                <a:latin typeface="Times" pitchFamily="-1" charset="0"/>
              </a:endParaRPr>
            </a:p>
          </p:txBody>
        </p:sp>
        <p:sp>
          <p:nvSpPr>
            <p:cNvPr id="83" name="Rectangle 79"/>
            <p:cNvSpPr>
              <a:spLocks noChangeArrowheads="1"/>
            </p:cNvSpPr>
            <p:nvPr/>
          </p:nvSpPr>
          <p:spPr bwMode="auto">
            <a:xfrm>
              <a:off x="1968" y="1882"/>
              <a:ext cx="78"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a:solidFill>
                    <a:srgbClr val="000000"/>
                  </a:solidFill>
                  <a:latin typeface="Arial" pitchFamily="-1" charset="0"/>
                </a:rPr>
                <a:t>T</a:t>
              </a:r>
              <a:endParaRPr lang="en-GB">
                <a:solidFill>
                  <a:schemeClr val="tx1"/>
                </a:solidFill>
                <a:latin typeface="Times" pitchFamily="-1" charset="0"/>
              </a:endParaRPr>
            </a:p>
          </p:txBody>
        </p:sp>
        <p:sp>
          <p:nvSpPr>
            <p:cNvPr id="84" name="Rectangle 80"/>
            <p:cNvSpPr>
              <a:spLocks noChangeArrowheads="1"/>
            </p:cNvSpPr>
            <p:nvPr/>
          </p:nvSpPr>
          <p:spPr bwMode="auto">
            <a:xfrm>
              <a:off x="4888" y="1254"/>
              <a:ext cx="1020"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i="1">
                  <a:solidFill>
                    <a:srgbClr val="000000"/>
                  </a:solidFill>
                  <a:latin typeface="Arial" pitchFamily="-1" charset="0"/>
                </a:rPr>
                <a:t>      a.withdraw(4);</a:t>
              </a:r>
              <a:endParaRPr lang="en-GB" i="1">
                <a:solidFill>
                  <a:schemeClr val="tx1"/>
                </a:solidFill>
                <a:latin typeface="Times" pitchFamily="-1" charset="0"/>
              </a:endParaRPr>
            </a:p>
          </p:txBody>
        </p:sp>
        <p:sp>
          <p:nvSpPr>
            <p:cNvPr id="85" name="Rectangle 81"/>
            <p:cNvSpPr>
              <a:spLocks noChangeArrowheads="1"/>
            </p:cNvSpPr>
            <p:nvPr/>
          </p:nvSpPr>
          <p:spPr bwMode="auto">
            <a:xfrm>
              <a:off x="4921" y="3153"/>
              <a:ext cx="921"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i="1">
                  <a:solidFill>
                    <a:srgbClr val="000000"/>
                  </a:solidFill>
                  <a:latin typeface="Arial" pitchFamily="-1" charset="0"/>
                </a:rPr>
                <a:t>      c.deposit(4);</a:t>
              </a:r>
              <a:endParaRPr lang="en-GB" i="1">
                <a:solidFill>
                  <a:schemeClr val="tx1"/>
                </a:solidFill>
                <a:latin typeface="Times" pitchFamily="-1" charset="0"/>
              </a:endParaRPr>
            </a:p>
          </p:txBody>
        </p:sp>
        <p:sp>
          <p:nvSpPr>
            <p:cNvPr id="86" name="Rectangle 82"/>
            <p:cNvSpPr>
              <a:spLocks noChangeArrowheads="1"/>
            </p:cNvSpPr>
            <p:nvPr/>
          </p:nvSpPr>
          <p:spPr bwMode="auto">
            <a:xfrm>
              <a:off x="4888" y="2311"/>
              <a:ext cx="1020"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i="1">
                  <a:solidFill>
                    <a:srgbClr val="000000"/>
                  </a:solidFill>
                  <a:latin typeface="Arial" pitchFamily="-1" charset="0"/>
                </a:rPr>
                <a:t>      b.withdraw(3);</a:t>
              </a:r>
              <a:endParaRPr lang="en-GB" i="1">
                <a:solidFill>
                  <a:schemeClr val="tx1"/>
                </a:solidFill>
                <a:latin typeface="Times" pitchFamily="-1" charset="0"/>
              </a:endParaRPr>
            </a:p>
          </p:txBody>
        </p:sp>
        <p:sp>
          <p:nvSpPr>
            <p:cNvPr id="87" name="Rectangle 83"/>
            <p:cNvSpPr>
              <a:spLocks noChangeArrowheads="1"/>
            </p:cNvSpPr>
            <p:nvPr/>
          </p:nvSpPr>
          <p:spPr bwMode="auto">
            <a:xfrm>
              <a:off x="4877" y="3459"/>
              <a:ext cx="928"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i="1">
                  <a:solidFill>
                    <a:srgbClr val="000000"/>
                  </a:solidFill>
                  <a:latin typeface="Arial" pitchFamily="-1" charset="0"/>
                </a:rPr>
                <a:t>      d.deposit(3);</a:t>
              </a:r>
              <a:endParaRPr lang="en-GB" i="1">
                <a:solidFill>
                  <a:schemeClr val="tx1"/>
                </a:solidFill>
                <a:latin typeface="Times" pitchFamily="-1" charset="0"/>
              </a:endParaRPr>
            </a:p>
          </p:txBody>
        </p:sp>
        <p:sp>
          <p:nvSpPr>
            <p:cNvPr id="88" name="Freeform 84"/>
            <p:cNvSpPr>
              <a:spLocks/>
            </p:cNvSpPr>
            <p:nvPr/>
          </p:nvSpPr>
          <p:spPr bwMode="auto">
            <a:xfrm>
              <a:off x="2822" y="2058"/>
              <a:ext cx="76" cy="62"/>
            </a:xfrm>
            <a:custGeom>
              <a:avLst/>
              <a:gdLst>
                <a:gd name="T0" fmla="*/ 15 w 76"/>
                <a:gd name="T1" fmla="*/ 31 h 62"/>
                <a:gd name="T2" fmla="*/ 15 w 76"/>
                <a:gd name="T3" fmla="*/ 0 h 62"/>
                <a:gd name="T4" fmla="*/ 76 w 76"/>
                <a:gd name="T5" fmla="*/ 46 h 62"/>
                <a:gd name="T6" fmla="*/ 0 w 76"/>
                <a:gd name="T7" fmla="*/ 62 h 62"/>
                <a:gd name="T8" fmla="*/ 15 w 76"/>
                <a:gd name="T9" fmla="*/ 31 h 62"/>
                <a:gd name="T10" fmla="*/ 0 60000 65536"/>
                <a:gd name="T11" fmla="*/ 0 60000 65536"/>
                <a:gd name="T12" fmla="*/ 0 60000 65536"/>
                <a:gd name="T13" fmla="*/ 0 60000 65536"/>
                <a:gd name="T14" fmla="*/ 0 60000 65536"/>
                <a:gd name="T15" fmla="*/ 0 w 76"/>
                <a:gd name="T16" fmla="*/ 0 h 62"/>
                <a:gd name="T17" fmla="*/ 76 w 76"/>
                <a:gd name="T18" fmla="*/ 62 h 62"/>
              </a:gdLst>
              <a:ahLst/>
              <a:cxnLst>
                <a:cxn ang="T10">
                  <a:pos x="T0" y="T1"/>
                </a:cxn>
                <a:cxn ang="T11">
                  <a:pos x="T2" y="T3"/>
                </a:cxn>
                <a:cxn ang="T12">
                  <a:pos x="T4" y="T5"/>
                </a:cxn>
                <a:cxn ang="T13">
                  <a:pos x="T6" y="T7"/>
                </a:cxn>
                <a:cxn ang="T14">
                  <a:pos x="T8" y="T9"/>
                </a:cxn>
              </a:cxnLst>
              <a:rect l="T15" t="T16" r="T17" b="T18"/>
              <a:pathLst>
                <a:path w="76" h="62">
                  <a:moveTo>
                    <a:pt x="15" y="31"/>
                  </a:moveTo>
                  <a:lnTo>
                    <a:pt x="15" y="0"/>
                  </a:lnTo>
                  <a:lnTo>
                    <a:pt x="76" y="46"/>
                  </a:lnTo>
                  <a:lnTo>
                    <a:pt x="0" y="62"/>
                  </a:lnTo>
                  <a:lnTo>
                    <a:pt x="15" y="31"/>
                  </a:lnTo>
                  <a:close/>
                </a:path>
              </a:pathLst>
            </a:custGeom>
            <a:solidFill>
              <a:srgbClr val="000000"/>
            </a:solidFill>
            <a:ln w="34925">
              <a:solidFill>
                <a:srgbClr val="000000"/>
              </a:solidFill>
              <a:round/>
              <a:headEnd/>
              <a:tailEnd/>
            </a:ln>
          </p:spPr>
          <p:txBody>
            <a:bodyPr>
              <a:prstTxWarp prst="textNoShape">
                <a:avLst/>
              </a:prstTxWarp>
            </a:bodyPr>
            <a:lstStyle/>
            <a:p>
              <a:endParaRPr lang="en-US"/>
            </a:p>
          </p:txBody>
        </p:sp>
        <p:sp>
          <p:nvSpPr>
            <p:cNvPr id="89" name="Line 85"/>
            <p:cNvSpPr>
              <a:spLocks noChangeShapeType="1"/>
            </p:cNvSpPr>
            <p:nvPr/>
          </p:nvSpPr>
          <p:spPr bwMode="auto">
            <a:xfrm>
              <a:off x="2179" y="1936"/>
              <a:ext cx="643" cy="153"/>
            </a:xfrm>
            <a:prstGeom prst="line">
              <a:avLst/>
            </a:prstGeom>
            <a:noFill/>
            <a:ln w="34925">
              <a:solidFill>
                <a:srgbClr val="000000"/>
              </a:solidFill>
              <a:round/>
              <a:headEnd/>
              <a:tailEnd/>
            </a:ln>
          </p:spPr>
          <p:txBody>
            <a:bodyPr>
              <a:prstTxWarp prst="textNoShape">
                <a:avLst/>
              </a:prstTxWarp>
            </a:bodyPr>
            <a:lstStyle/>
            <a:p>
              <a:endParaRPr lang="en-US"/>
            </a:p>
          </p:txBody>
        </p:sp>
        <p:sp>
          <p:nvSpPr>
            <p:cNvPr id="90" name="Freeform 86"/>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round/>
              <a:headEnd/>
              <a:tailEnd/>
            </a:ln>
          </p:spPr>
          <p:txBody>
            <a:bodyPr>
              <a:prstTxWarp prst="textNoShape">
                <a:avLst/>
              </a:prstTxWarp>
            </a:bodyPr>
            <a:lstStyle/>
            <a:p>
              <a:endParaRPr lang="en-US"/>
            </a:p>
          </p:txBody>
        </p:sp>
        <p:sp>
          <p:nvSpPr>
            <p:cNvPr id="91" name="Line 87"/>
            <p:cNvSpPr>
              <a:spLocks noChangeShapeType="1"/>
            </p:cNvSpPr>
            <p:nvPr/>
          </p:nvSpPr>
          <p:spPr bwMode="auto">
            <a:xfrm flipV="1">
              <a:off x="1995" y="1032"/>
              <a:ext cx="505" cy="751"/>
            </a:xfrm>
            <a:prstGeom prst="line">
              <a:avLst/>
            </a:prstGeom>
            <a:noFill/>
            <a:ln w="34925">
              <a:solidFill>
                <a:srgbClr val="000000"/>
              </a:solidFill>
              <a:round/>
              <a:headEnd/>
              <a:tailEnd/>
            </a:ln>
          </p:spPr>
          <p:txBody>
            <a:bodyPr>
              <a:prstTxWarp prst="textNoShape">
                <a:avLst/>
              </a:prstTxWarp>
            </a:bodyPr>
            <a:lstStyle/>
            <a:p>
              <a:endParaRPr lang="en-US"/>
            </a:p>
          </p:txBody>
        </p:sp>
        <p:sp>
          <p:nvSpPr>
            <p:cNvPr id="92" name="Rectangle 88"/>
            <p:cNvSpPr>
              <a:spLocks noChangeArrowheads="1"/>
            </p:cNvSpPr>
            <p:nvPr/>
          </p:nvSpPr>
          <p:spPr bwMode="auto">
            <a:xfrm>
              <a:off x="1358" y="960"/>
              <a:ext cx="1032"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i="1">
                  <a:solidFill>
                    <a:srgbClr val="000000"/>
                  </a:solidFill>
                  <a:latin typeface="Arial" pitchFamily="-1" charset="0"/>
                </a:rPr>
                <a:t>openTransaction</a:t>
              </a:r>
              <a:endParaRPr lang="en-GB">
                <a:solidFill>
                  <a:schemeClr val="tx1"/>
                </a:solidFill>
                <a:latin typeface="Times" pitchFamily="-1" charset="0"/>
              </a:endParaRPr>
            </a:p>
          </p:txBody>
        </p:sp>
        <p:sp>
          <p:nvSpPr>
            <p:cNvPr id="93" name="Rectangle 89"/>
            <p:cNvSpPr>
              <a:spLocks noChangeArrowheads="1"/>
            </p:cNvSpPr>
            <p:nvPr/>
          </p:nvSpPr>
          <p:spPr bwMode="auto">
            <a:xfrm>
              <a:off x="2297" y="2188"/>
              <a:ext cx="1170" cy="15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600" i="1">
                  <a:solidFill>
                    <a:srgbClr val="000000"/>
                  </a:solidFill>
                  <a:latin typeface="Arial" pitchFamily="-1" charset="0"/>
                </a:rPr>
                <a:t>      b.withdraw(T, 3);</a:t>
              </a:r>
              <a:endParaRPr lang="en-GB" i="1">
                <a:solidFill>
                  <a:schemeClr val="tx1"/>
                </a:solidFill>
                <a:latin typeface="Times" pitchFamily="-1" charset="0"/>
              </a:endParaRPr>
            </a:p>
          </p:txBody>
        </p:sp>
        <p:sp>
          <p:nvSpPr>
            <p:cNvPr id="94" name="Rectangle 90"/>
            <p:cNvSpPr>
              <a:spLocks noChangeArrowheads="1"/>
            </p:cNvSpPr>
            <p:nvPr/>
          </p:nvSpPr>
          <p:spPr bwMode="auto">
            <a:xfrm>
              <a:off x="1292" y="1089"/>
              <a:ext cx="1172" cy="212"/>
            </a:xfrm>
            <a:prstGeom prst="rect">
              <a:avLst/>
            </a:prstGeom>
            <a:noFill/>
            <a:ln w="9525">
              <a:noFill/>
              <a:miter lim="800000"/>
              <a:headEnd/>
              <a:tailEnd/>
            </a:ln>
          </p:spPr>
          <p:txBody>
            <a:bodyPr wrap="none">
              <a:prstTxWarp prst="textNoShape">
                <a:avLst/>
              </a:prstTxWarp>
              <a:spAutoFit/>
            </a:bodyPr>
            <a:lstStyle/>
            <a:p>
              <a:pPr>
                <a:lnSpc>
                  <a:spcPct val="100000"/>
                </a:lnSpc>
              </a:pPr>
              <a:r>
                <a:rPr lang="en-GB" sz="1600" i="1">
                  <a:solidFill>
                    <a:schemeClr val="tx1"/>
                  </a:solidFill>
                  <a:latin typeface="Arial" pitchFamily="-1" charset="0"/>
                </a:rPr>
                <a:t>closeTransaction</a:t>
              </a:r>
              <a:endParaRPr lang="en-GB">
                <a:solidFill>
                  <a:schemeClr val="tx1"/>
                </a:solidFill>
                <a:latin typeface="Arial" pitchFamily="-1" charset="0"/>
              </a:endParaRPr>
            </a:p>
          </p:txBody>
        </p:sp>
        <p:sp>
          <p:nvSpPr>
            <p:cNvPr id="95" name="Rectangle 91"/>
            <p:cNvSpPr>
              <a:spLocks noChangeArrowheads="1"/>
            </p:cNvSpPr>
            <p:nvPr/>
          </p:nvSpPr>
          <p:spPr bwMode="auto">
            <a:xfrm>
              <a:off x="396" y="2592"/>
              <a:ext cx="209" cy="14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500" i="1">
                  <a:solidFill>
                    <a:srgbClr val="000000"/>
                  </a:solidFill>
                  <a:latin typeface="Arial" pitchFamily="-1" charset="0"/>
                </a:rPr>
                <a:t>T </a:t>
              </a:r>
              <a:r>
                <a:rPr lang="en-GB" sz="1500">
                  <a:solidFill>
                    <a:srgbClr val="000000"/>
                  </a:solidFill>
                  <a:latin typeface="Arial" pitchFamily="-1" charset="0"/>
                </a:rPr>
                <a:t>= </a:t>
              </a:r>
              <a:endParaRPr lang="en-GB">
                <a:solidFill>
                  <a:schemeClr val="tx1"/>
                </a:solidFill>
                <a:latin typeface="Times" pitchFamily="-1" charset="0"/>
              </a:endParaRPr>
            </a:p>
          </p:txBody>
        </p:sp>
        <p:sp>
          <p:nvSpPr>
            <p:cNvPr id="96" name="Rectangle 92"/>
            <p:cNvSpPr>
              <a:spLocks noChangeArrowheads="1"/>
            </p:cNvSpPr>
            <p:nvPr/>
          </p:nvSpPr>
          <p:spPr bwMode="auto">
            <a:xfrm>
              <a:off x="605" y="2592"/>
              <a:ext cx="970" cy="14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500" i="1">
                  <a:solidFill>
                    <a:srgbClr val="000000"/>
                  </a:solidFill>
                  <a:latin typeface="Arial" pitchFamily="-1" charset="0"/>
                </a:rPr>
                <a:t>openTransaction</a:t>
              </a:r>
              <a:endParaRPr lang="en-GB" i="1">
                <a:solidFill>
                  <a:schemeClr val="tx1"/>
                </a:solidFill>
                <a:latin typeface="Times" pitchFamily="-1" charset="0"/>
              </a:endParaRPr>
            </a:p>
          </p:txBody>
        </p:sp>
        <p:sp>
          <p:nvSpPr>
            <p:cNvPr id="97" name="Rectangle 93"/>
            <p:cNvSpPr>
              <a:spLocks noChangeArrowheads="1"/>
            </p:cNvSpPr>
            <p:nvPr/>
          </p:nvSpPr>
          <p:spPr bwMode="auto">
            <a:xfrm>
              <a:off x="439" y="2742"/>
              <a:ext cx="953" cy="14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500" i="1">
                  <a:solidFill>
                    <a:srgbClr val="000000"/>
                  </a:solidFill>
                  <a:latin typeface="Arial" pitchFamily="-1" charset="0"/>
                </a:rPr>
                <a:t>      a.withdraw(4);</a:t>
              </a:r>
              <a:endParaRPr lang="en-GB" i="1">
                <a:solidFill>
                  <a:schemeClr val="tx1"/>
                </a:solidFill>
                <a:latin typeface="Times" pitchFamily="-1" charset="0"/>
              </a:endParaRPr>
            </a:p>
          </p:txBody>
        </p:sp>
        <p:sp>
          <p:nvSpPr>
            <p:cNvPr id="98" name="Rectangle 94"/>
            <p:cNvSpPr>
              <a:spLocks noChangeArrowheads="1"/>
            </p:cNvSpPr>
            <p:nvPr/>
          </p:nvSpPr>
          <p:spPr bwMode="auto">
            <a:xfrm>
              <a:off x="439" y="2906"/>
              <a:ext cx="859" cy="14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500" i="1">
                  <a:solidFill>
                    <a:srgbClr val="000000"/>
                  </a:solidFill>
                  <a:latin typeface="Arial" pitchFamily="-1" charset="0"/>
                </a:rPr>
                <a:t>      c.deposit(4);</a:t>
              </a:r>
              <a:endParaRPr lang="en-GB" i="1">
                <a:solidFill>
                  <a:schemeClr val="tx1"/>
                </a:solidFill>
                <a:latin typeface="Times" pitchFamily="-1" charset="0"/>
              </a:endParaRPr>
            </a:p>
          </p:txBody>
        </p:sp>
        <p:sp>
          <p:nvSpPr>
            <p:cNvPr id="99" name="Rectangle 95"/>
            <p:cNvSpPr>
              <a:spLocks noChangeArrowheads="1"/>
            </p:cNvSpPr>
            <p:nvPr/>
          </p:nvSpPr>
          <p:spPr bwMode="auto">
            <a:xfrm>
              <a:off x="439" y="3040"/>
              <a:ext cx="953" cy="14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500" i="1">
                  <a:solidFill>
                    <a:srgbClr val="000000"/>
                  </a:solidFill>
                  <a:latin typeface="Arial" pitchFamily="-1" charset="0"/>
                </a:rPr>
                <a:t>      b.withdraw(3);</a:t>
              </a:r>
              <a:endParaRPr lang="en-GB" i="1">
                <a:solidFill>
                  <a:schemeClr val="tx1"/>
                </a:solidFill>
                <a:latin typeface="Times" pitchFamily="-1" charset="0"/>
              </a:endParaRPr>
            </a:p>
          </p:txBody>
        </p:sp>
        <p:sp>
          <p:nvSpPr>
            <p:cNvPr id="100" name="Rectangle 96"/>
            <p:cNvSpPr>
              <a:spLocks noChangeArrowheads="1"/>
            </p:cNvSpPr>
            <p:nvPr/>
          </p:nvSpPr>
          <p:spPr bwMode="auto">
            <a:xfrm>
              <a:off x="439" y="3175"/>
              <a:ext cx="866" cy="14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500" i="1">
                  <a:solidFill>
                    <a:srgbClr val="000000"/>
                  </a:solidFill>
                  <a:latin typeface="Arial" pitchFamily="-1" charset="0"/>
                </a:rPr>
                <a:t>      d.deposit(3);</a:t>
              </a:r>
              <a:endParaRPr lang="en-GB" i="1">
                <a:solidFill>
                  <a:schemeClr val="tx1"/>
                </a:solidFill>
                <a:latin typeface="Times" pitchFamily="-1" charset="0"/>
              </a:endParaRPr>
            </a:p>
          </p:txBody>
        </p:sp>
        <p:sp>
          <p:nvSpPr>
            <p:cNvPr id="101" name="Rectangle 97"/>
            <p:cNvSpPr>
              <a:spLocks noChangeArrowheads="1"/>
            </p:cNvSpPr>
            <p:nvPr/>
          </p:nvSpPr>
          <p:spPr bwMode="auto">
            <a:xfrm>
              <a:off x="364" y="3324"/>
              <a:ext cx="1199" cy="14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1500">
                  <a:solidFill>
                    <a:srgbClr val="000000"/>
                  </a:solidFill>
                  <a:latin typeface="Arial" pitchFamily="-1" charset="0"/>
                </a:rPr>
                <a:t>      </a:t>
              </a:r>
              <a:r>
                <a:rPr lang="en-GB" sz="1500" i="1">
                  <a:solidFill>
                    <a:srgbClr val="000000"/>
                  </a:solidFill>
                  <a:latin typeface="Arial" pitchFamily="-1" charset="0"/>
                </a:rPr>
                <a:t>closeTransaction</a:t>
              </a:r>
              <a:endParaRPr lang="en-GB">
                <a:solidFill>
                  <a:schemeClr val="tx1"/>
                </a:solidFill>
                <a:latin typeface="Times" pitchFamily="-1" charset="0"/>
              </a:endParaRPr>
            </a:p>
          </p:txBody>
        </p:sp>
        <p:sp>
          <p:nvSpPr>
            <p:cNvPr id="102" name="Rectangle 98"/>
            <p:cNvSpPr>
              <a:spLocks noChangeArrowheads="1"/>
            </p:cNvSpPr>
            <p:nvPr/>
          </p:nvSpPr>
          <p:spPr bwMode="auto">
            <a:xfrm>
              <a:off x="233" y="3547"/>
              <a:ext cx="3788" cy="288"/>
            </a:xfrm>
            <a:prstGeom prst="rect">
              <a:avLst/>
            </a:prstGeom>
            <a:noFill/>
            <a:ln w="9525">
              <a:noFill/>
              <a:miter lim="800000"/>
              <a:headEnd/>
              <a:tailEnd/>
            </a:ln>
          </p:spPr>
          <p:txBody>
            <a:bodyPr wrap="none">
              <a:prstTxWarp prst="textNoShape">
                <a:avLst/>
              </a:prstTxWarp>
              <a:spAutoFit/>
            </a:bodyPr>
            <a:lstStyle/>
            <a:p>
              <a:pPr>
                <a:lnSpc>
                  <a:spcPct val="100000"/>
                </a:lnSpc>
              </a:pPr>
              <a:r>
                <a:rPr lang="en-GB" dirty="0">
                  <a:solidFill>
                    <a:schemeClr val="tx1"/>
                  </a:solidFill>
                  <a:latin typeface="Times" pitchFamily="-1" charset="0"/>
                </a:rPr>
                <a:t> </a:t>
              </a:r>
              <a:r>
                <a:rPr lang="en-GB" sz="1600" dirty="0">
                  <a:solidFill>
                    <a:schemeClr val="tx1"/>
                  </a:solidFill>
                  <a:latin typeface="Arial" pitchFamily="-1" charset="0"/>
                </a:rPr>
                <a:t>Note: the coordinator is in one of the servers, e.g. </a:t>
              </a:r>
              <a:r>
                <a:rPr lang="en-GB" sz="1600" dirty="0" err="1">
                  <a:solidFill>
                    <a:schemeClr val="tx1"/>
                  </a:solidFill>
                  <a:latin typeface="Arial" pitchFamily="-1" charset="0"/>
                </a:rPr>
                <a:t>BranchX</a:t>
              </a:r>
              <a:endParaRPr lang="en-GB" dirty="0">
                <a:solidFill>
                  <a:schemeClr val="tx1"/>
                </a:solidFill>
                <a:latin typeface="Times" pitchFamily="-1"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Atomic Commit Problem</a:t>
            </a:r>
            <a:endParaRPr lang="en-US" dirty="0"/>
          </a:p>
        </p:txBody>
      </p:sp>
      <p:sp>
        <p:nvSpPr>
          <p:cNvPr id="5" name="Content Placeholder 4"/>
          <p:cNvSpPr>
            <a:spLocks noGrp="1"/>
          </p:cNvSpPr>
          <p:nvPr>
            <p:ph idx="1"/>
          </p:nvPr>
        </p:nvSpPr>
        <p:spPr/>
        <p:txBody>
          <a:bodyPr/>
          <a:lstStyle/>
          <a:p>
            <a:pPr>
              <a:lnSpc>
                <a:spcPct val="100000"/>
              </a:lnSpc>
              <a:buClr>
                <a:schemeClr val="tx1"/>
              </a:buClr>
              <a:buSzPct val="120000"/>
              <a:buFont typeface="Arial"/>
              <a:buChar char="•"/>
            </a:pPr>
            <a:r>
              <a:rPr lang="en-US" dirty="0" smtClean="0">
                <a:latin typeface="Arial" pitchFamily="-1" charset="0"/>
              </a:rPr>
              <a:t>Atomicity principle requires that either all the distributed operations of a transaction complete, or all abort.</a:t>
            </a:r>
          </a:p>
          <a:p>
            <a:pPr>
              <a:lnSpc>
                <a:spcPct val="100000"/>
              </a:lnSpc>
              <a:buClr>
                <a:schemeClr val="tx1"/>
              </a:buClr>
              <a:buSzPct val="120000"/>
              <a:buFont typeface="Arial"/>
              <a:buChar char="•"/>
            </a:pPr>
            <a:r>
              <a:rPr lang="en-US" dirty="0" smtClean="0">
                <a:latin typeface="Arial" pitchFamily="-1" charset="0"/>
              </a:rPr>
              <a:t>At some stage, client executes </a:t>
            </a:r>
            <a:r>
              <a:rPr lang="en-US" dirty="0" err="1" smtClean="0">
                <a:latin typeface="Arial" pitchFamily="-1" charset="0"/>
              </a:rPr>
              <a:t>closeTransaction</a:t>
            </a:r>
            <a:r>
              <a:rPr lang="en-US" dirty="0" smtClean="0">
                <a:latin typeface="Arial" pitchFamily="-1" charset="0"/>
              </a:rPr>
              <a:t>(). Now, atomicity requires that either </a:t>
            </a:r>
            <a:r>
              <a:rPr lang="en-US" i="1" dirty="0" smtClean="0">
                <a:latin typeface="Arial" pitchFamily="-1" charset="0"/>
              </a:rPr>
              <a:t>all</a:t>
            </a:r>
            <a:r>
              <a:rPr lang="en-US" dirty="0" smtClean="0">
                <a:latin typeface="Arial" pitchFamily="-1" charset="0"/>
              </a:rPr>
              <a:t> participants (remember these are on the server side) and the coordinator commit or </a:t>
            </a:r>
            <a:r>
              <a:rPr lang="en-US" i="1" dirty="0" smtClean="0">
                <a:latin typeface="Arial" pitchFamily="-1" charset="0"/>
              </a:rPr>
              <a:t>all </a:t>
            </a:r>
            <a:r>
              <a:rPr lang="en-US" dirty="0" smtClean="0">
                <a:latin typeface="Arial" pitchFamily="-1" charset="0"/>
              </a:rPr>
              <a:t>abort.</a:t>
            </a:r>
          </a:p>
          <a:p>
            <a:pPr>
              <a:lnSpc>
                <a:spcPct val="100000"/>
              </a:lnSpc>
              <a:buClr>
                <a:schemeClr val="tx1"/>
              </a:buClr>
              <a:buSzPct val="120000"/>
              <a:buFont typeface="Arial"/>
              <a:buChar char="•"/>
            </a:pPr>
            <a:r>
              <a:rPr lang="en-US" dirty="0" smtClean="0">
                <a:latin typeface="Arial" pitchFamily="-1" charset="0"/>
              </a:rPr>
              <a:t>What problem statement is this?</a:t>
            </a:r>
          </a:p>
          <a:p>
            <a:pPr lvl="1">
              <a:lnSpc>
                <a:spcPct val="100000"/>
              </a:lnSpc>
              <a:buClr>
                <a:schemeClr val="tx1"/>
              </a:buClr>
              <a:buSzPct val="120000"/>
              <a:buFont typeface="Arial"/>
              <a:buChar char="•"/>
            </a:pPr>
            <a:r>
              <a:rPr lang="en-US" dirty="0" smtClean="0">
                <a:latin typeface="Arial" pitchFamily="-1" charset="0"/>
              </a:rPr>
              <a:t>Consensus</a:t>
            </a:r>
          </a:p>
          <a:p>
            <a:pPr>
              <a:lnSpc>
                <a:spcPct val="100000"/>
              </a:lnSpc>
              <a:buClr>
                <a:schemeClr val="tx1"/>
              </a:buClr>
              <a:buSzPct val="120000"/>
              <a:buFont typeface="Arial"/>
              <a:buChar char="•"/>
            </a:pPr>
            <a:r>
              <a:rPr lang="en-US" dirty="0" smtClean="0">
                <a:latin typeface="Arial" pitchFamily="-1" charset="0"/>
              </a:rPr>
              <a:t>Failure model</a:t>
            </a:r>
          </a:p>
          <a:p>
            <a:pPr lvl="1">
              <a:lnSpc>
                <a:spcPct val="100000"/>
              </a:lnSpc>
              <a:buClr>
                <a:schemeClr val="tx1"/>
              </a:buClr>
              <a:buSzPct val="120000"/>
              <a:buFont typeface="Arial"/>
              <a:buChar char="•"/>
            </a:pPr>
            <a:r>
              <a:rPr lang="en-US" dirty="0" smtClean="0">
                <a:latin typeface="Arial" pitchFamily="-1" charset="0"/>
              </a:rPr>
              <a:t>Arbitrary message delay &amp; loss</a:t>
            </a:r>
          </a:p>
          <a:p>
            <a:pPr lvl="1">
              <a:lnSpc>
                <a:spcPct val="100000"/>
              </a:lnSpc>
              <a:buClr>
                <a:schemeClr val="tx1"/>
              </a:buClr>
              <a:buSzPct val="120000"/>
              <a:buFont typeface="Arial"/>
              <a:buChar char="•"/>
            </a:pPr>
            <a:r>
              <a:rPr lang="en-US" dirty="0" smtClean="0">
                <a:solidFill>
                  <a:srgbClr val="0000FF"/>
                </a:solidFill>
                <a:latin typeface="Arial" pitchFamily="-1" charset="0"/>
              </a:rPr>
              <a:t>Crash-recovery with persistent storage</a:t>
            </a:r>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pPr>
                <a:defRPr/>
              </a:pPr>
              <a:t>4</a:t>
            </a:fld>
            <a:endParaRPr lang="en-US" b="0">
              <a:solidFill>
                <a:srgbClr val="FBBA0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Commit</a:t>
            </a:r>
            <a:endParaRPr lang="en-US" dirty="0"/>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dirty="0" smtClean="0">
                <a:latin typeface="Arial" pitchFamily="-1" charset="0"/>
              </a:rPr>
              <a:t>We need to ensure </a:t>
            </a:r>
            <a:r>
              <a:rPr lang="en-US" i="1" dirty="0" smtClean="0">
                <a:latin typeface="Arial" pitchFamily="-1" charset="0"/>
              </a:rPr>
              <a:t>safety </a:t>
            </a:r>
            <a:r>
              <a:rPr lang="en-US" dirty="0" smtClean="0">
                <a:latin typeface="Arial" pitchFamily="-1" charset="0"/>
              </a:rPr>
              <a:t>in real-life implementation.</a:t>
            </a:r>
          </a:p>
          <a:p>
            <a:pPr lvl="1">
              <a:lnSpc>
                <a:spcPct val="100000"/>
              </a:lnSpc>
              <a:buClr>
                <a:schemeClr val="tx1"/>
              </a:buClr>
              <a:buSzPct val="120000"/>
              <a:buFont typeface="Arial"/>
              <a:buChar char="•"/>
            </a:pPr>
            <a:r>
              <a:rPr lang="en-US" dirty="0" smtClean="0">
                <a:latin typeface="Arial" pitchFamily="-1" charset="0"/>
              </a:rPr>
              <a:t>Never have some agreeing to commit, and others agreeing to abort.</a:t>
            </a:r>
          </a:p>
          <a:p>
            <a:pPr>
              <a:lnSpc>
                <a:spcPct val="100000"/>
              </a:lnSpc>
              <a:buClr>
                <a:schemeClr val="tx1"/>
              </a:buClr>
              <a:buSzPct val="120000"/>
              <a:buFont typeface="Arial"/>
              <a:buChar char="•"/>
            </a:pPr>
            <a:r>
              <a:rPr lang="en-US" dirty="0" smtClean="0">
                <a:latin typeface="Arial" pitchFamily="-1" charset="0"/>
              </a:rPr>
              <a:t>First cut: </a:t>
            </a:r>
            <a:r>
              <a:rPr lang="en-US" i="1" u="sng" dirty="0" smtClean="0">
                <a:latin typeface="Arial" pitchFamily="-1" charset="0"/>
              </a:rPr>
              <a:t>one-phase commit</a:t>
            </a:r>
            <a:r>
              <a:rPr lang="en-US" i="1" dirty="0" smtClean="0">
                <a:latin typeface="Arial" pitchFamily="-1" charset="0"/>
              </a:rPr>
              <a:t> </a:t>
            </a:r>
            <a:r>
              <a:rPr lang="en-US" dirty="0" smtClean="0">
                <a:latin typeface="Arial" pitchFamily="-1" charset="0"/>
              </a:rPr>
              <a:t>protocol. The </a:t>
            </a:r>
            <a:r>
              <a:rPr lang="en-US" dirty="0" smtClean="0">
                <a:solidFill>
                  <a:schemeClr val="hlink"/>
                </a:solidFill>
                <a:latin typeface="Arial" pitchFamily="-1" charset="0"/>
              </a:rPr>
              <a:t>coordinator communicates either commit or abort,</a:t>
            </a:r>
            <a:r>
              <a:rPr lang="en-US" dirty="0" smtClean="0">
                <a:latin typeface="Arial" pitchFamily="-1" charset="0"/>
              </a:rPr>
              <a:t> to all participants until all acknowledge.</a:t>
            </a:r>
          </a:p>
          <a:p>
            <a:pPr>
              <a:lnSpc>
                <a:spcPct val="100000"/>
              </a:lnSpc>
              <a:buClr>
                <a:schemeClr val="tx1"/>
              </a:buClr>
              <a:buSzPct val="120000"/>
              <a:buFont typeface="Arial"/>
              <a:buChar char="•"/>
            </a:pPr>
            <a:r>
              <a:rPr lang="en-US" dirty="0" smtClean="0">
                <a:latin typeface="Arial" pitchFamily="-1" charset="0"/>
              </a:rPr>
              <a:t>What can go wrong?</a:t>
            </a:r>
          </a:p>
          <a:p>
            <a:pPr lvl="1">
              <a:lnSpc>
                <a:spcPct val="100000"/>
              </a:lnSpc>
              <a:buClr>
                <a:schemeClr val="tx1"/>
              </a:buClr>
              <a:buSzPct val="120000"/>
              <a:buFont typeface="Arial"/>
              <a:buChar char="•"/>
            </a:pPr>
            <a:r>
              <a:rPr lang="en-US" dirty="0" smtClean="0">
                <a:latin typeface="Arial" pitchFamily="-1" charset="0"/>
              </a:rPr>
              <a:t>Doesn’t work when a participant crashes before receiving this message and abort is necessary</a:t>
            </a:r>
          </a:p>
          <a:p>
            <a:pPr lvl="1">
              <a:lnSpc>
                <a:spcPct val="100000"/>
              </a:lnSpc>
              <a:buClr>
                <a:schemeClr val="tx1"/>
              </a:buClr>
              <a:buSzPct val="120000"/>
              <a:buFont typeface="Arial"/>
              <a:buChar char="•"/>
            </a:pPr>
            <a:r>
              <a:rPr lang="en-US" dirty="0" smtClean="0">
                <a:latin typeface="Arial" pitchFamily="-1" charset="0"/>
              </a:rPr>
              <a:t>Does not allow participant to abort the transaction, e.g., under deadlock.</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5</a:t>
            </a:fld>
            <a:endParaRPr lang="en-US" b="0">
              <a:solidFill>
                <a:srgbClr val="FBBA03"/>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Two-Phase Commit</a:t>
            </a:r>
            <a:endParaRPr lang="en-US" dirty="0"/>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dirty="0" smtClean="0">
                <a:latin typeface="Arial" pitchFamily="-1" charset="0"/>
              </a:rPr>
              <a:t>First phase</a:t>
            </a:r>
          </a:p>
          <a:p>
            <a:pPr lvl="1">
              <a:lnSpc>
                <a:spcPct val="100000"/>
              </a:lnSpc>
              <a:buClr>
                <a:schemeClr val="tx1"/>
              </a:buClr>
              <a:buSzPct val="120000"/>
              <a:buFont typeface="Arial"/>
              <a:buChar char="•"/>
            </a:pPr>
            <a:r>
              <a:rPr lang="en-US" dirty="0" smtClean="0">
                <a:latin typeface="Arial" pitchFamily="-1" charset="0"/>
              </a:rPr>
              <a:t>Coordinator collects </a:t>
            </a:r>
            <a:r>
              <a:rPr lang="en-US" i="1" dirty="0" smtClean="0">
                <a:solidFill>
                  <a:srgbClr val="FF0000"/>
                </a:solidFill>
                <a:latin typeface="Arial" pitchFamily="-1" charset="0"/>
              </a:rPr>
              <a:t>a vote</a:t>
            </a:r>
            <a:r>
              <a:rPr lang="en-US" dirty="0" smtClean="0">
                <a:latin typeface="Arial" pitchFamily="-1" charset="0"/>
              </a:rPr>
              <a:t> (commit or abort) from each participant (</a:t>
            </a:r>
            <a:r>
              <a:rPr lang="en-US" dirty="0" smtClean="0">
                <a:solidFill>
                  <a:srgbClr val="0000FF"/>
                </a:solidFill>
                <a:latin typeface="Arial" pitchFamily="-1" charset="0"/>
              </a:rPr>
              <a:t>which stores partial results in permanent storage before voting</a:t>
            </a:r>
            <a:r>
              <a:rPr lang="en-US" dirty="0" smtClean="0">
                <a:latin typeface="Arial" pitchFamily="-1" charset="0"/>
              </a:rPr>
              <a:t>). </a:t>
            </a:r>
          </a:p>
          <a:p>
            <a:pPr>
              <a:lnSpc>
                <a:spcPct val="100000"/>
              </a:lnSpc>
              <a:buClr>
                <a:schemeClr val="tx1"/>
              </a:buClr>
              <a:buSzPct val="120000"/>
              <a:buFont typeface="Arial"/>
              <a:buChar char="•"/>
            </a:pPr>
            <a:r>
              <a:rPr lang="en-US" dirty="0" smtClean="0">
                <a:latin typeface="Arial" pitchFamily="-1" charset="0"/>
              </a:rPr>
              <a:t>Second phase</a:t>
            </a:r>
          </a:p>
          <a:p>
            <a:pPr lvl="1">
              <a:lnSpc>
                <a:spcPct val="100000"/>
              </a:lnSpc>
              <a:buClr>
                <a:schemeClr val="tx1"/>
              </a:buClr>
              <a:buSzPct val="120000"/>
              <a:buFont typeface="Arial"/>
              <a:buChar char="•"/>
            </a:pPr>
            <a:r>
              <a:rPr lang="en-US" dirty="0" smtClean="0">
                <a:latin typeface="Arial" pitchFamily="-1" charset="0"/>
              </a:rPr>
              <a:t>If all participants want to commit and no one has crashed, coordinator multicasts commit message</a:t>
            </a:r>
          </a:p>
          <a:p>
            <a:pPr lvl="1">
              <a:lnSpc>
                <a:spcPct val="100000"/>
              </a:lnSpc>
              <a:buClr>
                <a:schemeClr val="tx1"/>
              </a:buClr>
              <a:buSzPct val="120000"/>
              <a:buFont typeface="Arial"/>
              <a:buChar char="•"/>
            </a:pPr>
            <a:r>
              <a:rPr lang="en-US" dirty="0" smtClean="0">
                <a:latin typeface="Arial" pitchFamily="-1" charset="0"/>
              </a:rPr>
              <a:t>If any participant has crashed or aborted, coordinator multicasts abort message to all participants</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6</a:t>
            </a:fld>
            <a:endParaRPr lang="en-US" b="0">
              <a:solidFill>
                <a:srgbClr val="FBBA03"/>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Two-Phase Commit</a:t>
            </a:r>
            <a:endParaRPr lang="en-US" dirty="0"/>
          </a:p>
        </p:txBody>
      </p:sp>
      <p:sp>
        <p:nvSpPr>
          <p:cNvPr id="3" name="Content Placeholder 2"/>
          <p:cNvSpPr>
            <a:spLocks noGrp="1"/>
          </p:cNvSpPr>
          <p:nvPr>
            <p:ph idx="1"/>
          </p:nvPr>
        </p:nvSpPr>
        <p:spPr/>
        <p:txBody>
          <a:bodyPr/>
          <a:lstStyle/>
          <a:p>
            <a:r>
              <a:rPr lang="en-US" dirty="0" smtClean="0"/>
              <a:t>Communication</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7</a:t>
            </a:fld>
            <a:endParaRPr lang="en-US" b="0">
              <a:solidFill>
                <a:srgbClr val="FBBA03"/>
              </a:solidFill>
            </a:endParaRPr>
          </a:p>
        </p:txBody>
      </p:sp>
      <p:grpSp>
        <p:nvGrpSpPr>
          <p:cNvPr id="5" name="Group 3"/>
          <p:cNvGrpSpPr>
            <a:grpSpLocks/>
          </p:cNvGrpSpPr>
          <p:nvPr/>
        </p:nvGrpSpPr>
        <p:grpSpPr bwMode="auto">
          <a:xfrm>
            <a:off x="557213" y="2286000"/>
            <a:ext cx="7883525" cy="2590800"/>
            <a:chOff x="363" y="1487"/>
            <a:chExt cx="5380" cy="1632"/>
          </a:xfrm>
        </p:grpSpPr>
        <p:sp>
          <p:nvSpPr>
            <p:cNvPr id="6" name="Rectangle 4"/>
            <p:cNvSpPr>
              <a:spLocks noChangeArrowheads="1"/>
            </p:cNvSpPr>
            <p:nvPr/>
          </p:nvSpPr>
          <p:spPr bwMode="auto">
            <a:xfrm>
              <a:off x="371" y="1495"/>
              <a:ext cx="1826" cy="1618"/>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7" name="Rectangle 5"/>
            <p:cNvSpPr>
              <a:spLocks noChangeArrowheads="1"/>
            </p:cNvSpPr>
            <p:nvPr/>
          </p:nvSpPr>
          <p:spPr bwMode="auto">
            <a:xfrm>
              <a:off x="363" y="1487"/>
              <a:ext cx="1839" cy="1632"/>
            </a:xfrm>
            <a:prstGeom prst="rect">
              <a:avLst/>
            </a:prstGeom>
            <a:noFill/>
            <a:ln w="31750">
              <a:solidFill>
                <a:srgbClr val="FFDC99"/>
              </a:solidFill>
              <a:miter lim="800000"/>
              <a:headEnd/>
              <a:tailEnd/>
            </a:ln>
          </p:spPr>
          <p:txBody>
            <a:bodyPr>
              <a:prstTxWarp prst="textNoShape">
                <a:avLst/>
              </a:prstTxWarp>
            </a:bodyPr>
            <a:lstStyle/>
            <a:p>
              <a:endParaRPr lang="en-US"/>
            </a:p>
          </p:txBody>
        </p:sp>
        <p:sp>
          <p:nvSpPr>
            <p:cNvPr id="8" name="Rectangle 6"/>
            <p:cNvSpPr>
              <a:spLocks noChangeArrowheads="1"/>
            </p:cNvSpPr>
            <p:nvPr/>
          </p:nvSpPr>
          <p:spPr bwMode="auto">
            <a:xfrm>
              <a:off x="537" y="1578"/>
              <a:ext cx="1507" cy="1438"/>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9" name="Rectangle 7"/>
            <p:cNvSpPr>
              <a:spLocks noChangeArrowheads="1"/>
            </p:cNvSpPr>
            <p:nvPr/>
          </p:nvSpPr>
          <p:spPr bwMode="auto">
            <a:xfrm>
              <a:off x="537" y="1578"/>
              <a:ext cx="1521" cy="1452"/>
            </a:xfrm>
            <a:prstGeom prst="rect">
              <a:avLst/>
            </a:prstGeom>
            <a:noFill/>
            <a:ln w="31750">
              <a:solidFill>
                <a:srgbClr val="000000"/>
              </a:solidFill>
              <a:miter lim="800000"/>
              <a:headEnd/>
              <a:tailEnd/>
            </a:ln>
          </p:spPr>
          <p:txBody>
            <a:bodyPr>
              <a:prstTxWarp prst="textNoShape">
                <a:avLst/>
              </a:prstTxWarp>
            </a:bodyPr>
            <a:lstStyle/>
            <a:p>
              <a:endParaRPr lang="en-US"/>
            </a:p>
          </p:txBody>
        </p:sp>
        <p:sp>
          <p:nvSpPr>
            <p:cNvPr id="10" name="Rectangle 8"/>
            <p:cNvSpPr>
              <a:spLocks noChangeArrowheads="1"/>
            </p:cNvSpPr>
            <p:nvPr/>
          </p:nvSpPr>
          <p:spPr bwMode="auto">
            <a:xfrm>
              <a:off x="3912" y="1495"/>
              <a:ext cx="1825" cy="1618"/>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11" name="Rectangle 9"/>
            <p:cNvSpPr>
              <a:spLocks noChangeArrowheads="1"/>
            </p:cNvSpPr>
            <p:nvPr/>
          </p:nvSpPr>
          <p:spPr bwMode="auto">
            <a:xfrm>
              <a:off x="3904" y="1487"/>
              <a:ext cx="1839" cy="1632"/>
            </a:xfrm>
            <a:prstGeom prst="rect">
              <a:avLst/>
            </a:prstGeom>
            <a:noFill/>
            <a:ln w="31750">
              <a:solidFill>
                <a:srgbClr val="FFDC99"/>
              </a:solidFill>
              <a:miter lim="800000"/>
              <a:headEnd/>
              <a:tailEnd/>
            </a:ln>
          </p:spPr>
          <p:txBody>
            <a:bodyPr>
              <a:prstTxWarp prst="textNoShape">
                <a:avLst/>
              </a:prstTxWarp>
            </a:bodyPr>
            <a:lstStyle/>
            <a:p>
              <a:endParaRPr lang="en-US"/>
            </a:p>
          </p:txBody>
        </p:sp>
        <p:sp>
          <p:nvSpPr>
            <p:cNvPr id="12" name="Rectangle 10"/>
            <p:cNvSpPr>
              <a:spLocks noChangeArrowheads="1"/>
            </p:cNvSpPr>
            <p:nvPr/>
          </p:nvSpPr>
          <p:spPr bwMode="auto">
            <a:xfrm>
              <a:off x="2659" y="2063"/>
              <a:ext cx="679"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a:solidFill>
                    <a:srgbClr val="000000"/>
                  </a:solidFill>
                  <a:latin typeface="Arial" pitchFamily="-1" charset="0"/>
                </a:rPr>
                <a:t>canCommit?</a:t>
              </a:r>
              <a:endParaRPr lang="en-GB" i="1">
                <a:solidFill>
                  <a:schemeClr val="tx1"/>
                </a:solidFill>
                <a:latin typeface="Times" pitchFamily="-1" charset="0"/>
              </a:endParaRPr>
            </a:p>
          </p:txBody>
        </p:sp>
        <p:sp>
          <p:nvSpPr>
            <p:cNvPr id="13" name="Rectangle 11"/>
            <p:cNvSpPr>
              <a:spLocks noChangeArrowheads="1"/>
            </p:cNvSpPr>
            <p:nvPr/>
          </p:nvSpPr>
          <p:spPr bwMode="auto">
            <a:xfrm>
              <a:off x="2903" y="2295"/>
              <a:ext cx="210"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a:solidFill>
                    <a:srgbClr val="000000"/>
                  </a:solidFill>
                  <a:latin typeface="Arial" pitchFamily="-1" charset="0"/>
                </a:rPr>
                <a:t>Yes</a:t>
              </a:r>
              <a:endParaRPr lang="en-GB" i="1">
                <a:solidFill>
                  <a:schemeClr val="tx1"/>
                </a:solidFill>
                <a:latin typeface="Times" pitchFamily="-1" charset="0"/>
              </a:endParaRPr>
            </a:p>
          </p:txBody>
        </p:sp>
        <p:sp>
          <p:nvSpPr>
            <p:cNvPr id="14" name="Rectangle 12"/>
            <p:cNvSpPr>
              <a:spLocks noChangeArrowheads="1"/>
            </p:cNvSpPr>
            <p:nvPr/>
          </p:nvSpPr>
          <p:spPr bwMode="auto">
            <a:xfrm>
              <a:off x="2739" y="2503"/>
              <a:ext cx="551"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a:solidFill>
                    <a:srgbClr val="000000"/>
                  </a:solidFill>
                  <a:latin typeface="Arial" pitchFamily="-1" charset="0"/>
                </a:rPr>
                <a:t>doCommit</a:t>
              </a:r>
              <a:endParaRPr lang="en-GB" i="1">
                <a:solidFill>
                  <a:schemeClr val="tx1"/>
                </a:solidFill>
                <a:latin typeface="Times" pitchFamily="-1" charset="0"/>
              </a:endParaRPr>
            </a:p>
          </p:txBody>
        </p:sp>
        <p:sp>
          <p:nvSpPr>
            <p:cNvPr id="15" name="Rectangle 13"/>
            <p:cNvSpPr>
              <a:spLocks noChangeArrowheads="1"/>
            </p:cNvSpPr>
            <p:nvPr/>
          </p:nvSpPr>
          <p:spPr bwMode="auto">
            <a:xfrm>
              <a:off x="2577" y="2708"/>
              <a:ext cx="848"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a:solidFill>
                    <a:srgbClr val="000000"/>
                  </a:solidFill>
                  <a:latin typeface="Arial" pitchFamily="-1" charset="0"/>
                </a:rPr>
                <a:t>haveCommitted</a:t>
              </a:r>
              <a:endParaRPr lang="en-GB" i="1">
                <a:solidFill>
                  <a:schemeClr val="tx1"/>
                </a:solidFill>
                <a:latin typeface="Times" pitchFamily="-1" charset="0"/>
              </a:endParaRPr>
            </a:p>
          </p:txBody>
        </p:sp>
        <p:sp>
          <p:nvSpPr>
            <p:cNvPr id="16" name="Freeform 14"/>
            <p:cNvSpPr>
              <a:spLocks/>
            </p:cNvSpPr>
            <p:nvPr/>
          </p:nvSpPr>
          <p:spPr bwMode="auto">
            <a:xfrm>
              <a:off x="2072" y="2920"/>
              <a:ext cx="69" cy="41"/>
            </a:xfrm>
            <a:custGeom>
              <a:avLst/>
              <a:gdLst>
                <a:gd name="T0" fmla="*/ 69 w 69"/>
                <a:gd name="T1" fmla="*/ 13 h 41"/>
                <a:gd name="T2" fmla="*/ 69 w 69"/>
                <a:gd name="T3" fmla="*/ 41 h 41"/>
                <a:gd name="T4" fmla="*/ 0 w 69"/>
                <a:gd name="T5" fmla="*/ 27 h 41"/>
                <a:gd name="T6" fmla="*/ 69 w 69"/>
                <a:gd name="T7" fmla="*/ 0 h 41"/>
                <a:gd name="T8" fmla="*/ 69 w 69"/>
                <a:gd name="T9" fmla="*/ 13 h 41"/>
                <a:gd name="T10" fmla="*/ 0 60000 65536"/>
                <a:gd name="T11" fmla="*/ 0 60000 65536"/>
                <a:gd name="T12" fmla="*/ 0 60000 65536"/>
                <a:gd name="T13" fmla="*/ 0 60000 65536"/>
                <a:gd name="T14" fmla="*/ 0 60000 65536"/>
                <a:gd name="T15" fmla="*/ 0 w 69"/>
                <a:gd name="T16" fmla="*/ 0 h 41"/>
                <a:gd name="T17" fmla="*/ 69 w 69"/>
                <a:gd name="T18" fmla="*/ 41 h 41"/>
              </a:gdLst>
              <a:ahLst/>
              <a:cxnLst>
                <a:cxn ang="T10">
                  <a:pos x="T0" y="T1"/>
                </a:cxn>
                <a:cxn ang="T11">
                  <a:pos x="T2" y="T3"/>
                </a:cxn>
                <a:cxn ang="T12">
                  <a:pos x="T4" y="T5"/>
                </a:cxn>
                <a:cxn ang="T13">
                  <a:pos x="T6" y="T7"/>
                </a:cxn>
                <a:cxn ang="T14">
                  <a:pos x="T8" y="T9"/>
                </a:cxn>
              </a:cxnLst>
              <a:rect l="T15" t="T16" r="T17" b="T18"/>
              <a:pathLst>
                <a:path w="69" h="41">
                  <a:moveTo>
                    <a:pt x="69" y="13"/>
                  </a:moveTo>
                  <a:lnTo>
                    <a:pt x="69" y="41"/>
                  </a:lnTo>
                  <a:lnTo>
                    <a:pt x="0" y="27"/>
                  </a:lnTo>
                  <a:lnTo>
                    <a:pt x="69" y="0"/>
                  </a:lnTo>
                  <a:lnTo>
                    <a:pt x="69" y="13"/>
                  </a:lnTo>
                  <a:close/>
                </a:path>
              </a:pathLst>
            </a:custGeom>
            <a:solidFill>
              <a:srgbClr val="000000"/>
            </a:solidFill>
            <a:ln w="31750">
              <a:solidFill>
                <a:srgbClr val="000000"/>
              </a:solidFill>
              <a:round/>
              <a:headEnd/>
              <a:tailEnd/>
            </a:ln>
          </p:spPr>
          <p:txBody>
            <a:bodyPr>
              <a:prstTxWarp prst="textNoShape">
                <a:avLst/>
              </a:prstTxWarp>
            </a:bodyPr>
            <a:lstStyle/>
            <a:p>
              <a:endParaRPr lang="en-US"/>
            </a:p>
          </p:txBody>
        </p:sp>
        <p:sp>
          <p:nvSpPr>
            <p:cNvPr id="17" name="Line 15"/>
            <p:cNvSpPr>
              <a:spLocks noChangeShapeType="1"/>
            </p:cNvSpPr>
            <p:nvPr/>
          </p:nvSpPr>
          <p:spPr bwMode="auto">
            <a:xfrm flipH="1">
              <a:off x="2141" y="2795"/>
              <a:ext cx="2047" cy="138"/>
            </a:xfrm>
            <a:prstGeom prst="line">
              <a:avLst/>
            </a:prstGeom>
            <a:noFill/>
            <a:ln w="31750">
              <a:solidFill>
                <a:srgbClr val="000000"/>
              </a:solidFill>
              <a:round/>
              <a:headEnd/>
              <a:tailEnd/>
            </a:ln>
          </p:spPr>
          <p:txBody>
            <a:bodyPr>
              <a:prstTxWarp prst="textNoShape">
                <a:avLst/>
              </a:prstTxWarp>
            </a:bodyPr>
            <a:lstStyle/>
            <a:p>
              <a:endParaRPr lang="en-US"/>
            </a:p>
          </p:txBody>
        </p:sp>
        <p:sp>
          <p:nvSpPr>
            <p:cNvPr id="18" name="Freeform 16"/>
            <p:cNvSpPr>
              <a:spLocks/>
            </p:cNvSpPr>
            <p:nvPr/>
          </p:nvSpPr>
          <p:spPr bwMode="auto">
            <a:xfrm>
              <a:off x="2072" y="2477"/>
              <a:ext cx="69" cy="41"/>
            </a:xfrm>
            <a:custGeom>
              <a:avLst/>
              <a:gdLst>
                <a:gd name="T0" fmla="*/ 69 w 69"/>
                <a:gd name="T1" fmla="*/ 28 h 41"/>
                <a:gd name="T2" fmla="*/ 69 w 69"/>
                <a:gd name="T3" fmla="*/ 41 h 41"/>
                <a:gd name="T4" fmla="*/ 0 w 69"/>
                <a:gd name="T5" fmla="*/ 28 h 41"/>
                <a:gd name="T6" fmla="*/ 69 w 69"/>
                <a:gd name="T7" fmla="*/ 0 h 41"/>
                <a:gd name="T8" fmla="*/ 69 w 69"/>
                <a:gd name="T9" fmla="*/ 28 h 41"/>
                <a:gd name="T10" fmla="*/ 0 60000 65536"/>
                <a:gd name="T11" fmla="*/ 0 60000 65536"/>
                <a:gd name="T12" fmla="*/ 0 60000 65536"/>
                <a:gd name="T13" fmla="*/ 0 60000 65536"/>
                <a:gd name="T14" fmla="*/ 0 60000 65536"/>
                <a:gd name="T15" fmla="*/ 0 w 69"/>
                <a:gd name="T16" fmla="*/ 0 h 41"/>
                <a:gd name="T17" fmla="*/ 69 w 69"/>
                <a:gd name="T18" fmla="*/ 41 h 41"/>
              </a:gdLst>
              <a:ahLst/>
              <a:cxnLst>
                <a:cxn ang="T10">
                  <a:pos x="T0" y="T1"/>
                </a:cxn>
                <a:cxn ang="T11">
                  <a:pos x="T2" y="T3"/>
                </a:cxn>
                <a:cxn ang="T12">
                  <a:pos x="T4" y="T5"/>
                </a:cxn>
                <a:cxn ang="T13">
                  <a:pos x="T6" y="T7"/>
                </a:cxn>
                <a:cxn ang="T14">
                  <a:pos x="T8" y="T9"/>
                </a:cxn>
              </a:cxnLst>
              <a:rect l="T15" t="T16" r="T17" b="T18"/>
              <a:pathLst>
                <a:path w="69" h="41">
                  <a:moveTo>
                    <a:pt x="69" y="28"/>
                  </a:moveTo>
                  <a:lnTo>
                    <a:pt x="69" y="41"/>
                  </a:lnTo>
                  <a:lnTo>
                    <a:pt x="0" y="28"/>
                  </a:lnTo>
                  <a:lnTo>
                    <a:pt x="69" y="0"/>
                  </a:lnTo>
                  <a:lnTo>
                    <a:pt x="69" y="28"/>
                  </a:lnTo>
                  <a:close/>
                </a:path>
              </a:pathLst>
            </a:custGeom>
            <a:solidFill>
              <a:srgbClr val="000000"/>
            </a:solidFill>
            <a:ln w="31750">
              <a:solidFill>
                <a:srgbClr val="000000"/>
              </a:solidFill>
              <a:round/>
              <a:headEnd/>
              <a:tailEnd/>
            </a:ln>
          </p:spPr>
          <p:txBody>
            <a:bodyPr>
              <a:prstTxWarp prst="textNoShape">
                <a:avLst/>
              </a:prstTxWarp>
            </a:bodyPr>
            <a:lstStyle/>
            <a:p>
              <a:endParaRPr lang="en-US"/>
            </a:p>
          </p:txBody>
        </p:sp>
        <p:sp>
          <p:nvSpPr>
            <p:cNvPr id="19" name="Line 17"/>
            <p:cNvSpPr>
              <a:spLocks noChangeShapeType="1"/>
            </p:cNvSpPr>
            <p:nvPr/>
          </p:nvSpPr>
          <p:spPr bwMode="auto">
            <a:xfrm flipH="1">
              <a:off x="2141" y="2352"/>
              <a:ext cx="2047" cy="153"/>
            </a:xfrm>
            <a:prstGeom prst="line">
              <a:avLst/>
            </a:prstGeom>
            <a:noFill/>
            <a:ln w="31750">
              <a:solidFill>
                <a:srgbClr val="000000"/>
              </a:solidFill>
              <a:round/>
              <a:headEnd/>
              <a:tailEnd/>
            </a:ln>
          </p:spPr>
          <p:txBody>
            <a:bodyPr>
              <a:prstTxWarp prst="textNoShape">
                <a:avLst/>
              </a:prstTxWarp>
            </a:bodyPr>
            <a:lstStyle/>
            <a:p>
              <a:endParaRPr lang="en-US"/>
            </a:p>
          </p:txBody>
        </p:sp>
        <p:sp>
          <p:nvSpPr>
            <p:cNvPr id="20" name="Freeform 18"/>
            <p:cNvSpPr>
              <a:spLocks/>
            </p:cNvSpPr>
            <p:nvPr/>
          </p:nvSpPr>
          <p:spPr bwMode="auto">
            <a:xfrm>
              <a:off x="3953" y="2297"/>
              <a:ext cx="69" cy="42"/>
            </a:xfrm>
            <a:custGeom>
              <a:avLst/>
              <a:gdLst>
                <a:gd name="T0" fmla="*/ 0 w 69"/>
                <a:gd name="T1" fmla="*/ 14 h 42"/>
                <a:gd name="T2" fmla="*/ 14 w 69"/>
                <a:gd name="T3" fmla="*/ 0 h 42"/>
                <a:gd name="T4" fmla="*/ 69 w 69"/>
                <a:gd name="T5" fmla="*/ 28 h 42"/>
                <a:gd name="T6" fmla="*/ 0 w 69"/>
                <a:gd name="T7" fmla="*/ 42 h 42"/>
                <a:gd name="T8" fmla="*/ 0 w 69"/>
                <a:gd name="T9" fmla="*/ 14 h 42"/>
                <a:gd name="T10" fmla="*/ 0 60000 65536"/>
                <a:gd name="T11" fmla="*/ 0 60000 65536"/>
                <a:gd name="T12" fmla="*/ 0 60000 65536"/>
                <a:gd name="T13" fmla="*/ 0 60000 65536"/>
                <a:gd name="T14" fmla="*/ 0 60000 65536"/>
                <a:gd name="T15" fmla="*/ 0 w 69"/>
                <a:gd name="T16" fmla="*/ 0 h 42"/>
                <a:gd name="T17" fmla="*/ 69 w 69"/>
                <a:gd name="T18" fmla="*/ 42 h 42"/>
              </a:gdLst>
              <a:ahLst/>
              <a:cxnLst>
                <a:cxn ang="T10">
                  <a:pos x="T0" y="T1"/>
                </a:cxn>
                <a:cxn ang="T11">
                  <a:pos x="T2" y="T3"/>
                </a:cxn>
                <a:cxn ang="T12">
                  <a:pos x="T4" y="T5"/>
                </a:cxn>
                <a:cxn ang="T13">
                  <a:pos x="T6" y="T7"/>
                </a:cxn>
                <a:cxn ang="T14">
                  <a:pos x="T8" y="T9"/>
                </a:cxn>
              </a:cxnLst>
              <a:rect l="T15" t="T16" r="T17" b="T18"/>
              <a:pathLst>
                <a:path w="69" h="42">
                  <a:moveTo>
                    <a:pt x="0" y="14"/>
                  </a:moveTo>
                  <a:lnTo>
                    <a:pt x="14" y="0"/>
                  </a:lnTo>
                  <a:lnTo>
                    <a:pt x="69" y="28"/>
                  </a:lnTo>
                  <a:lnTo>
                    <a:pt x="0" y="42"/>
                  </a:lnTo>
                  <a:lnTo>
                    <a:pt x="0" y="14"/>
                  </a:lnTo>
                  <a:close/>
                </a:path>
              </a:pathLst>
            </a:custGeom>
            <a:solidFill>
              <a:srgbClr val="000000"/>
            </a:solidFill>
            <a:ln w="31750">
              <a:solidFill>
                <a:srgbClr val="000000"/>
              </a:solidFill>
              <a:round/>
              <a:headEnd/>
              <a:tailEnd/>
            </a:ln>
          </p:spPr>
          <p:txBody>
            <a:bodyPr>
              <a:prstTxWarp prst="textNoShape">
                <a:avLst/>
              </a:prstTxWarp>
            </a:bodyPr>
            <a:lstStyle/>
            <a:p>
              <a:endParaRPr lang="en-US"/>
            </a:p>
          </p:txBody>
        </p:sp>
        <p:sp>
          <p:nvSpPr>
            <p:cNvPr id="21" name="Line 19"/>
            <p:cNvSpPr>
              <a:spLocks noChangeShapeType="1"/>
            </p:cNvSpPr>
            <p:nvPr/>
          </p:nvSpPr>
          <p:spPr bwMode="auto">
            <a:xfrm>
              <a:off x="1879" y="2173"/>
              <a:ext cx="2074" cy="138"/>
            </a:xfrm>
            <a:prstGeom prst="line">
              <a:avLst/>
            </a:prstGeom>
            <a:noFill/>
            <a:ln w="31750">
              <a:solidFill>
                <a:srgbClr val="000000"/>
              </a:solidFill>
              <a:round/>
              <a:headEnd/>
              <a:tailEnd/>
            </a:ln>
          </p:spPr>
          <p:txBody>
            <a:bodyPr>
              <a:prstTxWarp prst="textNoShape">
                <a:avLst/>
              </a:prstTxWarp>
            </a:bodyPr>
            <a:lstStyle/>
            <a:p>
              <a:endParaRPr lang="en-US"/>
            </a:p>
          </p:txBody>
        </p:sp>
        <p:sp>
          <p:nvSpPr>
            <p:cNvPr id="22" name="Freeform 20"/>
            <p:cNvSpPr>
              <a:spLocks/>
            </p:cNvSpPr>
            <p:nvPr/>
          </p:nvSpPr>
          <p:spPr bwMode="auto">
            <a:xfrm>
              <a:off x="3953" y="2698"/>
              <a:ext cx="69" cy="42"/>
            </a:xfrm>
            <a:custGeom>
              <a:avLst/>
              <a:gdLst>
                <a:gd name="T0" fmla="*/ 0 w 69"/>
                <a:gd name="T1" fmla="*/ 28 h 42"/>
                <a:gd name="T2" fmla="*/ 14 w 69"/>
                <a:gd name="T3" fmla="*/ 0 h 42"/>
                <a:gd name="T4" fmla="*/ 69 w 69"/>
                <a:gd name="T5" fmla="*/ 28 h 42"/>
                <a:gd name="T6" fmla="*/ 0 w 69"/>
                <a:gd name="T7" fmla="*/ 42 h 42"/>
                <a:gd name="T8" fmla="*/ 0 w 69"/>
                <a:gd name="T9" fmla="*/ 28 h 42"/>
                <a:gd name="T10" fmla="*/ 0 60000 65536"/>
                <a:gd name="T11" fmla="*/ 0 60000 65536"/>
                <a:gd name="T12" fmla="*/ 0 60000 65536"/>
                <a:gd name="T13" fmla="*/ 0 60000 65536"/>
                <a:gd name="T14" fmla="*/ 0 60000 65536"/>
                <a:gd name="T15" fmla="*/ 0 w 69"/>
                <a:gd name="T16" fmla="*/ 0 h 42"/>
                <a:gd name="T17" fmla="*/ 69 w 69"/>
                <a:gd name="T18" fmla="*/ 42 h 42"/>
              </a:gdLst>
              <a:ahLst/>
              <a:cxnLst>
                <a:cxn ang="T10">
                  <a:pos x="T0" y="T1"/>
                </a:cxn>
                <a:cxn ang="T11">
                  <a:pos x="T2" y="T3"/>
                </a:cxn>
                <a:cxn ang="T12">
                  <a:pos x="T4" y="T5"/>
                </a:cxn>
                <a:cxn ang="T13">
                  <a:pos x="T6" y="T7"/>
                </a:cxn>
                <a:cxn ang="T14">
                  <a:pos x="T8" y="T9"/>
                </a:cxn>
              </a:cxnLst>
              <a:rect l="T15" t="T16" r="T17" b="T18"/>
              <a:pathLst>
                <a:path w="69" h="42">
                  <a:moveTo>
                    <a:pt x="0" y="28"/>
                  </a:moveTo>
                  <a:lnTo>
                    <a:pt x="14" y="0"/>
                  </a:lnTo>
                  <a:lnTo>
                    <a:pt x="69" y="28"/>
                  </a:lnTo>
                  <a:lnTo>
                    <a:pt x="0" y="42"/>
                  </a:lnTo>
                  <a:lnTo>
                    <a:pt x="0" y="28"/>
                  </a:lnTo>
                  <a:close/>
                </a:path>
              </a:pathLst>
            </a:custGeom>
            <a:solidFill>
              <a:srgbClr val="000000"/>
            </a:solidFill>
            <a:ln w="31750">
              <a:solidFill>
                <a:srgbClr val="000000"/>
              </a:solidFill>
              <a:round/>
              <a:headEnd/>
              <a:tailEnd/>
            </a:ln>
          </p:spPr>
          <p:txBody>
            <a:bodyPr>
              <a:prstTxWarp prst="textNoShape">
                <a:avLst/>
              </a:prstTxWarp>
            </a:bodyPr>
            <a:lstStyle/>
            <a:p>
              <a:endParaRPr lang="en-US"/>
            </a:p>
          </p:txBody>
        </p:sp>
        <p:sp>
          <p:nvSpPr>
            <p:cNvPr id="23" name="Line 21"/>
            <p:cNvSpPr>
              <a:spLocks noChangeShapeType="1"/>
            </p:cNvSpPr>
            <p:nvPr/>
          </p:nvSpPr>
          <p:spPr bwMode="auto">
            <a:xfrm>
              <a:off x="1879" y="2588"/>
              <a:ext cx="2074" cy="138"/>
            </a:xfrm>
            <a:prstGeom prst="line">
              <a:avLst/>
            </a:prstGeom>
            <a:noFill/>
            <a:ln w="31750">
              <a:solidFill>
                <a:srgbClr val="000000"/>
              </a:solidFill>
              <a:round/>
              <a:headEnd/>
              <a:tailEnd/>
            </a:ln>
          </p:spPr>
          <p:txBody>
            <a:bodyPr>
              <a:prstTxWarp prst="textNoShape">
                <a:avLst/>
              </a:prstTxWarp>
            </a:bodyPr>
            <a:lstStyle/>
            <a:p>
              <a:endParaRPr lang="en-US"/>
            </a:p>
          </p:txBody>
        </p:sp>
        <p:sp>
          <p:nvSpPr>
            <p:cNvPr id="24" name="Rectangle 22"/>
            <p:cNvSpPr>
              <a:spLocks noChangeArrowheads="1"/>
            </p:cNvSpPr>
            <p:nvPr/>
          </p:nvSpPr>
          <p:spPr bwMode="auto">
            <a:xfrm>
              <a:off x="585" y="1681"/>
              <a:ext cx="632"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a:solidFill>
                    <a:srgbClr val="000000"/>
                  </a:solidFill>
                  <a:latin typeface="Arial" pitchFamily="-1" charset="0"/>
                </a:rPr>
                <a:t>Coordinator</a:t>
              </a:r>
              <a:endParaRPr lang="en-GB">
                <a:solidFill>
                  <a:schemeClr val="tx1"/>
                </a:solidFill>
                <a:latin typeface="Times" pitchFamily="-1" charset="0"/>
              </a:endParaRPr>
            </a:p>
          </p:txBody>
        </p:sp>
        <p:sp>
          <p:nvSpPr>
            <p:cNvPr id="25" name="Rectangle 23"/>
            <p:cNvSpPr>
              <a:spLocks noChangeArrowheads="1"/>
            </p:cNvSpPr>
            <p:nvPr/>
          </p:nvSpPr>
          <p:spPr bwMode="auto">
            <a:xfrm>
              <a:off x="585" y="2151"/>
              <a:ext cx="67"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a:solidFill>
                    <a:srgbClr val="000000"/>
                  </a:solidFill>
                  <a:latin typeface="Arial" pitchFamily="-1" charset="0"/>
                </a:rPr>
                <a:t>1</a:t>
              </a:r>
              <a:endParaRPr lang="en-GB">
                <a:solidFill>
                  <a:schemeClr val="tx1"/>
                </a:solidFill>
                <a:latin typeface="Times" pitchFamily="-1" charset="0"/>
              </a:endParaRPr>
            </a:p>
          </p:txBody>
        </p:sp>
        <p:sp>
          <p:nvSpPr>
            <p:cNvPr id="26" name="Rectangle 24"/>
            <p:cNvSpPr>
              <a:spLocks noChangeArrowheads="1"/>
            </p:cNvSpPr>
            <p:nvPr/>
          </p:nvSpPr>
          <p:spPr bwMode="auto">
            <a:xfrm>
              <a:off x="585" y="2539"/>
              <a:ext cx="67"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a:solidFill>
                    <a:srgbClr val="000000"/>
                  </a:solidFill>
                  <a:latin typeface="Arial" pitchFamily="-1" charset="0"/>
                </a:rPr>
                <a:t>3</a:t>
              </a:r>
              <a:endParaRPr lang="en-GB">
                <a:solidFill>
                  <a:schemeClr val="tx1"/>
                </a:solidFill>
                <a:latin typeface="Times" pitchFamily="-1" charset="0"/>
              </a:endParaRPr>
            </a:p>
          </p:txBody>
        </p:sp>
        <p:sp>
          <p:nvSpPr>
            <p:cNvPr id="27" name="Rectangle 25"/>
            <p:cNvSpPr>
              <a:spLocks noChangeArrowheads="1"/>
            </p:cNvSpPr>
            <p:nvPr/>
          </p:nvSpPr>
          <p:spPr bwMode="auto">
            <a:xfrm>
              <a:off x="815" y="2303"/>
              <a:ext cx="955"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dirty="0">
                  <a:solidFill>
                    <a:srgbClr val="000000"/>
                  </a:solidFill>
                  <a:latin typeface="Arial" pitchFamily="-1" charset="0"/>
                </a:rPr>
                <a:t>(waiting for votes)</a:t>
              </a:r>
              <a:endParaRPr lang="en-GB" i="1" dirty="0">
                <a:solidFill>
                  <a:schemeClr val="tx1"/>
                </a:solidFill>
                <a:latin typeface="Times" pitchFamily="-1" charset="0"/>
              </a:endParaRPr>
            </a:p>
          </p:txBody>
        </p:sp>
        <p:sp>
          <p:nvSpPr>
            <p:cNvPr id="28" name="Rectangle 26"/>
            <p:cNvSpPr>
              <a:spLocks noChangeArrowheads="1"/>
            </p:cNvSpPr>
            <p:nvPr/>
          </p:nvSpPr>
          <p:spPr bwMode="auto">
            <a:xfrm>
              <a:off x="815" y="2539"/>
              <a:ext cx="558"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dirty="0">
                  <a:solidFill>
                    <a:srgbClr val="000000"/>
                  </a:solidFill>
                  <a:latin typeface="Arial" pitchFamily="-1" charset="0"/>
                </a:rPr>
                <a:t>committed</a:t>
              </a:r>
              <a:endParaRPr lang="en-GB" i="1" dirty="0">
                <a:solidFill>
                  <a:schemeClr val="tx1"/>
                </a:solidFill>
                <a:latin typeface="Times" pitchFamily="-1" charset="0"/>
              </a:endParaRPr>
            </a:p>
          </p:txBody>
        </p:sp>
        <p:sp>
          <p:nvSpPr>
            <p:cNvPr id="29" name="Rectangle 27"/>
            <p:cNvSpPr>
              <a:spLocks noChangeArrowheads="1"/>
            </p:cNvSpPr>
            <p:nvPr/>
          </p:nvSpPr>
          <p:spPr bwMode="auto">
            <a:xfrm>
              <a:off x="875" y="2884"/>
              <a:ext cx="269"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a:solidFill>
                    <a:srgbClr val="000000"/>
                  </a:solidFill>
                  <a:latin typeface="Arial" pitchFamily="-1" charset="0"/>
                </a:rPr>
                <a:t>done</a:t>
              </a:r>
              <a:endParaRPr lang="en-GB" i="1">
                <a:solidFill>
                  <a:schemeClr val="tx1"/>
                </a:solidFill>
                <a:latin typeface="Times" pitchFamily="-1" charset="0"/>
              </a:endParaRPr>
            </a:p>
          </p:txBody>
        </p:sp>
        <p:sp>
          <p:nvSpPr>
            <p:cNvPr id="30" name="Rectangle 28"/>
            <p:cNvSpPr>
              <a:spLocks noChangeArrowheads="1"/>
            </p:cNvSpPr>
            <p:nvPr/>
          </p:nvSpPr>
          <p:spPr bwMode="auto">
            <a:xfrm>
              <a:off x="815" y="2137"/>
              <a:ext cx="1042"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dirty="0">
                  <a:solidFill>
                    <a:srgbClr val="000000"/>
                  </a:solidFill>
                  <a:latin typeface="Arial" pitchFamily="-1" charset="0"/>
                </a:rPr>
                <a:t>prepared to commit</a:t>
              </a:r>
              <a:endParaRPr lang="en-GB" i="1" dirty="0">
                <a:solidFill>
                  <a:schemeClr val="tx1"/>
                </a:solidFill>
                <a:latin typeface="Times" pitchFamily="-1" charset="0"/>
              </a:endParaRPr>
            </a:p>
          </p:txBody>
        </p:sp>
        <p:sp>
          <p:nvSpPr>
            <p:cNvPr id="31" name="Rectangle 29"/>
            <p:cNvSpPr>
              <a:spLocks noChangeArrowheads="1"/>
            </p:cNvSpPr>
            <p:nvPr/>
          </p:nvSpPr>
          <p:spPr bwMode="auto">
            <a:xfrm>
              <a:off x="571" y="1922"/>
              <a:ext cx="229"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a:solidFill>
                    <a:srgbClr val="000000"/>
                  </a:solidFill>
                  <a:latin typeface="Arial" pitchFamily="-1" charset="0"/>
                </a:rPr>
                <a:t>step</a:t>
              </a:r>
              <a:endParaRPr lang="en-GB" i="1">
                <a:solidFill>
                  <a:schemeClr val="tx1"/>
                </a:solidFill>
                <a:latin typeface="Times" pitchFamily="-1" charset="0"/>
              </a:endParaRPr>
            </a:p>
          </p:txBody>
        </p:sp>
        <p:sp>
          <p:nvSpPr>
            <p:cNvPr id="32" name="Line 30"/>
            <p:cNvSpPr>
              <a:spLocks noChangeShapeType="1"/>
            </p:cNvSpPr>
            <p:nvPr/>
          </p:nvSpPr>
          <p:spPr bwMode="auto">
            <a:xfrm>
              <a:off x="537" y="2062"/>
              <a:ext cx="1507" cy="1"/>
            </a:xfrm>
            <a:prstGeom prst="line">
              <a:avLst/>
            </a:prstGeom>
            <a:noFill/>
            <a:ln w="31750">
              <a:solidFill>
                <a:srgbClr val="000000"/>
              </a:solidFill>
              <a:round/>
              <a:headEnd/>
              <a:tailEnd/>
            </a:ln>
          </p:spPr>
          <p:txBody>
            <a:bodyPr>
              <a:prstTxWarp prst="textNoShape">
                <a:avLst/>
              </a:prstTxWarp>
            </a:bodyPr>
            <a:lstStyle/>
            <a:p>
              <a:endParaRPr lang="en-US"/>
            </a:p>
          </p:txBody>
        </p:sp>
        <p:sp>
          <p:nvSpPr>
            <p:cNvPr id="33" name="Rectangle 31"/>
            <p:cNvSpPr>
              <a:spLocks noChangeArrowheads="1"/>
            </p:cNvSpPr>
            <p:nvPr/>
          </p:nvSpPr>
          <p:spPr bwMode="auto">
            <a:xfrm>
              <a:off x="4050" y="1578"/>
              <a:ext cx="1507" cy="1438"/>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34" name="Rectangle 32"/>
            <p:cNvSpPr>
              <a:spLocks noChangeArrowheads="1"/>
            </p:cNvSpPr>
            <p:nvPr/>
          </p:nvSpPr>
          <p:spPr bwMode="auto">
            <a:xfrm>
              <a:off x="4050" y="1578"/>
              <a:ext cx="1521" cy="1452"/>
            </a:xfrm>
            <a:prstGeom prst="rect">
              <a:avLst/>
            </a:prstGeom>
            <a:noFill/>
            <a:ln w="31750">
              <a:solidFill>
                <a:srgbClr val="000000"/>
              </a:solidFill>
              <a:miter lim="800000"/>
              <a:headEnd/>
              <a:tailEnd/>
            </a:ln>
          </p:spPr>
          <p:txBody>
            <a:bodyPr>
              <a:prstTxWarp prst="textNoShape">
                <a:avLst/>
              </a:prstTxWarp>
            </a:bodyPr>
            <a:lstStyle/>
            <a:p>
              <a:endParaRPr lang="en-US"/>
            </a:p>
          </p:txBody>
        </p:sp>
        <p:sp>
          <p:nvSpPr>
            <p:cNvPr id="35" name="Rectangle 33"/>
            <p:cNvSpPr>
              <a:spLocks noChangeArrowheads="1"/>
            </p:cNvSpPr>
            <p:nvPr/>
          </p:nvSpPr>
          <p:spPr bwMode="auto">
            <a:xfrm>
              <a:off x="4098" y="1681"/>
              <a:ext cx="572"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a:solidFill>
                    <a:srgbClr val="000000"/>
                  </a:solidFill>
                  <a:latin typeface="Arial" pitchFamily="-1" charset="0"/>
                </a:rPr>
                <a:t>Participant</a:t>
              </a:r>
              <a:endParaRPr lang="en-GB">
                <a:solidFill>
                  <a:schemeClr val="tx1"/>
                </a:solidFill>
                <a:latin typeface="Times" pitchFamily="-1" charset="0"/>
              </a:endParaRPr>
            </a:p>
          </p:txBody>
        </p:sp>
        <p:sp>
          <p:nvSpPr>
            <p:cNvPr id="36" name="Rectangle 34"/>
            <p:cNvSpPr>
              <a:spLocks noChangeArrowheads="1"/>
            </p:cNvSpPr>
            <p:nvPr/>
          </p:nvSpPr>
          <p:spPr bwMode="auto">
            <a:xfrm>
              <a:off x="4098" y="2317"/>
              <a:ext cx="68"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a:solidFill>
                    <a:srgbClr val="000000"/>
                  </a:solidFill>
                  <a:latin typeface="Arial" pitchFamily="-1" charset="0"/>
                </a:rPr>
                <a:t>2</a:t>
              </a:r>
              <a:endParaRPr lang="en-GB">
                <a:solidFill>
                  <a:schemeClr val="tx1"/>
                </a:solidFill>
                <a:latin typeface="Times" pitchFamily="-1" charset="0"/>
              </a:endParaRPr>
            </a:p>
          </p:txBody>
        </p:sp>
        <p:sp>
          <p:nvSpPr>
            <p:cNvPr id="37" name="Rectangle 35"/>
            <p:cNvSpPr>
              <a:spLocks noChangeArrowheads="1"/>
            </p:cNvSpPr>
            <p:nvPr/>
          </p:nvSpPr>
          <p:spPr bwMode="auto">
            <a:xfrm>
              <a:off x="4098" y="2718"/>
              <a:ext cx="68"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a:solidFill>
                    <a:srgbClr val="000000"/>
                  </a:solidFill>
                  <a:latin typeface="Arial" pitchFamily="-1" charset="0"/>
                </a:rPr>
                <a:t>4</a:t>
              </a:r>
              <a:endParaRPr lang="en-GB">
                <a:solidFill>
                  <a:schemeClr val="tx1"/>
                </a:solidFill>
                <a:latin typeface="Times" pitchFamily="-1" charset="0"/>
              </a:endParaRPr>
            </a:p>
          </p:txBody>
        </p:sp>
        <p:sp>
          <p:nvSpPr>
            <p:cNvPr id="38" name="Rectangle 36"/>
            <p:cNvSpPr>
              <a:spLocks noChangeArrowheads="1"/>
            </p:cNvSpPr>
            <p:nvPr/>
          </p:nvSpPr>
          <p:spPr bwMode="auto">
            <a:xfrm>
              <a:off x="4351" y="2497"/>
              <a:ext cx="577"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dirty="0">
                  <a:solidFill>
                    <a:srgbClr val="000000"/>
                  </a:solidFill>
                  <a:latin typeface="Arial" pitchFamily="-1" charset="0"/>
                </a:rPr>
                <a:t>(uncertain)</a:t>
              </a:r>
              <a:endParaRPr lang="en-GB" i="1" dirty="0">
                <a:solidFill>
                  <a:schemeClr val="tx1"/>
                </a:solidFill>
                <a:latin typeface="Times" pitchFamily="-1" charset="0"/>
              </a:endParaRPr>
            </a:p>
          </p:txBody>
        </p:sp>
        <p:sp>
          <p:nvSpPr>
            <p:cNvPr id="39" name="Rectangle 37"/>
            <p:cNvSpPr>
              <a:spLocks noChangeArrowheads="1"/>
            </p:cNvSpPr>
            <p:nvPr/>
          </p:nvSpPr>
          <p:spPr bwMode="auto">
            <a:xfrm>
              <a:off x="4351" y="2331"/>
              <a:ext cx="1041"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dirty="0">
                  <a:solidFill>
                    <a:srgbClr val="000000"/>
                  </a:solidFill>
                  <a:latin typeface="Arial" pitchFamily="-1" charset="0"/>
                </a:rPr>
                <a:t>prepared to commit</a:t>
              </a:r>
              <a:endParaRPr lang="en-GB" i="1" dirty="0">
                <a:solidFill>
                  <a:schemeClr val="tx1"/>
                </a:solidFill>
                <a:latin typeface="Times" pitchFamily="-1" charset="0"/>
              </a:endParaRPr>
            </a:p>
          </p:txBody>
        </p:sp>
        <p:sp>
          <p:nvSpPr>
            <p:cNvPr id="40" name="Rectangle 38"/>
            <p:cNvSpPr>
              <a:spLocks noChangeArrowheads="1"/>
            </p:cNvSpPr>
            <p:nvPr/>
          </p:nvSpPr>
          <p:spPr bwMode="auto">
            <a:xfrm>
              <a:off x="4351" y="2718"/>
              <a:ext cx="558"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dirty="0">
                  <a:solidFill>
                    <a:srgbClr val="000000"/>
                  </a:solidFill>
                  <a:latin typeface="Arial" pitchFamily="-1" charset="0"/>
                </a:rPr>
                <a:t>committed</a:t>
              </a:r>
              <a:endParaRPr lang="en-GB" i="1" dirty="0">
                <a:solidFill>
                  <a:schemeClr val="tx1"/>
                </a:solidFill>
                <a:latin typeface="Times" pitchFamily="-1" charset="0"/>
              </a:endParaRPr>
            </a:p>
          </p:txBody>
        </p:sp>
        <p:sp>
          <p:nvSpPr>
            <p:cNvPr id="41" name="Rectangle 39"/>
            <p:cNvSpPr>
              <a:spLocks noChangeArrowheads="1"/>
            </p:cNvSpPr>
            <p:nvPr/>
          </p:nvSpPr>
          <p:spPr bwMode="auto">
            <a:xfrm>
              <a:off x="4430" y="1922"/>
              <a:ext cx="323"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a:solidFill>
                    <a:srgbClr val="000000"/>
                  </a:solidFill>
                  <a:latin typeface="Arial" pitchFamily="-1" charset="0"/>
                </a:rPr>
                <a:t>status</a:t>
              </a:r>
              <a:endParaRPr lang="en-GB" i="1">
                <a:solidFill>
                  <a:schemeClr val="tx1"/>
                </a:solidFill>
                <a:latin typeface="Times" pitchFamily="-1" charset="0"/>
              </a:endParaRPr>
            </a:p>
          </p:txBody>
        </p:sp>
        <p:sp>
          <p:nvSpPr>
            <p:cNvPr id="42" name="Rectangle 40"/>
            <p:cNvSpPr>
              <a:spLocks noChangeArrowheads="1"/>
            </p:cNvSpPr>
            <p:nvPr/>
          </p:nvSpPr>
          <p:spPr bwMode="auto">
            <a:xfrm>
              <a:off x="4098" y="1922"/>
              <a:ext cx="229"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a:solidFill>
                    <a:srgbClr val="000000"/>
                  </a:solidFill>
                  <a:latin typeface="Arial" pitchFamily="-1" charset="0"/>
                </a:rPr>
                <a:t>step</a:t>
              </a:r>
              <a:endParaRPr lang="en-GB" i="1">
                <a:solidFill>
                  <a:schemeClr val="tx1"/>
                </a:solidFill>
                <a:latin typeface="Times" pitchFamily="-1" charset="0"/>
              </a:endParaRPr>
            </a:p>
          </p:txBody>
        </p:sp>
        <p:sp>
          <p:nvSpPr>
            <p:cNvPr id="43" name="Line 41"/>
            <p:cNvSpPr>
              <a:spLocks noChangeShapeType="1"/>
            </p:cNvSpPr>
            <p:nvPr/>
          </p:nvSpPr>
          <p:spPr bwMode="auto">
            <a:xfrm>
              <a:off x="4064" y="2076"/>
              <a:ext cx="1490" cy="1"/>
            </a:xfrm>
            <a:prstGeom prst="line">
              <a:avLst/>
            </a:prstGeom>
            <a:noFill/>
            <a:ln w="31750">
              <a:solidFill>
                <a:srgbClr val="000000"/>
              </a:solidFill>
              <a:round/>
              <a:headEnd/>
              <a:tailEnd/>
            </a:ln>
          </p:spPr>
          <p:txBody>
            <a:bodyPr>
              <a:prstTxWarp prst="textNoShape">
                <a:avLst/>
              </a:prstTxWarp>
            </a:bodyPr>
            <a:lstStyle/>
            <a:p>
              <a:endParaRPr lang="en-US"/>
            </a:p>
          </p:txBody>
        </p:sp>
        <p:sp>
          <p:nvSpPr>
            <p:cNvPr id="44" name="Rectangle 42"/>
            <p:cNvSpPr>
              <a:spLocks noChangeArrowheads="1"/>
            </p:cNvSpPr>
            <p:nvPr/>
          </p:nvSpPr>
          <p:spPr bwMode="auto">
            <a:xfrm>
              <a:off x="875" y="1922"/>
              <a:ext cx="323" cy="13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i="1">
                  <a:solidFill>
                    <a:srgbClr val="000000"/>
                  </a:solidFill>
                  <a:latin typeface="Arial" pitchFamily="-1" charset="0"/>
                </a:rPr>
                <a:t>status</a:t>
              </a:r>
              <a:endParaRPr lang="en-GB" i="1">
                <a:solidFill>
                  <a:schemeClr val="tx1"/>
                </a:solidFill>
                <a:latin typeface="Times" pitchFamily="-1"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Two-Phase Commit</a:t>
            </a:r>
            <a:endParaRPr lang="en-US" dirty="0"/>
          </a:p>
        </p:txBody>
      </p:sp>
      <p:sp>
        <p:nvSpPr>
          <p:cNvPr id="3" name="Content Placeholder 2"/>
          <p:cNvSpPr>
            <a:spLocks noGrp="1"/>
          </p:cNvSpPr>
          <p:nvPr>
            <p:ph idx="1"/>
          </p:nvPr>
        </p:nvSpPr>
        <p:spPr/>
        <p:txBody>
          <a:bodyPr/>
          <a:lstStyle/>
          <a:p>
            <a:pPr>
              <a:lnSpc>
                <a:spcPct val="100000"/>
              </a:lnSpc>
              <a:spcBef>
                <a:spcPts val="0"/>
              </a:spcBef>
              <a:buClr>
                <a:schemeClr val="tx1"/>
              </a:buClr>
              <a:buSzPct val="120000"/>
              <a:buFont typeface="Arial"/>
              <a:buChar char="•"/>
            </a:pPr>
            <a:r>
              <a:rPr lang="en-US" dirty="0" smtClean="0">
                <a:latin typeface="Arial" pitchFamily="-1" charset="0"/>
              </a:rPr>
              <a:t>To deal with server crashes</a:t>
            </a:r>
          </a:p>
          <a:p>
            <a:pPr lvl="1">
              <a:lnSpc>
                <a:spcPct val="100000"/>
              </a:lnSpc>
              <a:spcBef>
                <a:spcPts val="0"/>
              </a:spcBef>
              <a:buClr>
                <a:schemeClr val="tx1"/>
              </a:buClr>
              <a:buSzPct val="120000"/>
              <a:buFont typeface="Arial"/>
              <a:buChar char="•"/>
            </a:pPr>
            <a:r>
              <a:rPr lang="en-US" dirty="0" smtClean="0">
                <a:latin typeface="Arial" pitchFamily="-1" charset="0"/>
              </a:rPr>
              <a:t>Each participant saves tentative updates into permanent storage, </a:t>
            </a:r>
            <a:r>
              <a:rPr lang="en-US" u="sng" dirty="0" smtClean="0">
                <a:latin typeface="Arial" pitchFamily="-1" charset="0"/>
              </a:rPr>
              <a:t>right before </a:t>
            </a:r>
            <a:r>
              <a:rPr lang="en-US" dirty="0" smtClean="0">
                <a:latin typeface="Arial" pitchFamily="-1" charset="0"/>
              </a:rPr>
              <a:t>replying yes/no in first phase. Retrievable after crash recovery.</a:t>
            </a:r>
          </a:p>
          <a:p>
            <a:pPr>
              <a:lnSpc>
                <a:spcPct val="100000"/>
              </a:lnSpc>
              <a:spcBef>
                <a:spcPts val="0"/>
              </a:spcBef>
              <a:buClr>
                <a:schemeClr val="tx1"/>
              </a:buClr>
              <a:buSzPct val="120000"/>
              <a:buFont typeface="Arial"/>
              <a:buChar char="•"/>
            </a:pPr>
            <a:r>
              <a:rPr lang="en-US" dirty="0" smtClean="0">
                <a:latin typeface="Arial" pitchFamily="-1" charset="0"/>
              </a:rPr>
              <a:t>To deal with </a:t>
            </a:r>
            <a:r>
              <a:rPr lang="en-US" dirty="0" err="1" smtClean="0">
                <a:latin typeface="Arial" pitchFamily="-1" charset="0"/>
              </a:rPr>
              <a:t>canCommit</a:t>
            </a:r>
            <a:r>
              <a:rPr lang="en-US" dirty="0" smtClean="0">
                <a:latin typeface="Arial" pitchFamily="-1" charset="0"/>
              </a:rPr>
              <a:t>? loss</a:t>
            </a:r>
          </a:p>
          <a:p>
            <a:pPr lvl="1">
              <a:lnSpc>
                <a:spcPct val="100000"/>
              </a:lnSpc>
              <a:spcBef>
                <a:spcPts val="0"/>
              </a:spcBef>
              <a:buClr>
                <a:schemeClr val="tx1"/>
              </a:buClr>
              <a:buSzPct val="120000"/>
              <a:buFont typeface="Arial"/>
              <a:buChar char="•"/>
            </a:pPr>
            <a:r>
              <a:rPr lang="en-US" dirty="0" smtClean="0">
                <a:latin typeface="Arial" pitchFamily="-1" charset="0"/>
              </a:rPr>
              <a:t>The participant may decide to abort unilaterally after a timeout (coordinator will eventually abort)</a:t>
            </a:r>
          </a:p>
          <a:p>
            <a:pPr>
              <a:lnSpc>
                <a:spcPct val="100000"/>
              </a:lnSpc>
              <a:spcBef>
                <a:spcPts val="0"/>
              </a:spcBef>
              <a:buClr>
                <a:schemeClr val="tx1"/>
              </a:buClr>
              <a:buSzPct val="120000"/>
              <a:buFont typeface="Arial"/>
              <a:buChar char="•"/>
            </a:pPr>
            <a:r>
              <a:rPr lang="en-US" dirty="0" smtClean="0">
                <a:latin typeface="Arial" pitchFamily="-1" charset="0"/>
              </a:rPr>
              <a:t>To deal with Yes/No loss, the coordinator aborts the transaction after a timeout (pessimistic!). It must announce </a:t>
            </a:r>
            <a:r>
              <a:rPr lang="en-US" dirty="0" err="1" smtClean="0">
                <a:latin typeface="Arial" pitchFamily="-1" charset="0"/>
              </a:rPr>
              <a:t>doAbort</a:t>
            </a:r>
            <a:r>
              <a:rPr lang="en-US" dirty="0" smtClean="0">
                <a:latin typeface="Arial" pitchFamily="-1" charset="0"/>
              </a:rPr>
              <a:t> to those who sent in their votes.</a:t>
            </a:r>
          </a:p>
          <a:p>
            <a:pPr>
              <a:lnSpc>
                <a:spcPct val="100000"/>
              </a:lnSpc>
              <a:spcBef>
                <a:spcPts val="0"/>
              </a:spcBef>
              <a:buClr>
                <a:schemeClr val="tx1"/>
              </a:buClr>
              <a:buSzPct val="120000"/>
              <a:buFont typeface="Arial"/>
              <a:buChar char="•"/>
            </a:pPr>
            <a:r>
              <a:rPr lang="en-US" dirty="0" smtClean="0">
                <a:latin typeface="Arial" pitchFamily="-1" charset="0"/>
              </a:rPr>
              <a:t>To deal with </a:t>
            </a:r>
            <a:r>
              <a:rPr lang="en-US" dirty="0" err="1" smtClean="0">
                <a:latin typeface="Arial" pitchFamily="-1" charset="0"/>
              </a:rPr>
              <a:t>doCommit</a:t>
            </a:r>
            <a:r>
              <a:rPr lang="en-US" dirty="0" smtClean="0">
                <a:latin typeface="Arial" pitchFamily="-1" charset="0"/>
              </a:rPr>
              <a:t> loss</a:t>
            </a:r>
          </a:p>
          <a:p>
            <a:pPr lvl="1">
              <a:lnSpc>
                <a:spcPct val="100000"/>
              </a:lnSpc>
              <a:spcBef>
                <a:spcPts val="0"/>
              </a:spcBef>
              <a:buClr>
                <a:schemeClr val="tx1"/>
              </a:buClr>
              <a:buSzPct val="120000"/>
              <a:buFont typeface="Arial"/>
              <a:buChar char="•"/>
            </a:pPr>
            <a:r>
              <a:rPr lang="en-US" dirty="0" smtClean="0">
                <a:latin typeface="Arial" pitchFamily="-1" charset="0"/>
              </a:rPr>
              <a:t>The participant may wait for a timeout, send a </a:t>
            </a:r>
            <a:r>
              <a:rPr lang="en-US" dirty="0" err="1" smtClean="0">
                <a:latin typeface="Arial" pitchFamily="-1" charset="0"/>
              </a:rPr>
              <a:t>getDecision</a:t>
            </a:r>
            <a:r>
              <a:rPr lang="en-US" dirty="0" smtClean="0">
                <a:latin typeface="Arial" pitchFamily="-1" charset="0"/>
              </a:rPr>
              <a:t> request (retries until reply received) – cannot abort after having voted Yes but before receiving </a:t>
            </a:r>
            <a:r>
              <a:rPr lang="en-US" dirty="0" err="1" smtClean="0">
                <a:latin typeface="Arial" pitchFamily="-1" charset="0"/>
              </a:rPr>
              <a:t>doCommit/doAbort</a:t>
            </a:r>
            <a:r>
              <a:rPr lang="en-US" dirty="0" smtClean="0">
                <a:latin typeface="Arial" pitchFamily="-1" charset="0"/>
              </a:rPr>
              <a: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8</a:t>
            </a:fld>
            <a:endParaRPr lang="en-US" b="0">
              <a:solidFill>
                <a:srgbClr val="FBBA03"/>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2PC</a:t>
            </a:r>
            <a:endParaRPr lang="en-US" dirty="0"/>
          </a:p>
        </p:txBody>
      </p:sp>
      <p:sp>
        <p:nvSpPr>
          <p:cNvPr id="3" name="Content Placeholder 2"/>
          <p:cNvSpPr>
            <a:spLocks noGrp="1"/>
          </p:cNvSpPr>
          <p:nvPr>
            <p:ph idx="1"/>
          </p:nvPr>
        </p:nvSpPr>
        <p:spPr/>
        <p:txBody>
          <a:bodyPr/>
          <a:lstStyle/>
          <a:p>
            <a:r>
              <a:rPr lang="en-US" dirty="0" smtClean="0"/>
              <a:t>It’s a blocking protocol.</a:t>
            </a:r>
          </a:p>
          <a:p>
            <a:r>
              <a:rPr lang="en-US" dirty="0" smtClean="0"/>
              <a:t>Other ways are possible, e.g., 3PC.</a:t>
            </a:r>
          </a:p>
          <a:p>
            <a:r>
              <a:rPr lang="en-US" dirty="0" smtClean="0"/>
              <a:t>Scalability &amp; availability issues</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9</a:t>
            </a:fld>
            <a:endParaRPr lang="en-US" b="0">
              <a:solidFill>
                <a:srgbClr val="FBBA03"/>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dirty="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CS252-template</Template>
  <TotalTime>27131</TotalTime>
  <Pages>12</Pages>
  <Words>2215</Words>
  <Application>Microsoft Macintosh PowerPoint</Application>
  <PresentationFormat>Letter Paper (8.5x11 in)</PresentationFormat>
  <Paragraphs>310</Paragraphs>
  <Slides>26</Slides>
  <Notes>3</Notes>
  <HiddenSlides>0</HiddenSlides>
  <MMClips>0</MMClips>
  <ScaleCrop>false</ScaleCrop>
  <HeadingPairs>
    <vt:vector size="4" baseType="variant">
      <vt:variant>
        <vt:lpstr>Design Template</vt:lpstr>
      </vt:variant>
      <vt:variant>
        <vt:i4>2</vt:i4>
      </vt:variant>
      <vt:variant>
        <vt:lpstr>Slide Titles</vt:lpstr>
      </vt:variant>
      <vt:variant>
        <vt:i4>26</vt:i4>
      </vt:variant>
    </vt:vector>
  </HeadingPairs>
  <TitlesOfParts>
    <vt:vector size="28" baseType="lpstr">
      <vt:lpstr>CS252-template</vt:lpstr>
      <vt:lpstr>Office Theme</vt:lpstr>
      <vt:lpstr>CSE 486/586 Distributed Systems Replication --- 1</vt:lpstr>
      <vt:lpstr>Recap: Concurrency Control</vt:lpstr>
      <vt:lpstr>Example of Distributed Transactions</vt:lpstr>
      <vt:lpstr>Atomic Commit Problem</vt:lpstr>
      <vt:lpstr>Atomic Commit</vt:lpstr>
      <vt:lpstr>Two-Phase Commit</vt:lpstr>
      <vt:lpstr>Two-Phase Commit</vt:lpstr>
      <vt:lpstr>Two-Phase Commit</vt:lpstr>
      <vt:lpstr>Problems with 2PC</vt:lpstr>
      <vt:lpstr>CSE 486/586 Administrivia</vt:lpstr>
      <vt:lpstr>Replication</vt:lpstr>
      <vt:lpstr>Goals of Replication</vt:lpstr>
      <vt:lpstr>Replica Managers</vt:lpstr>
      <vt:lpstr>Replica Managers</vt:lpstr>
      <vt:lpstr>Replica Managers</vt:lpstr>
      <vt:lpstr>Revisiting Group Communication</vt:lpstr>
      <vt:lpstr>Revisiting Reliable Multicast</vt:lpstr>
      <vt:lpstr>Multicast with Dynamic Groups</vt:lpstr>
      <vt:lpstr>Views</vt:lpstr>
      <vt:lpstr>Views</vt:lpstr>
      <vt:lpstr>View Synchronous Communication</vt:lpstr>
      <vt:lpstr>View Synchronous Communication Guarantees</vt:lpstr>
      <vt:lpstr>Examples</vt:lpstr>
      <vt:lpstr>State Transfer</vt:lpstr>
      <vt:lpstr>Summary</vt:lpstr>
      <vt:lpstr>Acknowledgements</vt:lpstr>
    </vt:vector>
  </TitlesOfParts>
  <Manager/>
  <Company>UC Berkeley-EECS</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152  Computer Architecture  and Engineering  Lec 01 - Introduction  </dc:title>
  <dc:subject/>
  <dc:creator> Krste Asanovic</dc:creator>
  <cp:keywords/>
  <dc:description/>
  <cp:lastModifiedBy>Steven Ko</cp:lastModifiedBy>
  <cp:revision>1071</cp:revision>
  <cp:lastPrinted>2012-03-19T18:10:43Z</cp:lastPrinted>
  <dcterms:created xsi:type="dcterms:W3CDTF">2012-03-21T16:22:08Z</dcterms:created>
  <dcterms:modified xsi:type="dcterms:W3CDTF">2012-03-21T16:23:49Z</dcterms:modified>
  <cp:category/>
</cp:coreProperties>
</file>