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7"/>
  </p:notesMasterIdLst>
  <p:handoutMasterIdLst>
    <p:handoutMasterId r:id="rId28"/>
  </p:handoutMasterIdLst>
  <p:sldIdLst>
    <p:sldId id="322" r:id="rId3"/>
    <p:sldId id="797" r:id="rId4"/>
    <p:sldId id="769" r:id="rId5"/>
    <p:sldId id="798" r:id="rId6"/>
    <p:sldId id="770" r:id="rId7"/>
    <p:sldId id="799" r:id="rId8"/>
    <p:sldId id="771" r:id="rId9"/>
    <p:sldId id="772" r:id="rId10"/>
    <p:sldId id="773" r:id="rId11"/>
    <p:sldId id="800" r:id="rId12"/>
    <p:sldId id="774" r:id="rId13"/>
    <p:sldId id="775" r:id="rId14"/>
    <p:sldId id="801" r:id="rId15"/>
    <p:sldId id="776" r:id="rId16"/>
    <p:sldId id="796" r:id="rId17"/>
    <p:sldId id="787" r:id="rId18"/>
    <p:sldId id="788" r:id="rId19"/>
    <p:sldId id="789" r:id="rId20"/>
    <p:sldId id="802" r:id="rId21"/>
    <p:sldId id="790" r:id="rId22"/>
    <p:sldId id="803" r:id="rId23"/>
    <p:sldId id="804" r:id="rId24"/>
    <p:sldId id="777" r:id="rId25"/>
    <p:sldId id="584" r:id="rId2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93" d="100"/>
          <a:sy n="93" d="100"/>
        </p:scale>
        <p:origin x="-8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Replication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consistency does this provide if there’s no failure?</a:t>
            </a:r>
          </a:p>
          <a:p>
            <a:pPr lvl="1"/>
            <a:r>
              <a:rPr lang="en-US" dirty="0" err="1" smtClean="0"/>
              <a:t>Linearizability</a:t>
            </a:r>
            <a:endParaRPr lang="en-US" dirty="0" smtClean="0"/>
          </a:p>
          <a:p>
            <a:r>
              <a:rPr lang="en-US" dirty="0" smtClean="0"/>
              <a:t>What if there’s a failure?</a:t>
            </a:r>
          </a:p>
          <a:p>
            <a:r>
              <a:rPr lang="en-US" dirty="0" smtClean="0"/>
              <a:t>What conditions do we need to provide </a:t>
            </a:r>
            <a:r>
              <a:rPr lang="en-US" dirty="0" err="1" smtClean="0"/>
              <a:t>linearizability</a:t>
            </a:r>
            <a:r>
              <a:rPr lang="en-US" dirty="0" smtClean="0"/>
              <a:t> under failures?</a:t>
            </a:r>
          </a:p>
          <a:p>
            <a:pPr lvl="1"/>
            <a:r>
              <a:rPr lang="en-US" dirty="0" smtClean="0"/>
              <a:t>The primary is replaced by a unique backup</a:t>
            </a:r>
          </a:p>
          <a:p>
            <a:pPr lvl="1"/>
            <a:r>
              <a:rPr lang="en-US" dirty="0" smtClean="0"/>
              <a:t>The replica managers that survive agree on which operations had been performed at the point when the replacement primary takes 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67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Passive Replication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primary fails, a unique backup can become primary by leader election.</a:t>
            </a:r>
          </a:p>
          <a:p>
            <a:r>
              <a:rPr lang="en-US" dirty="0" smtClean="0"/>
              <a:t>The replica managers that survive can agree on which operations had been performed at the point when the new primary takes over.</a:t>
            </a:r>
          </a:p>
          <a:p>
            <a:pPr lvl="1"/>
            <a:r>
              <a:rPr lang="en-US" dirty="0" smtClean="0"/>
              <a:t>If the replica managers (primary and backups) are organized as a group and if the primary uses </a:t>
            </a:r>
            <a:r>
              <a:rPr lang="en-US" i="1" dirty="0" smtClean="0">
                <a:solidFill>
                  <a:srgbClr val="0000FF"/>
                </a:solidFill>
              </a:rPr>
              <a:t>view-synchronous group communication</a:t>
            </a:r>
            <a:r>
              <a:rPr lang="en-US" dirty="0" smtClean="0"/>
              <a:t> to send updates to backups.</a:t>
            </a:r>
          </a:p>
          <a:p>
            <a:r>
              <a:rPr lang="en-US" dirty="0" smtClean="0"/>
              <a:t>Thus the system can retain </a:t>
            </a:r>
            <a:r>
              <a:rPr lang="en-US" dirty="0" err="1" smtClean="0"/>
              <a:t>linearizability</a:t>
            </a:r>
            <a:r>
              <a:rPr lang="en-US" dirty="0" smtClean="0"/>
              <a:t> in spite of crashes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3200399"/>
            <a:ext cx="8229600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Request Communication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The request contains a unique identifier and is multicast to all by a reliable totally-ordered multicast.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Coordination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Group communication ensures that requests are delivered to each RM in the same order (but may be at different physical times!).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Execution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Each replica executes the request.  (Correct replicas return same result since they are running the same program, i.e., they are replicated protocols or replicated state machines)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Agreement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No agreement phase is needed, because of multicast delivery semantics of requests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Response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Each replica sends response directly to FE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65800" y="1066800"/>
            <a:ext cx="2451100" cy="20828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9500" y="11303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12827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84300" y="13335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78200" y="13208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12000" y="18542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350000" y="11811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1900" y="13462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086600" y="19812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79500" y="23876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71600" y="25400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384300" y="25908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378200" y="25654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247900" y="14986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73300" y="27432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375400" y="24892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337300" y="26543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374900" y="1892300"/>
            <a:ext cx="132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</a:rPr>
              <a:t>….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584700" y="14986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5232400" y="1295400"/>
            <a:ext cx="11811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245100" y="1524000"/>
            <a:ext cx="18796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257800" y="1549400"/>
            <a:ext cx="118110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584700" y="27305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5207000" y="1600200"/>
            <a:ext cx="119380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232400" y="2717800"/>
            <a:ext cx="120650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5245100" y="2146300"/>
            <a:ext cx="18542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5588000" y="1143000"/>
            <a:ext cx="762000" cy="330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572000" y="1155700"/>
            <a:ext cx="104140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4572000" y="1600200"/>
            <a:ext cx="1816100" cy="11557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5384800" y="2984500"/>
            <a:ext cx="1041400" cy="177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4572000" y="2844800"/>
            <a:ext cx="825500" cy="304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4572000" y="1727200"/>
            <a:ext cx="1968500" cy="939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6"/>
          <p:cNvCxnSpPr>
            <a:cxnSpLocks noChangeShapeType="1"/>
            <a:stCxn id="11" idx="7"/>
            <a:endCxn id="10" idx="0"/>
          </p:cNvCxnSpPr>
          <p:nvPr/>
        </p:nvCxnSpPr>
        <p:spPr bwMode="auto">
          <a:xfrm rot="16200000" flipV="1">
            <a:off x="5478906" y="-183006"/>
            <a:ext cx="617094" cy="3624706"/>
          </a:xfrm>
          <a:prstGeom prst="curvedConnector3">
            <a:avLst>
              <a:gd name="adj1" fmla="val 137045"/>
            </a:avLst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7"/>
          <p:cNvCxnSpPr>
            <a:cxnSpLocks noChangeShapeType="1"/>
            <a:stCxn id="22" idx="2"/>
            <a:endCxn id="18" idx="2"/>
          </p:cNvCxnSpPr>
          <p:nvPr/>
        </p:nvCxnSpPr>
        <p:spPr bwMode="auto">
          <a:xfrm rot="5400000" flipH="1">
            <a:off x="5279439" y="1599615"/>
            <a:ext cx="90071" cy="2698750"/>
          </a:xfrm>
          <a:prstGeom prst="curvedConnector3">
            <a:avLst>
              <a:gd name="adj1" fmla="val -253800"/>
            </a:avLst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consistency does this provide if there’s no failure?</a:t>
            </a:r>
          </a:p>
          <a:p>
            <a:pPr lvl="1"/>
            <a:r>
              <a:rPr lang="en-US" dirty="0" smtClean="0"/>
              <a:t>Sequential consistency</a:t>
            </a:r>
          </a:p>
          <a:p>
            <a:pPr lvl="1"/>
            <a:r>
              <a:rPr lang="en-US" dirty="0" smtClean="0"/>
              <a:t>The total order ensures that all correct replica managers process the same set of requests in the same order.</a:t>
            </a:r>
          </a:p>
          <a:p>
            <a:pPr lvl="1"/>
            <a:r>
              <a:rPr lang="en-US" dirty="0" smtClean="0"/>
              <a:t>Each front end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requests are served in FIFO order (because the front end awaits a response before making the next request).</a:t>
            </a:r>
          </a:p>
          <a:p>
            <a:r>
              <a:rPr lang="en-US" dirty="0" smtClean="0"/>
              <a:t>What if there’s a failure?</a:t>
            </a:r>
          </a:p>
          <a:p>
            <a:pPr lvl="1"/>
            <a:r>
              <a:rPr lang="en-US" dirty="0" smtClean="0"/>
              <a:t>Still OK because others maintain the same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Active Replication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283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RMs</a:t>
            </a:r>
            <a:r>
              <a:rPr lang="en-US" dirty="0" smtClean="0"/>
              <a:t> work as replicated state machines, playing equivalent roles. That is, each responds to a given series of requests in the same way. One way of achieving this is by running the same program code at all </a:t>
            </a:r>
            <a:r>
              <a:rPr lang="en-US" dirty="0" err="1" smtClean="0"/>
              <a:t>RMs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Requests are FIFO-total ordered. </a:t>
            </a:r>
          </a:p>
          <a:p>
            <a:r>
              <a:rPr lang="en-US" dirty="0" smtClean="0"/>
              <a:t>Caveat (Out of band): If clients are multi-threaded and communicate with one another while waiting for responses from the service, we may need to incorporate causal-total ordering.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 deadline: 3/23 (Friday)</a:t>
            </a:r>
          </a:p>
          <a:p>
            <a:r>
              <a:rPr lang="en-US" dirty="0" smtClean="0"/>
              <a:t>Project 0 scores are up on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Request </a:t>
            </a:r>
            <a:r>
              <a:rPr lang="en-US" dirty="0" err="1" smtClean="0"/>
              <a:t>regrading</a:t>
            </a:r>
            <a:r>
              <a:rPr lang="en-US" dirty="0" smtClean="0"/>
              <a:t> until this Friday.</a:t>
            </a:r>
          </a:p>
          <a:p>
            <a:r>
              <a:rPr lang="en-US" dirty="0" smtClean="0"/>
              <a:t>Great feedback so far online. Please participate!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Transactions on Replicated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08000" y="1866900"/>
            <a:ext cx="8020050" cy="3590925"/>
            <a:chOff x="347" y="1176"/>
            <a:chExt cx="5473" cy="226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020" y="2030"/>
              <a:ext cx="2800" cy="13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47" y="2473"/>
              <a:ext cx="2389" cy="96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70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344" y="2932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45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103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15" y="2094"/>
              <a:ext cx="570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273" y="2268"/>
              <a:ext cx="254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76" y="2310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10" y="2726"/>
              <a:ext cx="570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68" y="2900"/>
              <a:ext cx="254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61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510" y="1200"/>
              <a:ext cx="569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502" y="1192"/>
              <a:ext cx="585" cy="648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54" y="1246"/>
              <a:ext cx="9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061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219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321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764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922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024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439" y="2726"/>
              <a:ext cx="570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586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689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446" y="297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205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92" y="2243"/>
              <a:ext cx="8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getBalance(A)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357" y="1184"/>
              <a:ext cx="570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349" y="1176"/>
              <a:ext cx="585" cy="649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202" y="1262"/>
              <a:ext cx="9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588" y="2559"/>
              <a:ext cx="10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704" y="2465"/>
              <a:ext cx="10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186" y="1800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deposit(B,3);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736" y="148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889" y="1519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4412" y="1461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470" y="2805"/>
              <a:ext cx="63" cy="111"/>
            </a:xfrm>
            <a:custGeom>
              <a:avLst/>
              <a:gdLst>
                <a:gd name="T0" fmla="*/ 32 w 63"/>
                <a:gd name="T1" fmla="*/ 16 h 111"/>
                <a:gd name="T2" fmla="*/ 63 w 63"/>
                <a:gd name="T3" fmla="*/ 16 h 111"/>
                <a:gd name="T4" fmla="*/ 16 w 63"/>
                <a:gd name="T5" fmla="*/ 111 h 111"/>
                <a:gd name="T6" fmla="*/ 0 w 63"/>
                <a:gd name="T7" fmla="*/ 0 h 111"/>
                <a:gd name="T8" fmla="*/ 32 w 63"/>
                <a:gd name="T9" fmla="*/ 16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11"/>
                <a:gd name="T17" fmla="*/ 63 w 63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11">
                  <a:moveTo>
                    <a:pt x="32" y="16"/>
                  </a:moveTo>
                  <a:lnTo>
                    <a:pt x="63" y="16"/>
                  </a:lnTo>
                  <a:lnTo>
                    <a:pt x="16" y="111"/>
                  </a:lnTo>
                  <a:lnTo>
                    <a:pt x="0" y="0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1502" y="1730"/>
              <a:ext cx="174" cy="107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432" y="2188"/>
              <a:ext cx="95" cy="64"/>
            </a:xfrm>
            <a:custGeom>
              <a:avLst/>
              <a:gdLst>
                <a:gd name="T0" fmla="*/ 79 w 95"/>
                <a:gd name="T1" fmla="*/ 16 h 64"/>
                <a:gd name="T2" fmla="*/ 95 w 95"/>
                <a:gd name="T3" fmla="*/ 48 h 64"/>
                <a:gd name="T4" fmla="*/ 0 w 95"/>
                <a:gd name="T5" fmla="*/ 64 h 64"/>
                <a:gd name="T6" fmla="*/ 79 w 95"/>
                <a:gd name="T7" fmla="*/ 0 h 64"/>
                <a:gd name="T8" fmla="*/ 79 w 95"/>
                <a:gd name="T9" fmla="*/ 1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64"/>
                <a:gd name="T17" fmla="*/ 95 w 95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64">
                  <a:moveTo>
                    <a:pt x="79" y="16"/>
                  </a:moveTo>
                  <a:lnTo>
                    <a:pt x="95" y="48"/>
                  </a:lnTo>
                  <a:lnTo>
                    <a:pt x="0" y="64"/>
                  </a:lnTo>
                  <a:lnTo>
                    <a:pt x="79" y="0"/>
                  </a:lnTo>
                  <a:lnTo>
                    <a:pt x="79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3527" y="1666"/>
              <a:ext cx="901" cy="53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5093" y="2916"/>
              <a:ext cx="94" cy="63"/>
            </a:xfrm>
            <a:custGeom>
              <a:avLst/>
              <a:gdLst>
                <a:gd name="T0" fmla="*/ 0 w 94"/>
                <a:gd name="T1" fmla="*/ 32 h 63"/>
                <a:gd name="T2" fmla="*/ 15 w 94"/>
                <a:gd name="T3" fmla="*/ 0 h 63"/>
                <a:gd name="T4" fmla="*/ 94 w 94"/>
                <a:gd name="T5" fmla="*/ 63 h 63"/>
                <a:gd name="T6" fmla="*/ 0 w 94"/>
                <a:gd name="T7" fmla="*/ 48 h 63"/>
                <a:gd name="T8" fmla="*/ 0 w 94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3"/>
                <a:gd name="T17" fmla="*/ 94 w 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3">
                  <a:moveTo>
                    <a:pt x="0" y="32"/>
                  </a:moveTo>
                  <a:lnTo>
                    <a:pt x="15" y="0"/>
                  </a:lnTo>
                  <a:lnTo>
                    <a:pt x="94" y="63"/>
                  </a:lnTo>
                  <a:lnTo>
                    <a:pt x="0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511" y="2410"/>
              <a:ext cx="1582" cy="53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4476" y="2900"/>
              <a:ext cx="95" cy="79"/>
            </a:xfrm>
            <a:custGeom>
              <a:avLst/>
              <a:gdLst>
                <a:gd name="T0" fmla="*/ 0 w 95"/>
                <a:gd name="T1" fmla="*/ 32 h 79"/>
                <a:gd name="T2" fmla="*/ 15 w 95"/>
                <a:gd name="T3" fmla="*/ 0 h 79"/>
                <a:gd name="T4" fmla="*/ 95 w 95"/>
                <a:gd name="T5" fmla="*/ 79 h 79"/>
                <a:gd name="T6" fmla="*/ 0 w 95"/>
                <a:gd name="T7" fmla="*/ 48 h 79"/>
                <a:gd name="T8" fmla="*/ 0 w 95"/>
                <a:gd name="T9" fmla="*/ 3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79"/>
                <a:gd name="T17" fmla="*/ 95 w 9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79">
                  <a:moveTo>
                    <a:pt x="0" y="32"/>
                  </a:moveTo>
                  <a:lnTo>
                    <a:pt x="15" y="0"/>
                  </a:lnTo>
                  <a:lnTo>
                    <a:pt x="95" y="79"/>
                  </a:lnTo>
                  <a:lnTo>
                    <a:pt x="0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511" y="2457"/>
              <a:ext cx="965" cy="47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3827" y="2885"/>
              <a:ext cx="95" cy="94"/>
            </a:xfrm>
            <a:custGeom>
              <a:avLst/>
              <a:gdLst>
                <a:gd name="T0" fmla="*/ 16 w 95"/>
                <a:gd name="T1" fmla="*/ 15 h 94"/>
                <a:gd name="T2" fmla="*/ 32 w 95"/>
                <a:gd name="T3" fmla="*/ 0 h 94"/>
                <a:gd name="T4" fmla="*/ 95 w 95"/>
                <a:gd name="T5" fmla="*/ 94 h 94"/>
                <a:gd name="T6" fmla="*/ 0 w 95"/>
                <a:gd name="T7" fmla="*/ 31 h 94"/>
                <a:gd name="T8" fmla="*/ 16 w 95"/>
                <a:gd name="T9" fmla="*/ 1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4"/>
                <a:gd name="T17" fmla="*/ 95 w 95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4">
                  <a:moveTo>
                    <a:pt x="16" y="15"/>
                  </a:moveTo>
                  <a:lnTo>
                    <a:pt x="32" y="0"/>
                  </a:lnTo>
                  <a:lnTo>
                    <a:pt x="95" y="94"/>
                  </a:lnTo>
                  <a:lnTo>
                    <a:pt x="0" y="31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463" y="2536"/>
              <a:ext cx="380" cy="3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81" y="1492"/>
              <a:ext cx="253" cy="254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with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non-replicated system, transactions appear to be performed one at a time in some order. This is achieved by ensuring a </a:t>
            </a:r>
            <a:r>
              <a:rPr lang="en-US" i="1" dirty="0" smtClean="0">
                <a:solidFill>
                  <a:srgbClr val="0000FF"/>
                </a:solidFill>
              </a:rPr>
              <a:t>serially equivalent</a:t>
            </a:r>
            <a:r>
              <a:rPr lang="en-US" dirty="0" smtClean="0"/>
              <a:t> interleaving of transaction operations.</a:t>
            </a:r>
          </a:p>
          <a:p>
            <a:pPr lvl="1"/>
            <a:r>
              <a:rPr lang="en-US" dirty="0" smtClean="0"/>
              <a:t>Remember serial equivalence?</a:t>
            </a:r>
          </a:p>
          <a:p>
            <a:r>
              <a:rPr lang="en-US" dirty="0" smtClean="0"/>
              <a:t>How can we achieve something similar with replication? What do we want?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One-copy </a:t>
            </a:r>
            <a:r>
              <a:rPr lang="en-US" dirty="0" err="1" smtClean="0">
                <a:solidFill>
                  <a:srgbClr val="FF0000"/>
                </a:solidFill>
              </a:rPr>
              <a:t>serializability</a:t>
            </a:r>
            <a:r>
              <a:rPr lang="en-US" dirty="0" smtClean="0"/>
              <a:t>: The effect of transactions performed by clients on replicated objects should be the same as if they had been performed one at a time on a single set of objects (i.e., 1 replica per object). 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smtClean="0">
                <a:solidFill>
                  <a:srgbClr val="0000FF"/>
                </a:solidFill>
              </a:rPr>
              <a:t>combining serial equivalence + replication transparency/consistency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Atomic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need to agree on commit or abort.</a:t>
            </a:r>
          </a:p>
          <a:p>
            <a:r>
              <a:rPr lang="en-US" dirty="0" smtClean="0"/>
              <a:t>One way: use two level nested 2PC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36581" y="3781425"/>
            <a:ext cx="4103077" cy="2209800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75793" y="3883025"/>
            <a:ext cx="835269" cy="1028700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907323" y="4159250"/>
            <a:ext cx="372208" cy="401638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058258" y="4225925"/>
            <a:ext cx="12455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i="1">
                <a:solidFill>
                  <a:srgbClr val="000000"/>
                </a:solidFill>
                <a:latin typeface="Arial" charset="0"/>
              </a:rPr>
              <a:t>B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527431" y="4886325"/>
            <a:ext cx="833804" cy="1030288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5758962" y="5162550"/>
            <a:ext cx="370742" cy="401638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908431" y="5230813"/>
            <a:ext cx="12455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i="1">
                <a:solidFill>
                  <a:srgbClr val="000000"/>
                </a:solidFill>
                <a:latin typeface="Arial" charset="0"/>
              </a:rPr>
              <a:t>B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626827" y="4886325"/>
            <a:ext cx="833804" cy="1030288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858358" y="5162550"/>
            <a:ext cx="370742" cy="401638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007827" y="5230813"/>
            <a:ext cx="12455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i="1">
                <a:solidFill>
                  <a:srgbClr val="000000"/>
                </a:solidFill>
                <a:latin typeface="Arial" charset="0"/>
              </a:rPr>
              <a:t>B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615962" y="4886325"/>
            <a:ext cx="835269" cy="1030288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831373" y="5162550"/>
            <a:ext cx="370742" cy="401638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982308" y="5230813"/>
            <a:ext cx="12455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i="1">
                <a:solidFill>
                  <a:srgbClr val="000000"/>
                </a:solidFill>
                <a:latin typeface="Arial" charset="0"/>
              </a:rPr>
              <a:t>B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495800" y="2438400"/>
            <a:ext cx="835269" cy="1004888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4484077" y="2425700"/>
            <a:ext cx="857250" cy="1030288"/>
          </a:xfrm>
          <a:prstGeom prst="rect">
            <a:avLst/>
          </a:prstGeom>
          <a:noFill/>
          <a:ln w="36513">
            <a:solidFill>
              <a:srgbClr val="D9AA7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2803281" y="2562225"/>
            <a:ext cx="10721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</a:rPr>
              <a:t>Coordinator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004289" y="4471988"/>
            <a:ext cx="1509346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Arial" charset="0"/>
              </a:rPr>
              <a:t>Replica managers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2779835" y="3416300"/>
            <a:ext cx="1210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i="1" dirty="0" err="1" smtClean="0">
                <a:solidFill>
                  <a:srgbClr val="000000"/>
                </a:solidFill>
              </a:rPr>
              <a:t>canCommit</a:t>
            </a:r>
            <a:r>
              <a:rPr lang="en-GB" i="1" dirty="0" smtClean="0">
                <a:solidFill>
                  <a:srgbClr val="000000"/>
                </a:solidFill>
              </a:rPr>
              <a:t>?</a:t>
            </a:r>
            <a:endParaRPr lang="en-GB" sz="2400" i="1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5051181" y="2919413"/>
            <a:ext cx="13481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i="1">
                <a:solidFill>
                  <a:srgbClr val="000000"/>
                </a:solidFill>
                <a:latin typeface="Arial" charset="0"/>
              </a:rPr>
              <a:t>U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4576396" y="2878138"/>
            <a:ext cx="370742" cy="401638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3140320" y="4032250"/>
            <a:ext cx="139212" cy="101600"/>
          </a:xfrm>
          <a:custGeom>
            <a:avLst/>
            <a:gdLst>
              <a:gd name="T0" fmla="*/ 79 w 95"/>
              <a:gd name="T1" fmla="*/ 16 h 64"/>
              <a:gd name="T2" fmla="*/ 95 w 95"/>
              <a:gd name="T3" fmla="*/ 48 h 64"/>
              <a:gd name="T4" fmla="*/ 0 w 95"/>
              <a:gd name="T5" fmla="*/ 64 h 64"/>
              <a:gd name="T6" fmla="*/ 79 w 95"/>
              <a:gd name="T7" fmla="*/ 0 h 64"/>
              <a:gd name="T8" fmla="*/ 79 w 95"/>
              <a:gd name="T9" fmla="*/ 16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4"/>
              <a:gd name="T17" fmla="*/ 95 w 95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4">
                <a:moveTo>
                  <a:pt x="79" y="16"/>
                </a:moveTo>
                <a:lnTo>
                  <a:pt x="95" y="48"/>
                </a:lnTo>
                <a:lnTo>
                  <a:pt x="0" y="64"/>
                </a:lnTo>
                <a:lnTo>
                  <a:pt x="79" y="0"/>
                </a:lnTo>
                <a:lnTo>
                  <a:pt x="79" y="16"/>
                </a:lnTo>
                <a:close/>
              </a:path>
            </a:pathLst>
          </a:custGeom>
          <a:solidFill>
            <a:srgbClr val="000000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3279531" y="3203575"/>
            <a:ext cx="1320312" cy="854075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5574323" y="5187950"/>
            <a:ext cx="137746" cy="100013"/>
          </a:xfrm>
          <a:custGeom>
            <a:avLst/>
            <a:gdLst>
              <a:gd name="T0" fmla="*/ 0 w 94"/>
              <a:gd name="T1" fmla="*/ 32 h 63"/>
              <a:gd name="T2" fmla="*/ 15 w 94"/>
              <a:gd name="T3" fmla="*/ 0 h 63"/>
              <a:gd name="T4" fmla="*/ 94 w 94"/>
              <a:gd name="T5" fmla="*/ 63 h 63"/>
              <a:gd name="T6" fmla="*/ 0 w 94"/>
              <a:gd name="T7" fmla="*/ 48 h 63"/>
              <a:gd name="T8" fmla="*/ 0 w 94"/>
              <a:gd name="T9" fmla="*/ 32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63"/>
              <a:gd name="T17" fmla="*/ 94 w 94"/>
              <a:gd name="T18" fmla="*/ 63 h 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63">
                <a:moveTo>
                  <a:pt x="0" y="32"/>
                </a:moveTo>
                <a:lnTo>
                  <a:pt x="15" y="0"/>
                </a:lnTo>
                <a:lnTo>
                  <a:pt x="94" y="63"/>
                </a:lnTo>
                <a:lnTo>
                  <a:pt x="0" y="48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3256085" y="4384675"/>
            <a:ext cx="2318238" cy="854075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4670181" y="5162550"/>
            <a:ext cx="139212" cy="125413"/>
          </a:xfrm>
          <a:custGeom>
            <a:avLst/>
            <a:gdLst>
              <a:gd name="T0" fmla="*/ 0 w 95"/>
              <a:gd name="T1" fmla="*/ 32 h 79"/>
              <a:gd name="T2" fmla="*/ 15 w 95"/>
              <a:gd name="T3" fmla="*/ 0 h 79"/>
              <a:gd name="T4" fmla="*/ 95 w 95"/>
              <a:gd name="T5" fmla="*/ 79 h 79"/>
              <a:gd name="T6" fmla="*/ 0 w 95"/>
              <a:gd name="T7" fmla="*/ 48 h 79"/>
              <a:gd name="T8" fmla="*/ 0 w 95"/>
              <a:gd name="T9" fmla="*/ 32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79"/>
              <a:gd name="T17" fmla="*/ 95 w 95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79">
                <a:moveTo>
                  <a:pt x="0" y="32"/>
                </a:moveTo>
                <a:lnTo>
                  <a:pt x="15" y="0"/>
                </a:lnTo>
                <a:lnTo>
                  <a:pt x="95" y="79"/>
                </a:lnTo>
                <a:lnTo>
                  <a:pt x="0" y="48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3256085" y="4459288"/>
            <a:ext cx="1414096" cy="754063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3719146" y="5138738"/>
            <a:ext cx="139212" cy="149225"/>
          </a:xfrm>
          <a:custGeom>
            <a:avLst/>
            <a:gdLst>
              <a:gd name="T0" fmla="*/ 16 w 95"/>
              <a:gd name="T1" fmla="*/ 15 h 94"/>
              <a:gd name="T2" fmla="*/ 32 w 95"/>
              <a:gd name="T3" fmla="*/ 0 h 94"/>
              <a:gd name="T4" fmla="*/ 95 w 95"/>
              <a:gd name="T5" fmla="*/ 94 h 94"/>
              <a:gd name="T6" fmla="*/ 0 w 95"/>
              <a:gd name="T7" fmla="*/ 31 h 94"/>
              <a:gd name="T8" fmla="*/ 16 w 95"/>
              <a:gd name="T9" fmla="*/ 15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94"/>
              <a:gd name="T17" fmla="*/ 95 w 95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94">
                <a:moveTo>
                  <a:pt x="16" y="15"/>
                </a:moveTo>
                <a:lnTo>
                  <a:pt x="32" y="0"/>
                </a:lnTo>
                <a:lnTo>
                  <a:pt x="95" y="94"/>
                </a:lnTo>
                <a:lnTo>
                  <a:pt x="0" y="31"/>
                </a:lnTo>
                <a:lnTo>
                  <a:pt x="16" y="15"/>
                </a:lnTo>
                <a:close/>
              </a:path>
            </a:pathLst>
          </a:custGeom>
          <a:solidFill>
            <a:srgbClr val="000000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3185746" y="4584700"/>
            <a:ext cx="556846" cy="577850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3742334" y="4325779"/>
            <a:ext cx="1210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i="1" dirty="0" err="1" smtClean="0">
                <a:solidFill>
                  <a:srgbClr val="000000"/>
                </a:solidFill>
              </a:rPr>
              <a:t>canCommit</a:t>
            </a:r>
            <a:r>
              <a:rPr lang="en-GB" i="1" dirty="0" smtClean="0">
                <a:solidFill>
                  <a:srgbClr val="000000"/>
                </a:solidFill>
              </a:rPr>
              <a:t>?</a:t>
            </a:r>
            <a:endParaRPr lang="en-GB" sz="2400" i="1" dirty="0">
              <a:solidFill>
                <a:schemeClr val="tx1"/>
              </a:solidFill>
              <a:latin typeface="Time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Atomic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first phase, the coordinator sends the </a:t>
            </a:r>
            <a:r>
              <a:rPr lang="en-US" dirty="0" err="1" smtClean="0">
                <a:solidFill>
                  <a:srgbClr val="0000FF"/>
                </a:solidFill>
              </a:rPr>
              <a:t>canCommit</a:t>
            </a:r>
            <a:r>
              <a:rPr lang="en-US" dirty="0" smtClean="0"/>
              <a:t>? command to the participants, each of which then passes it onto the other </a:t>
            </a:r>
            <a:r>
              <a:rPr lang="en-US" dirty="0" err="1" smtClean="0"/>
              <a:t>RMs</a:t>
            </a:r>
            <a:r>
              <a:rPr lang="en-US" dirty="0" smtClean="0"/>
              <a:t> involved (e.g., by using view synchronous communication) and collects their replies before replying to the coordinator.</a:t>
            </a:r>
          </a:p>
          <a:p>
            <a:r>
              <a:rPr lang="en-US" dirty="0" smtClean="0"/>
              <a:t>In the second phase, the coordinator sends the </a:t>
            </a:r>
            <a:r>
              <a:rPr lang="en-US" dirty="0" err="1" smtClean="0">
                <a:solidFill>
                  <a:srgbClr val="0000FF"/>
                </a:solidFill>
              </a:rPr>
              <a:t>doCommit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0000FF"/>
                </a:solidFill>
              </a:rPr>
              <a:t>doAbort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request, which is passed onto the members of the groups of </a:t>
            </a:r>
            <a:r>
              <a:rPr lang="en-US" dirty="0" err="1" smtClean="0"/>
              <a:t>RMs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Two-phase commit?</a:t>
            </a:r>
          </a:p>
          <a:p>
            <a:pPr lvl="1"/>
            <a:r>
              <a:rPr lang="en-US" dirty="0" smtClean="0"/>
              <a:t>Each participant can give a vote</a:t>
            </a:r>
          </a:p>
          <a:p>
            <a:pPr lvl="1"/>
            <a:r>
              <a:rPr lang="en-US" dirty="0" smtClean="0"/>
              <a:t>First phase: voting</a:t>
            </a:r>
          </a:p>
          <a:p>
            <a:pPr lvl="1"/>
            <a:r>
              <a:rPr lang="en-US" dirty="0" smtClean="0"/>
              <a:t>Second phase: decision making</a:t>
            </a:r>
          </a:p>
          <a:p>
            <a:r>
              <a:rPr lang="en-US" dirty="0" smtClean="0"/>
              <a:t>Replica managers?</a:t>
            </a:r>
          </a:p>
          <a:p>
            <a:pPr lvl="1"/>
            <a:r>
              <a:rPr lang="en-US" dirty="0" smtClean="0"/>
              <a:t>Perform replication protocols</a:t>
            </a:r>
          </a:p>
          <a:p>
            <a:r>
              <a:rPr lang="en-US" dirty="0" smtClean="0"/>
              <a:t>Views?</a:t>
            </a:r>
          </a:p>
          <a:p>
            <a:pPr lvl="1"/>
            <a:r>
              <a:rPr lang="en-US" dirty="0" smtClean="0"/>
              <a:t>Versioned membership</a:t>
            </a:r>
          </a:p>
          <a:p>
            <a:r>
              <a:rPr lang="en-US" dirty="0" smtClean="0"/>
              <a:t>View-synchronous group communication?</a:t>
            </a:r>
          </a:p>
          <a:p>
            <a:pPr lvl="1"/>
            <a:r>
              <a:rPr lang="en-US" dirty="0" smtClean="0"/>
              <a:t>“What happens in the view, stays in the view.”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Copy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now, assume no crashes/failures</a:t>
            </a:r>
          </a:p>
          <a:p>
            <a:r>
              <a:rPr lang="en-US" dirty="0" smtClean="0"/>
              <a:t>All the client requests are directed to a single primary RM.</a:t>
            </a:r>
          </a:p>
          <a:p>
            <a:r>
              <a:rPr lang="en-US" dirty="0" smtClean="0"/>
              <a:t>Concurrency control is applied at the primary.</a:t>
            </a:r>
          </a:p>
          <a:p>
            <a:pPr lvl="1"/>
            <a:r>
              <a:rPr lang="en-US" dirty="0" smtClean="0"/>
              <a:t>Remember (strict) two-phase locking?</a:t>
            </a:r>
          </a:p>
          <a:p>
            <a:r>
              <a:rPr lang="en-US" dirty="0" smtClean="0"/>
              <a:t>To commit a transaction, the primary communicates with the backup </a:t>
            </a:r>
            <a:r>
              <a:rPr lang="en-US" dirty="0" err="1" smtClean="0"/>
              <a:t>RMs</a:t>
            </a:r>
            <a:r>
              <a:rPr lang="en-US" dirty="0" smtClean="0"/>
              <a:t> and replies to the client.</a:t>
            </a:r>
          </a:p>
          <a:p>
            <a:r>
              <a:rPr lang="en-US" dirty="0" smtClean="0"/>
              <a:t>View synchronous comm. &amp; primary concurrency control give </a:t>
            </a:r>
            <a:r>
              <a:rPr lang="en-US" dirty="0" err="1" smtClean="0">
                <a:sym typeface="Wingdings" charset="0"/>
              </a:rPr>
              <a:t></a:t>
            </a:r>
            <a:r>
              <a:rPr lang="en-US" dirty="0" smtClean="0">
                <a:sym typeface="Wingdings" charset="0"/>
              </a:rPr>
              <a:t> one-copy </a:t>
            </a:r>
            <a:r>
              <a:rPr lang="en-US" dirty="0" err="1" smtClean="0">
                <a:sym typeface="Wingdings" charset="0"/>
              </a:rPr>
              <a:t>serializability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smtClean="0">
                <a:sym typeface="Wingdings" charset="0"/>
              </a:rPr>
              <a:t>Why?</a:t>
            </a:r>
          </a:p>
          <a:p>
            <a:r>
              <a:rPr lang="en-US" dirty="0" smtClean="0">
                <a:sym typeface="Wingdings" charset="0"/>
              </a:rPr>
              <a:t>Disadvantage?</a:t>
            </a:r>
          </a:p>
          <a:p>
            <a:pPr lvl="1"/>
            <a:r>
              <a:rPr lang="en-US" dirty="0" smtClean="0">
                <a:sym typeface="Wingdings" charset="0"/>
              </a:rPr>
              <a:t>Performance is low since primary RM is bottleneck.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419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One/Write All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054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FE (client front end) may communicate with any RM.</a:t>
            </a:r>
          </a:p>
          <a:p>
            <a:r>
              <a:rPr lang="en-US" sz="2000" dirty="0" smtClean="0"/>
              <a:t>Every write operation must be performed at all of the </a:t>
            </a:r>
            <a:r>
              <a:rPr lang="en-US" sz="2000" dirty="0" err="1" smtClean="0"/>
              <a:t>RMs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read operation can be performed at any single 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08000" y="2590800"/>
            <a:ext cx="8020050" cy="3590925"/>
            <a:chOff x="347" y="1176"/>
            <a:chExt cx="5473" cy="226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020" y="2030"/>
              <a:ext cx="2800" cy="13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47" y="2473"/>
              <a:ext cx="2389" cy="96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70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344" y="2932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45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103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15" y="2094"/>
              <a:ext cx="570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273" y="2268"/>
              <a:ext cx="254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76" y="2310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10" y="2726"/>
              <a:ext cx="570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68" y="2900"/>
              <a:ext cx="254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61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510" y="1200"/>
              <a:ext cx="569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502" y="1192"/>
              <a:ext cx="585" cy="648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54" y="1246"/>
              <a:ext cx="9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061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219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321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764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922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024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439" y="2726"/>
              <a:ext cx="570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586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689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446" y="297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205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92" y="2243"/>
              <a:ext cx="8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getBalance(A)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357" y="1184"/>
              <a:ext cx="570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349" y="1176"/>
              <a:ext cx="585" cy="649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202" y="1262"/>
              <a:ext cx="9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588" y="2559"/>
              <a:ext cx="10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704" y="2465"/>
              <a:ext cx="10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186" y="1800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deposit(B,3);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736" y="148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889" y="1519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4412" y="1461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470" y="2805"/>
              <a:ext cx="63" cy="111"/>
            </a:xfrm>
            <a:custGeom>
              <a:avLst/>
              <a:gdLst>
                <a:gd name="T0" fmla="*/ 32 w 63"/>
                <a:gd name="T1" fmla="*/ 16 h 111"/>
                <a:gd name="T2" fmla="*/ 63 w 63"/>
                <a:gd name="T3" fmla="*/ 16 h 111"/>
                <a:gd name="T4" fmla="*/ 16 w 63"/>
                <a:gd name="T5" fmla="*/ 111 h 111"/>
                <a:gd name="T6" fmla="*/ 0 w 63"/>
                <a:gd name="T7" fmla="*/ 0 h 111"/>
                <a:gd name="T8" fmla="*/ 32 w 63"/>
                <a:gd name="T9" fmla="*/ 16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11"/>
                <a:gd name="T17" fmla="*/ 63 w 63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11">
                  <a:moveTo>
                    <a:pt x="32" y="16"/>
                  </a:moveTo>
                  <a:lnTo>
                    <a:pt x="63" y="16"/>
                  </a:lnTo>
                  <a:lnTo>
                    <a:pt x="16" y="111"/>
                  </a:lnTo>
                  <a:lnTo>
                    <a:pt x="0" y="0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1502" y="1730"/>
              <a:ext cx="174" cy="107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432" y="2188"/>
              <a:ext cx="95" cy="64"/>
            </a:xfrm>
            <a:custGeom>
              <a:avLst/>
              <a:gdLst>
                <a:gd name="T0" fmla="*/ 79 w 95"/>
                <a:gd name="T1" fmla="*/ 16 h 64"/>
                <a:gd name="T2" fmla="*/ 95 w 95"/>
                <a:gd name="T3" fmla="*/ 48 h 64"/>
                <a:gd name="T4" fmla="*/ 0 w 95"/>
                <a:gd name="T5" fmla="*/ 64 h 64"/>
                <a:gd name="T6" fmla="*/ 79 w 95"/>
                <a:gd name="T7" fmla="*/ 0 h 64"/>
                <a:gd name="T8" fmla="*/ 79 w 95"/>
                <a:gd name="T9" fmla="*/ 1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64"/>
                <a:gd name="T17" fmla="*/ 95 w 95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64">
                  <a:moveTo>
                    <a:pt x="79" y="16"/>
                  </a:moveTo>
                  <a:lnTo>
                    <a:pt x="95" y="48"/>
                  </a:lnTo>
                  <a:lnTo>
                    <a:pt x="0" y="64"/>
                  </a:lnTo>
                  <a:lnTo>
                    <a:pt x="79" y="0"/>
                  </a:lnTo>
                  <a:lnTo>
                    <a:pt x="79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3527" y="1666"/>
              <a:ext cx="901" cy="53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5093" y="2916"/>
              <a:ext cx="94" cy="63"/>
            </a:xfrm>
            <a:custGeom>
              <a:avLst/>
              <a:gdLst>
                <a:gd name="T0" fmla="*/ 0 w 94"/>
                <a:gd name="T1" fmla="*/ 32 h 63"/>
                <a:gd name="T2" fmla="*/ 15 w 94"/>
                <a:gd name="T3" fmla="*/ 0 h 63"/>
                <a:gd name="T4" fmla="*/ 94 w 94"/>
                <a:gd name="T5" fmla="*/ 63 h 63"/>
                <a:gd name="T6" fmla="*/ 0 w 94"/>
                <a:gd name="T7" fmla="*/ 48 h 63"/>
                <a:gd name="T8" fmla="*/ 0 w 94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3"/>
                <a:gd name="T17" fmla="*/ 94 w 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3">
                  <a:moveTo>
                    <a:pt x="0" y="32"/>
                  </a:moveTo>
                  <a:lnTo>
                    <a:pt x="15" y="0"/>
                  </a:lnTo>
                  <a:lnTo>
                    <a:pt x="94" y="63"/>
                  </a:lnTo>
                  <a:lnTo>
                    <a:pt x="0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511" y="2410"/>
              <a:ext cx="1582" cy="53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4476" y="2900"/>
              <a:ext cx="95" cy="79"/>
            </a:xfrm>
            <a:custGeom>
              <a:avLst/>
              <a:gdLst>
                <a:gd name="T0" fmla="*/ 0 w 95"/>
                <a:gd name="T1" fmla="*/ 32 h 79"/>
                <a:gd name="T2" fmla="*/ 15 w 95"/>
                <a:gd name="T3" fmla="*/ 0 h 79"/>
                <a:gd name="T4" fmla="*/ 95 w 95"/>
                <a:gd name="T5" fmla="*/ 79 h 79"/>
                <a:gd name="T6" fmla="*/ 0 w 95"/>
                <a:gd name="T7" fmla="*/ 48 h 79"/>
                <a:gd name="T8" fmla="*/ 0 w 95"/>
                <a:gd name="T9" fmla="*/ 3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79"/>
                <a:gd name="T17" fmla="*/ 95 w 9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79">
                  <a:moveTo>
                    <a:pt x="0" y="32"/>
                  </a:moveTo>
                  <a:lnTo>
                    <a:pt x="15" y="0"/>
                  </a:lnTo>
                  <a:lnTo>
                    <a:pt x="95" y="79"/>
                  </a:lnTo>
                  <a:lnTo>
                    <a:pt x="0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511" y="2457"/>
              <a:ext cx="965" cy="47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3827" y="2885"/>
              <a:ext cx="95" cy="94"/>
            </a:xfrm>
            <a:custGeom>
              <a:avLst/>
              <a:gdLst>
                <a:gd name="T0" fmla="*/ 16 w 95"/>
                <a:gd name="T1" fmla="*/ 15 h 94"/>
                <a:gd name="T2" fmla="*/ 32 w 95"/>
                <a:gd name="T3" fmla="*/ 0 h 94"/>
                <a:gd name="T4" fmla="*/ 95 w 95"/>
                <a:gd name="T5" fmla="*/ 94 h 94"/>
                <a:gd name="T6" fmla="*/ 0 w 95"/>
                <a:gd name="T7" fmla="*/ 31 h 94"/>
                <a:gd name="T8" fmla="*/ 16 w 95"/>
                <a:gd name="T9" fmla="*/ 1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4"/>
                <a:gd name="T17" fmla="*/ 95 w 95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4">
                  <a:moveTo>
                    <a:pt x="16" y="15"/>
                  </a:moveTo>
                  <a:lnTo>
                    <a:pt x="32" y="0"/>
                  </a:lnTo>
                  <a:lnTo>
                    <a:pt x="95" y="94"/>
                  </a:lnTo>
                  <a:lnTo>
                    <a:pt x="0" y="31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463" y="2536"/>
              <a:ext cx="380" cy="3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81" y="1492"/>
              <a:ext cx="253" cy="254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One/Write All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FE (client front end) may communicate with any RM.</a:t>
            </a:r>
          </a:p>
          <a:p>
            <a:r>
              <a:rPr lang="en-US" dirty="0" smtClean="0"/>
              <a:t>Every write operation must be performed at all of the </a:t>
            </a:r>
            <a:r>
              <a:rPr lang="en-US" dirty="0" err="1" smtClean="0"/>
              <a:t>RMs</a:t>
            </a:r>
            <a:endParaRPr lang="en-US" dirty="0" smtClean="0"/>
          </a:p>
          <a:p>
            <a:pPr lvl="1"/>
            <a:r>
              <a:rPr lang="en-US" dirty="0" smtClean="0"/>
              <a:t>Each contacted RM sets a write lock on the object.  </a:t>
            </a:r>
          </a:p>
          <a:p>
            <a:r>
              <a:rPr lang="en-US" dirty="0" smtClean="0"/>
              <a:t>A read operation can be performed at any single RM</a:t>
            </a:r>
          </a:p>
          <a:p>
            <a:pPr lvl="1"/>
            <a:r>
              <a:rPr lang="en-US" dirty="0" smtClean="0"/>
              <a:t>A contacted RM sets a read lock on the object.</a:t>
            </a:r>
          </a:p>
          <a:p>
            <a:r>
              <a:rPr lang="en-US" dirty="0" smtClean="0"/>
              <a:t>Why does it provide one-copy </a:t>
            </a:r>
            <a:r>
              <a:rPr lang="en-US" dirty="0" err="1" smtClean="0"/>
              <a:t>serializability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Serial equivalence</a:t>
            </a:r>
          </a:p>
          <a:p>
            <a:pPr lvl="1"/>
            <a:r>
              <a:rPr lang="en-US" dirty="0" smtClean="0"/>
              <a:t>Any pair of write operations will require locks at all of the </a:t>
            </a:r>
            <a:r>
              <a:rPr lang="en-US" dirty="0" err="1" smtClean="0"/>
              <a:t>RMs</a:t>
            </a:r>
            <a:r>
              <a:rPr lang="en-US" dirty="0" smtClean="0"/>
              <a:t> </a:t>
            </a:r>
            <a:r>
              <a:rPr lang="en-US" dirty="0" err="1" smtClean="0">
                <a:sym typeface="Wingdings" charset="0"/>
              </a:rPr>
              <a:t></a:t>
            </a:r>
            <a:r>
              <a:rPr lang="en-US" dirty="0" smtClean="0">
                <a:sym typeface="Wingdings" charset="0"/>
              </a:rPr>
              <a:t> not allowed</a:t>
            </a:r>
            <a:endParaRPr lang="en-US" dirty="0" smtClean="0"/>
          </a:p>
          <a:p>
            <a:pPr lvl="1"/>
            <a:r>
              <a:rPr lang="en-US" dirty="0" smtClean="0"/>
              <a:t>A read operation and a write operation will require conflicting locks at some RM </a:t>
            </a:r>
            <a:r>
              <a:rPr lang="en-US" dirty="0" err="1" smtClean="0">
                <a:sym typeface="Wingdings" charset="0"/>
              </a:rPr>
              <a:t></a:t>
            </a:r>
            <a:r>
              <a:rPr lang="en-US" dirty="0" smtClean="0">
                <a:sym typeface="Wingdings" charset="0"/>
              </a:rPr>
              <a:t> not allowed</a:t>
            </a:r>
            <a:endParaRPr lang="en-US" dirty="0" smtClean="0"/>
          </a:p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Sequential consistency</a:t>
            </a:r>
          </a:p>
          <a:p>
            <a:r>
              <a:rPr lang="en-US" dirty="0" smtClean="0"/>
              <a:t>Disadvantage?</a:t>
            </a:r>
          </a:p>
          <a:p>
            <a:pPr lvl="1"/>
            <a:r>
              <a:rPr lang="en-US" dirty="0" smtClean="0"/>
              <a:t>Failures block the system (esp. writes).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194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r>
              <a:rPr lang="en-US" dirty="0" smtClean="0"/>
              <a:t>Sequential consistency</a:t>
            </a:r>
          </a:p>
          <a:p>
            <a:r>
              <a:rPr lang="en-US" dirty="0" smtClean="0"/>
              <a:t>Passive and active replication</a:t>
            </a:r>
          </a:p>
          <a:p>
            <a:r>
              <a:rPr lang="en-US" dirty="0" smtClean="0"/>
              <a:t>Distributed transactions with replication</a:t>
            </a:r>
          </a:p>
          <a:p>
            <a:pPr lvl="1"/>
            <a:r>
              <a:rPr lang="en-US" dirty="0" smtClean="0"/>
              <a:t>One copy serialization</a:t>
            </a:r>
          </a:p>
          <a:p>
            <a:pPr lvl="1"/>
            <a:r>
              <a:rPr lang="en-US" dirty="0" smtClean="0"/>
              <a:t>Primary copy replication</a:t>
            </a:r>
          </a:p>
          <a:p>
            <a:pPr lvl="1"/>
            <a:r>
              <a:rPr lang="en-US" dirty="0" smtClean="0"/>
              <a:t>Read-one/write-</a:t>
            </a:r>
            <a:r>
              <a:rPr lang="en-US" smtClean="0"/>
              <a:t>all </a:t>
            </a:r>
            <a:r>
              <a:rPr lang="en-US" smtClean="0"/>
              <a:t>replication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65800" y="1054100"/>
            <a:ext cx="2451100" cy="29210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30900" y="2184400"/>
            <a:ext cx="2133600" cy="698500"/>
          </a:xfrm>
          <a:prstGeom prst="rect">
            <a:avLst/>
          </a:prstGeom>
          <a:gradFill rotWithShape="0">
            <a:gsLst>
              <a:gs pos="0">
                <a:srgbClr val="51C3BD"/>
              </a:gs>
              <a:gs pos="50000">
                <a:srgbClr val="67F7F0"/>
              </a:gs>
              <a:gs pos="100000">
                <a:srgbClr val="51C3BD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18200" y="2971800"/>
            <a:ext cx="2133600" cy="698500"/>
          </a:xfrm>
          <a:prstGeom prst="rect">
            <a:avLst/>
          </a:prstGeom>
          <a:gradFill rotWithShape="0">
            <a:gsLst>
              <a:gs pos="0">
                <a:srgbClr val="51C3BD"/>
              </a:gs>
              <a:gs pos="50000">
                <a:srgbClr val="67F7F0"/>
              </a:gs>
              <a:gs pos="100000">
                <a:srgbClr val="51C3BD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18200" y="1257300"/>
            <a:ext cx="2133600" cy="838200"/>
          </a:xfrm>
          <a:prstGeom prst="rect">
            <a:avLst/>
          </a:prstGeom>
          <a:gradFill rotWithShape="0">
            <a:gsLst>
              <a:gs pos="0">
                <a:srgbClr val="51C3BD"/>
              </a:gs>
              <a:gs pos="50000">
                <a:srgbClr val="67F7F0"/>
              </a:gs>
              <a:gs pos="100000">
                <a:srgbClr val="51C3BD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79500" y="11684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371600" y="13208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384300" y="13716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378200" y="13589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121400" y="14224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21400" y="22225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108700" y="30226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83300" y="15240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070600" y="31877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096000" y="23495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79500" y="19685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71600" y="21209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384300" y="21717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78200" y="21463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92200" y="30861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384300" y="32385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397000" y="32893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390900" y="32639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162800" y="3721100"/>
            <a:ext cx="977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Service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247900" y="15367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273300" y="23241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273300" y="34417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4584700" y="1549400"/>
            <a:ext cx="11684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572000" y="2298700"/>
            <a:ext cx="1206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4597400" y="3009900"/>
            <a:ext cx="1155700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6997700" y="1333500"/>
            <a:ext cx="203200" cy="393700"/>
            <a:chOff x="4408" y="920"/>
            <a:chExt cx="128" cy="248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50100" y="1485900"/>
            <a:ext cx="203200" cy="393700"/>
            <a:chOff x="4408" y="920"/>
            <a:chExt cx="128" cy="248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7302500" y="1638300"/>
            <a:ext cx="203200" cy="393700"/>
            <a:chOff x="4408" y="920"/>
            <a:chExt cx="128" cy="248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010400" y="2273300"/>
            <a:ext cx="203200" cy="393700"/>
            <a:chOff x="4408" y="920"/>
            <a:chExt cx="128" cy="248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7289800" y="2260600"/>
            <a:ext cx="203200" cy="393700"/>
            <a:chOff x="4408" y="920"/>
            <a:chExt cx="128" cy="248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7556500" y="2273300"/>
            <a:ext cx="203200" cy="393700"/>
            <a:chOff x="4408" y="920"/>
            <a:chExt cx="128" cy="248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6819900" y="2997200"/>
            <a:ext cx="203200" cy="393700"/>
            <a:chOff x="4408" y="920"/>
            <a:chExt cx="128" cy="248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7048500" y="3175000"/>
            <a:ext cx="203200" cy="393700"/>
            <a:chOff x="4408" y="920"/>
            <a:chExt cx="128" cy="248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7315200" y="3086100"/>
            <a:ext cx="203200" cy="393700"/>
            <a:chOff x="4408" y="920"/>
            <a:chExt cx="128" cy="248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7366000" y="3429000"/>
            <a:ext cx="787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7315200" y="2628900"/>
            <a:ext cx="787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7302500" y="1257300"/>
            <a:ext cx="787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server</a:t>
            </a: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7645400" y="3073400"/>
            <a:ext cx="215900" cy="393700"/>
            <a:chOff x="4408" y="920"/>
            <a:chExt cx="128" cy="248"/>
          </a:xfrm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4416" y="920"/>
              <a:ext cx="120" cy="248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4408" y="1048"/>
              <a:ext cx="1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Text Box 66"/>
          <p:cNvSpPr txBox="1">
            <a:spLocks noChangeArrowheads="1"/>
          </p:cNvSpPr>
          <p:nvPr/>
        </p:nvSpPr>
        <p:spPr bwMode="auto">
          <a:xfrm>
            <a:off x="5655645" y="525463"/>
            <a:ext cx="17363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0000"/>
                </a:solidFill>
              </a:rPr>
              <a:t>Replica Manager</a:t>
            </a: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6197600" y="876300"/>
            <a:ext cx="457200" cy="66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8"/>
          <p:cNvSpPr txBox="1">
            <a:spLocks noChangeArrowheads="1"/>
          </p:cNvSpPr>
          <p:nvPr/>
        </p:nvSpPr>
        <p:spPr bwMode="auto">
          <a:xfrm>
            <a:off x="457200" y="4343399"/>
            <a:ext cx="8229600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Need consistent updates to all copies of object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Linearizability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Sequential consistency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43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Let’s </a:t>
            </a:r>
            <a:r>
              <a:rPr lang="en-US" dirty="0" smtClean="0"/>
              <a:t>say you’re an oracle.</a:t>
            </a:r>
          </a:p>
          <a:p>
            <a:r>
              <a:rPr lang="en-US" dirty="0" smtClean="0"/>
              <a:t>Let your clients make requests </a:t>
            </a:r>
            <a:r>
              <a:rPr lang="en-US" dirty="0" smtClean="0"/>
              <a:t>(concurrent read</a:t>
            </a:r>
            <a:r>
              <a:rPr lang="en-US" dirty="0" smtClean="0"/>
              <a:t>/</a:t>
            </a:r>
            <a:r>
              <a:rPr lang="en-US" dirty="0" smtClean="0"/>
              <a:t>write)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 your system (with </a:t>
            </a:r>
            <a:r>
              <a:rPr lang="en-US" dirty="0" smtClean="0"/>
              <a:t>replicas) </a:t>
            </a:r>
            <a:r>
              <a:rPr lang="en-US" dirty="0" smtClean="0"/>
              <a:t>execute the requests.</a:t>
            </a:r>
          </a:p>
          <a:p>
            <a:r>
              <a:rPr lang="en-US" dirty="0" smtClean="0"/>
              <a:t>Write down the </a:t>
            </a:r>
            <a:r>
              <a:rPr lang="en-US" i="1" dirty="0" smtClean="0">
                <a:solidFill>
                  <a:srgbClr val="0000FF"/>
                </a:solidFill>
              </a:rPr>
              <a:t>real-time </a:t>
            </a:r>
            <a:r>
              <a:rPr lang="en-US" dirty="0" smtClean="0"/>
              <a:t>execution </a:t>
            </a:r>
            <a:r>
              <a:rPr lang="en-US" dirty="0" smtClean="0"/>
              <a:t>of operations of your </a:t>
            </a:r>
            <a:r>
              <a:rPr lang="en-US" dirty="0" smtClean="0"/>
              <a:t>system. Two things to write down:</a:t>
            </a:r>
          </a:p>
          <a:p>
            <a:pPr lvl="1"/>
            <a:r>
              <a:rPr lang="en-US" dirty="0" smtClean="0"/>
              <a:t>At what points in time each operation starts and ends.</a:t>
            </a:r>
          </a:p>
          <a:p>
            <a:pPr lvl="1"/>
            <a:r>
              <a:rPr lang="en-US" dirty="0" smtClean="0"/>
              <a:t>Real-time precedence </a:t>
            </a:r>
            <a:r>
              <a:rPr lang="en-US" dirty="0" smtClean="0"/>
              <a:t>among </a:t>
            </a:r>
            <a:r>
              <a:rPr lang="en-US" dirty="0" smtClean="0"/>
              <a:t>operations: if A ends then B starts in real time, then A precedes B. (Caution: this is not a total order.)</a:t>
            </a:r>
            <a:endParaRPr lang="en-US" dirty="0" smtClean="0"/>
          </a:p>
          <a:p>
            <a:r>
              <a:rPr lang="en-US" dirty="0" smtClean="0"/>
              <a:t>See</a:t>
            </a:r>
            <a:r>
              <a:rPr lang="en-US" dirty="0" smtClean="0"/>
              <a:t> if you can come up with an ordering of operations that</a:t>
            </a:r>
            <a:r>
              <a:rPr lang="en-US" dirty="0"/>
              <a:t> </a:t>
            </a:r>
            <a:r>
              <a:rPr lang="en-US" dirty="0" smtClean="0"/>
              <a:t>meets three conditions:</a:t>
            </a:r>
          </a:p>
          <a:p>
            <a:pPr lvl="1"/>
            <a:r>
              <a:rPr lang="en-US" dirty="0" smtClean="0"/>
              <a:t>All operations in the ordering appear one at a time as if each operation happened </a:t>
            </a:r>
            <a:r>
              <a:rPr lang="en-US" dirty="0" smtClean="0"/>
              <a:t>atomically.</a:t>
            </a:r>
          </a:p>
          <a:p>
            <a:pPr lvl="1"/>
            <a:r>
              <a:rPr lang="en-US" dirty="0" smtClean="0"/>
              <a:t>The ordering gives the correct result as if it was done over a single copy.</a:t>
            </a:r>
          </a:p>
          <a:p>
            <a:pPr lvl="1"/>
            <a:r>
              <a:rPr lang="en-US" dirty="0" smtClean="0"/>
              <a:t>The ordering preserves</a:t>
            </a:r>
            <a:r>
              <a:rPr lang="en-US" dirty="0"/>
              <a:t> </a:t>
            </a:r>
            <a:r>
              <a:rPr lang="en-US" dirty="0" smtClean="0"/>
              <a:t>the real-time precedence of operations (i.e., the ordering written down from the above).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smtClean="0"/>
              <a:t>the sequence of read and update operations that client </a:t>
            </a:r>
            <a:r>
              <a:rPr lang="en-US" dirty="0" err="1" smtClean="0"/>
              <a:t>i</a:t>
            </a:r>
            <a:r>
              <a:rPr lang="en-US" dirty="0" smtClean="0"/>
              <a:t> performs in some execution be oi1, oi2,….</a:t>
            </a:r>
          </a:p>
          <a:p>
            <a:pPr lvl="1"/>
            <a:r>
              <a:rPr lang="en-US" altLang="ja-JP" dirty="0" smtClean="0"/>
              <a:t>"</a:t>
            </a:r>
            <a:r>
              <a:rPr lang="en-US" dirty="0" smtClean="0"/>
              <a:t>Program order</a:t>
            </a:r>
            <a:r>
              <a:rPr lang="en-US" altLang="ja-JP" dirty="0" smtClean="0"/>
              <a:t>"</a:t>
            </a:r>
            <a:r>
              <a:rPr lang="en-US" dirty="0" smtClean="0"/>
              <a:t> for the client</a:t>
            </a:r>
          </a:p>
          <a:p>
            <a:r>
              <a:rPr lang="en-US" dirty="0" smtClean="0"/>
              <a:t>(Textbook </a:t>
            </a:r>
            <a:r>
              <a:rPr lang="en-US" dirty="0" smtClean="0"/>
              <a:t>definition) </a:t>
            </a:r>
            <a:r>
              <a:rPr lang="en-US" dirty="0" smtClean="0"/>
              <a:t>A </a:t>
            </a:r>
            <a:r>
              <a:rPr lang="en-US" dirty="0" smtClean="0"/>
              <a:t>replicated shared object service 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linearizable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if for any execution (real), there is some interleaving of operations (virtual) issued by all clients that: </a:t>
            </a:r>
          </a:p>
          <a:p>
            <a:pPr lvl="1"/>
            <a:r>
              <a:rPr lang="en-US" dirty="0" smtClean="0"/>
              <a:t> meets the specification of a single correct copy of objects</a:t>
            </a:r>
          </a:p>
          <a:p>
            <a:pPr lvl="1"/>
            <a:r>
              <a:rPr lang="en-US" dirty="0" smtClean="0"/>
              <a:t> is consistent with the real times at which each operation occurred during the execution </a:t>
            </a:r>
          </a:p>
          <a:p>
            <a:r>
              <a:rPr lang="en-US" dirty="0" smtClean="0"/>
              <a:t>Main goal: any client will see (at any point of time) a copy of the object that is correct and consistent</a:t>
            </a:r>
          </a:p>
          <a:p>
            <a:r>
              <a:rPr lang="en-US" dirty="0" smtClean="0"/>
              <a:t>The strongest form of consistency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understanding the intuition, rough verification of sequential consistency goes like the following.</a:t>
            </a:r>
          </a:p>
          <a:p>
            <a:r>
              <a:rPr lang="en-US" dirty="0" smtClean="0"/>
              <a:t>Let’s </a:t>
            </a:r>
            <a:r>
              <a:rPr lang="en-US" dirty="0" smtClean="0"/>
              <a:t>say you’re an oracle</a:t>
            </a:r>
          </a:p>
          <a:p>
            <a:r>
              <a:rPr lang="en-US" dirty="0" smtClean="0"/>
              <a:t>Run your system and get the result</a:t>
            </a:r>
          </a:p>
          <a:p>
            <a:r>
              <a:rPr lang="en-US" dirty="0" smtClean="0"/>
              <a:t>See if you can come up with an ordering of operations </a:t>
            </a:r>
            <a:r>
              <a:rPr lang="en-US" dirty="0" smtClean="0"/>
              <a:t>where</a:t>
            </a:r>
            <a:endParaRPr lang="en-US" dirty="0" smtClean="0"/>
          </a:p>
          <a:p>
            <a:pPr lvl="1"/>
            <a:r>
              <a:rPr lang="en-US" dirty="0"/>
              <a:t>All operations in the ordering appear one at a time as if each operation happened atomically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The ordering gives </a:t>
            </a:r>
            <a:r>
              <a:rPr lang="en-US" dirty="0" smtClean="0"/>
              <a:t>the correct result as if it was done over a single </a:t>
            </a:r>
            <a:r>
              <a:rPr lang="en-US" dirty="0" smtClean="0"/>
              <a:t>copy.</a:t>
            </a:r>
            <a:endParaRPr lang="en-US" dirty="0" smtClean="0"/>
          </a:p>
          <a:p>
            <a:pPr lvl="1"/>
            <a:r>
              <a:rPr lang="en-US" dirty="0" smtClean="0"/>
              <a:t>The ordering preserves the program order of each client.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real-time requirement of </a:t>
            </a:r>
            <a:r>
              <a:rPr lang="en-US" dirty="0" err="1" smtClean="0"/>
              <a:t>linearizability</a:t>
            </a:r>
            <a:r>
              <a:rPr lang="en-US" dirty="0" smtClean="0"/>
              <a:t> is hard, if not impossible, to achieve in real systems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equential consistency </a:t>
            </a:r>
            <a:r>
              <a:rPr lang="en-US" dirty="0" smtClean="0"/>
              <a:t>is less strict.</a:t>
            </a:r>
            <a:endParaRPr lang="en-US" dirty="0"/>
          </a:p>
          <a:p>
            <a:r>
              <a:rPr lang="en-US" dirty="0" smtClean="0"/>
              <a:t>(Textbook definition) A </a:t>
            </a:r>
            <a:r>
              <a:rPr lang="en-US" dirty="0" smtClean="0"/>
              <a:t>replicated shared object service is sequentially consistent if for any execution (real), there is some interleaving of clients</a:t>
            </a:r>
            <a:r>
              <a:rPr lang="fr-FR" altLang="ja-JP" dirty="0" smtClean="0"/>
              <a:t>'</a:t>
            </a:r>
            <a:r>
              <a:rPr lang="en-US" dirty="0" smtClean="0"/>
              <a:t> operations (virtual) that: </a:t>
            </a:r>
          </a:p>
          <a:p>
            <a:pPr lvl="1"/>
            <a:r>
              <a:rPr lang="en-US" dirty="0" smtClean="0"/>
              <a:t>meets the specification of a single correct copy of objects</a:t>
            </a:r>
          </a:p>
          <a:p>
            <a:pPr lvl="1"/>
            <a:r>
              <a:rPr lang="en-US" dirty="0" smtClean="0"/>
              <a:t>is consistent with the program order in which each individual client executes those operations.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approach does not require absolute time or total order.</a:t>
            </a:r>
          </a:p>
          <a:p>
            <a:pPr lvl="1"/>
            <a:r>
              <a:rPr lang="en-US" dirty="0" smtClean="0"/>
              <a:t>Only that for each client the order in the sequence be consistent with that client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program order (~ FIFO).</a:t>
            </a:r>
          </a:p>
          <a:p>
            <a:r>
              <a:rPr lang="en-US" dirty="0" err="1" smtClean="0"/>
              <a:t>Linearilizability</a:t>
            </a:r>
            <a:r>
              <a:rPr lang="en-US" dirty="0" smtClean="0"/>
              <a:t> implies sequential consistency.</a:t>
            </a:r>
          </a:p>
          <a:p>
            <a:pPr lvl="1"/>
            <a:r>
              <a:rPr lang="en-US" dirty="0" smtClean="0"/>
              <a:t>Not vice-versa!</a:t>
            </a:r>
          </a:p>
          <a:p>
            <a:r>
              <a:rPr lang="en-US" dirty="0" smtClean="0"/>
              <a:t>Challenge with guaranteeing seq. cons.? </a:t>
            </a:r>
          </a:p>
          <a:p>
            <a:pPr lvl="1"/>
            <a:r>
              <a:rPr lang="en-US" dirty="0" smtClean="0"/>
              <a:t>Ensuring that all replicas of an object are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(Primary-Backup)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0670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6BB76D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Request Communication</a:t>
            </a:r>
            <a:r>
              <a:rPr lang="en-US" dirty="0" smtClean="0"/>
              <a:t>: the request is issued to the primary RM and carries a unique request id.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Coordination</a:t>
            </a:r>
            <a:r>
              <a:rPr lang="en-US" dirty="0" smtClean="0"/>
              <a:t>: Primary takes requests atomically, in order, checks id (resends response if not new id.)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Execution</a:t>
            </a:r>
            <a:r>
              <a:rPr lang="en-US" dirty="0" smtClean="0"/>
              <a:t>: Primary executes &amp; stores the response 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Agreement</a:t>
            </a:r>
            <a:r>
              <a:rPr lang="en-US" dirty="0" smtClean="0"/>
              <a:t>: If update, primary sends updated state/result, </a:t>
            </a:r>
            <a:r>
              <a:rPr lang="en-US" dirty="0" err="1" smtClean="0"/>
              <a:t>req</a:t>
            </a:r>
            <a:r>
              <a:rPr lang="en-US" dirty="0" smtClean="0"/>
              <a:t>-id and response to all backup </a:t>
            </a:r>
            <a:r>
              <a:rPr lang="en-US" dirty="0" err="1" smtClean="0"/>
              <a:t>RMs</a:t>
            </a:r>
            <a:r>
              <a:rPr lang="en-US" dirty="0" smtClean="0"/>
              <a:t> (1-phase commit enough).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Response</a:t>
            </a:r>
            <a:r>
              <a:rPr lang="en-US" dirty="0" smtClean="0"/>
              <a:t>: primary sends result to the front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65800" y="1143000"/>
            <a:ext cx="2451100" cy="20828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9500" y="12065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71600" y="13589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84300" y="14097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78200" y="13970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994400" y="16129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02500" y="21463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89800" y="12446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956300" y="17145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251700" y="14097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277100" y="22733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79500" y="24638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371600" y="26162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84300" y="26670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378200" y="26416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247900" y="15748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273300" y="28194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584700" y="1587500"/>
            <a:ext cx="13970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4572000" y="2070100"/>
            <a:ext cx="15494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375400" y="24638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337300" y="26289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6565900" y="1524000"/>
            <a:ext cx="7366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540500" y="2032000"/>
            <a:ext cx="7874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375400" y="2197100"/>
            <a:ext cx="1778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854700" y="13589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primary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88200" y="17907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188200" y="26670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223000" y="29464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374900" y="1968500"/>
            <a:ext cx="132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….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26557</TotalTime>
  <Pages>12</Pages>
  <Words>1778</Words>
  <Application>Microsoft Macintosh PowerPoint</Application>
  <PresentationFormat>Letter Paper (8.5x11 in)</PresentationFormat>
  <Paragraphs>254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CS252-template</vt:lpstr>
      <vt:lpstr>Office Theme</vt:lpstr>
      <vt:lpstr>CSE 486/586 Distributed Systems Replication --- 2</vt:lpstr>
      <vt:lpstr>Recap</vt:lpstr>
      <vt:lpstr>Consistency</vt:lpstr>
      <vt:lpstr>Linearizability</vt:lpstr>
      <vt:lpstr>Linearizability </vt:lpstr>
      <vt:lpstr>Sequential Consistency</vt:lpstr>
      <vt:lpstr>Sequential Consistency </vt:lpstr>
      <vt:lpstr>Sequential Consistency</vt:lpstr>
      <vt:lpstr>Passive (Primary-Backup) Replication</vt:lpstr>
      <vt:lpstr>Consistency</vt:lpstr>
      <vt:lpstr>Fault Tolerance in Passive Replication </vt:lpstr>
      <vt:lpstr>Active Replication</vt:lpstr>
      <vt:lpstr>Consistency</vt:lpstr>
      <vt:lpstr>Fault Tolerance in Active Replication </vt:lpstr>
      <vt:lpstr>CSE 486/586 Administrivia</vt:lpstr>
      <vt:lpstr>Transactions on Replicated Data</vt:lpstr>
      <vt:lpstr>Correctness with Replication</vt:lpstr>
      <vt:lpstr>Revisiting Atomic Commit</vt:lpstr>
      <vt:lpstr>Revisiting Atomic Commit</vt:lpstr>
      <vt:lpstr>Primary Copy Replication</vt:lpstr>
      <vt:lpstr>Read One/Write All Replication</vt:lpstr>
      <vt:lpstr>Read One/Write All Replication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1120</cp:revision>
  <cp:lastPrinted>2012-03-21T14:14:32Z</cp:lastPrinted>
  <dcterms:created xsi:type="dcterms:W3CDTF">2012-03-21T04:48:11Z</dcterms:created>
  <dcterms:modified xsi:type="dcterms:W3CDTF">2012-03-23T05:23:52Z</dcterms:modified>
  <cp:category/>
</cp:coreProperties>
</file>