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4"/>
  </p:notesMasterIdLst>
  <p:handoutMasterIdLst>
    <p:handoutMasterId r:id="rId25"/>
  </p:handoutMasterIdLst>
  <p:sldIdLst>
    <p:sldId id="322" r:id="rId3"/>
    <p:sldId id="797" r:id="rId4"/>
    <p:sldId id="798" r:id="rId5"/>
    <p:sldId id="799" r:id="rId6"/>
    <p:sldId id="800" r:id="rId7"/>
    <p:sldId id="801" r:id="rId8"/>
    <p:sldId id="802" r:id="rId9"/>
    <p:sldId id="803" r:id="rId10"/>
    <p:sldId id="804" r:id="rId11"/>
    <p:sldId id="805" r:id="rId12"/>
    <p:sldId id="806" r:id="rId13"/>
    <p:sldId id="796" r:id="rId14"/>
    <p:sldId id="807" r:id="rId15"/>
    <p:sldId id="808" r:id="rId16"/>
    <p:sldId id="809" r:id="rId17"/>
    <p:sldId id="810" r:id="rId18"/>
    <p:sldId id="811" r:id="rId19"/>
    <p:sldId id="812" r:id="rId20"/>
    <p:sldId id="813" r:id="rId21"/>
    <p:sldId id="777" r:id="rId22"/>
    <p:sldId id="584" r:id="rId23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75" d="100"/>
          <a:sy n="75" d="100"/>
        </p:scale>
        <p:origin x="-14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Replication --- 3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Quorums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decision about how many RMs should be involved in an operation on replicated data is called Quorum selection </a:t>
            </a:r>
          </a:p>
          <a:p>
            <a:r>
              <a:rPr lang="en-US" dirty="0" smtClean="0"/>
              <a:t>Quorum </a:t>
            </a:r>
            <a:r>
              <a:rPr lang="en-US" dirty="0"/>
              <a:t>rules state that:</a:t>
            </a:r>
          </a:p>
          <a:p>
            <a:pPr lvl="1"/>
            <a:r>
              <a:rPr lang="en-US" dirty="0"/>
              <a:t> At least 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/>
              <a:t> replicas must be accessed for read</a:t>
            </a:r>
          </a:p>
          <a:p>
            <a:pPr lvl="1"/>
            <a:r>
              <a:rPr lang="en-US" dirty="0"/>
              <a:t> At least </a:t>
            </a:r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dirty="0"/>
              <a:t> replicas must be accessed for write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r + w &gt; N</a:t>
            </a:r>
            <a:r>
              <a:rPr lang="en-US" dirty="0"/>
              <a:t>, where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is the number of replicas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w &gt; N/2</a:t>
            </a:r>
          </a:p>
          <a:p>
            <a:pPr lvl="1"/>
            <a:r>
              <a:rPr lang="en-US" dirty="0"/>
              <a:t> Each object has a version number or a consistent timestamp</a:t>
            </a:r>
          </a:p>
          <a:p>
            <a:r>
              <a:rPr lang="en-US" dirty="0" smtClean="0"/>
              <a:t>Static </a:t>
            </a:r>
            <a:r>
              <a:rPr lang="en-US" dirty="0"/>
              <a:t>Quorum predefines 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dirty="0"/>
              <a:t> , &amp; is </a:t>
            </a:r>
            <a:r>
              <a:rPr lang="en-US" dirty="0" smtClean="0"/>
              <a:t>a pessimistic </a:t>
            </a:r>
            <a:r>
              <a:rPr lang="en-US" dirty="0"/>
              <a:t>approach: if partition occurs, update  will be possible in at most one partition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29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with Static Quorums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Modified quorum:</a:t>
            </a:r>
          </a:p>
          <a:p>
            <a:pPr lvl="1"/>
            <a:r>
              <a:rPr lang="en-US" dirty="0"/>
              <a:t>Give different replicas different #’s of votes</a:t>
            </a:r>
          </a:p>
          <a:p>
            <a:pPr lvl="1"/>
            <a:r>
              <a:rPr lang="en-US" dirty="0"/>
              <a:t>e.g., a cache replica may be given a 0 vote	</a:t>
            </a:r>
          </a:p>
          <a:p>
            <a:r>
              <a:rPr lang="en-US" dirty="0"/>
              <a:t>with </a:t>
            </a:r>
            <a:r>
              <a:rPr lang="en-US" dirty="0">
                <a:solidFill>
                  <a:srgbClr val="60B5CC"/>
                </a:solidFill>
              </a:rPr>
              <a:t>r</a:t>
            </a:r>
            <a:r>
              <a:rPr lang="en-US" dirty="0"/>
              <a:t> = </a:t>
            </a:r>
            <a:r>
              <a:rPr lang="en-US" dirty="0">
                <a:solidFill>
                  <a:srgbClr val="60B5CC"/>
                </a:solidFill>
              </a:rPr>
              <a:t>w</a:t>
            </a:r>
            <a:r>
              <a:rPr lang="en-US" dirty="0"/>
              <a:t> = 2,  Access time for write is 750 </a:t>
            </a:r>
            <a:r>
              <a:rPr lang="en-US" dirty="0" err="1"/>
              <a:t>ms</a:t>
            </a:r>
            <a:r>
              <a:rPr lang="en-US" dirty="0"/>
              <a:t> (parallel writes). Access time for read without cache is 750 </a:t>
            </a:r>
            <a:r>
              <a:rPr lang="en-US" dirty="0" err="1"/>
              <a:t>ms.</a:t>
            </a:r>
            <a:r>
              <a:rPr lang="en-US" dirty="0"/>
              <a:t> Access time for read with cache can be in the range 175ms to 825ms – why?.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70000" y="4622800"/>
            <a:ext cx="6451600" cy="170497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chemeClr val="bg1"/>
              </a:gs>
              <a:gs pos="100000">
                <a:schemeClr val="folHlink"/>
              </a:gs>
            </a:gsLst>
            <a:lin ang="5400000" scaled="1"/>
          </a:gradFill>
          <a:ln w="57150" cmpd="thinThick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Cache	   0	100ms		0ms		0%</a:t>
            </a:r>
          </a:p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Rep1	   1	750ms		75ms		1%</a:t>
            </a:r>
          </a:p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Rep2	   1	750ms		75ms		1%</a:t>
            </a:r>
          </a:p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Rep3	   1	750ms		75ms		1%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82700" y="4191000"/>
            <a:ext cx="6438900" cy="4238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chemeClr val="bg1"/>
              </a:gs>
              <a:gs pos="100000">
                <a:schemeClr val="folHlink"/>
              </a:gs>
            </a:gsLst>
            <a:lin ang="5400000" scaled="1"/>
          </a:gradFill>
          <a:ln w="57150" cmpd="thinThick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hlink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Replica	votes  access time   version </a:t>
            </a:r>
            <a:r>
              <a:rPr lang="en-US" sz="2000" dirty="0" err="1">
                <a:solidFill>
                  <a:schemeClr val="hlink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chk</a:t>
            </a:r>
            <a:r>
              <a:rPr lang="en-US" sz="2000" dirty="0">
                <a:solidFill>
                  <a:schemeClr val="hlink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	      P(failure)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521200" y="4241800"/>
            <a:ext cx="0" cy="2133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083300" y="4241800"/>
            <a:ext cx="0" cy="2133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60600" y="4216400"/>
            <a:ext cx="0" cy="2070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971800" y="4191000"/>
            <a:ext cx="0" cy="2133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622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9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1 deadline</a:t>
            </a:r>
            <a:r>
              <a:rPr lang="en-US" smtClean="0"/>
              <a:t>: 3/26 </a:t>
            </a:r>
            <a:r>
              <a:rPr lang="en-US" dirty="0" smtClean="0"/>
              <a:t>(Monday)</a:t>
            </a:r>
          </a:p>
          <a:p>
            <a:r>
              <a:rPr lang="en-US" dirty="0" smtClean="0"/>
              <a:t>Project 2 will be released on Monday.</a:t>
            </a:r>
          </a:p>
          <a:p>
            <a:r>
              <a:rPr lang="en-US" dirty="0" smtClean="0"/>
              <a:t>Project 0 scores are up on </a:t>
            </a:r>
            <a:r>
              <a:rPr lang="en-US" dirty="0" err="1" smtClean="0"/>
              <a:t>Facebook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Request </a:t>
            </a:r>
            <a:r>
              <a:rPr lang="en-US" dirty="0" err="1" smtClean="0"/>
              <a:t>regrading</a:t>
            </a:r>
            <a:r>
              <a:rPr lang="en-US" dirty="0" smtClean="0"/>
              <a:t> until today.</a:t>
            </a:r>
          </a:p>
          <a:p>
            <a:r>
              <a:rPr lang="en-US" dirty="0" smtClean="0"/>
              <a:t>Great feedback so far online. Please participate!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Quorum Approaches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</a:t>
            </a:r>
            <a:r>
              <a:rPr lang="en-US" dirty="0"/>
              <a:t>Optimistic Quorum selection allows writes to proceed in any partition. </a:t>
            </a:r>
          </a:p>
          <a:p>
            <a:r>
              <a:rPr lang="en-US" dirty="0" smtClean="0"/>
              <a:t>This </a:t>
            </a:r>
            <a:r>
              <a:rPr lang="en-US" dirty="0"/>
              <a:t>might lead to write-write conflicts. Such conflicts will be detected when the partition heals</a:t>
            </a:r>
          </a:p>
          <a:p>
            <a:pPr lvl="1"/>
            <a:r>
              <a:rPr lang="en-US" dirty="0"/>
              <a:t>Any writes that violate one-copy </a:t>
            </a:r>
            <a:r>
              <a:rPr lang="en-US" dirty="0" err="1"/>
              <a:t>serializability</a:t>
            </a:r>
            <a:r>
              <a:rPr lang="en-US" dirty="0"/>
              <a:t> will then result in the transaction (that contained the write) to abort</a:t>
            </a:r>
          </a:p>
          <a:p>
            <a:pPr lvl="1"/>
            <a:r>
              <a:rPr lang="en-US" dirty="0"/>
              <a:t>Still improves performance because partition repair not needed until commit time (and it</a:t>
            </a:r>
            <a:r>
              <a:rPr lang="fr-FR" altLang="ja-JP" dirty="0"/>
              <a:t>'</a:t>
            </a:r>
            <a:r>
              <a:rPr lang="en-US" dirty="0"/>
              <a:t>s likely the partition may have healed by then)</a:t>
            </a:r>
          </a:p>
          <a:p>
            <a:r>
              <a:rPr lang="en-US" dirty="0" smtClean="0"/>
              <a:t>Optimistic </a:t>
            </a:r>
            <a:r>
              <a:rPr lang="en-US" dirty="0"/>
              <a:t>Quorum is practical when:</a:t>
            </a:r>
          </a:p>
          <a:p>
            <a:pPr lvl="1"/>
            <a:r>
              <a:rPr lang="en-US" dirty="0" smtClean="0"/>
              <a:t>Conflicting </a:t>
            </a:r>
            <a:r>
              <a:rPr lang="en-US" dirty="0"/>
              <a:t>updates are rare</a:t>
            </a:r>
          </a:p>
          <a:p>
            <a:pPr lvl="1"/>
            <a:r>
              <a:rPr lang="en-US" dirty="0" smtClean="0"/>
              <a:t>Conflicts </a:t>
            </a:r>
            <a:r>
              <a:rPr lang="en-US" dirty="0"/>
              <a:t>are always detectable</a:t>
            </a:r>
          </a:p>
          <a:p>
            <a:pPr lvl="1"/>
            <a:r>
              <a:rPr lang="en-US" dirty="0" smtClean="0"/>
              <a:t>Damage </a:t>
            </a:r>
            <a:r>
              <a:rPr lang="en-US" dirty="0"/>
              <a:t>from conflicts can be easily confined</a:t>
            </a:r>
          </a:p>
          <a:p>
            <a:pPr lvl="1"/>
            <a:r>
              <a:rPr lang="en-US" dirty="0" smtClean="0"/>
              <a:t>Repair </a:t>
            </a:r>
            <a:r>
              <a:rPr lang="en-US" dirty="0"/>
              <a:t>of damaged data is possible or an update can be discarded without consequences </a:t>
            </a:r>
          </a:p>
          <a:p>
            <a:pPr lvl="1"/>
            <a:r>
              <a:rPr lang="en-US" dirty="0"/>
              <a:t>Partitions are relatively short-lived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64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View-based Quorum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optimistic approach</a:t>
            </a:r>
          </a:p>
          <a:p>
            <a:r>
              <a:rPr lang="en-US" dirty="0"/>
              <a:t>Quorum is based on views at any time</a:t>
            </a:r>
          </a:p>
          <a:p>
            <a:pPr lvl="1"/>
            <a:r>
              <a:rPr lang="en-US" dirty="0"/>
              <a:t>Uses group communication as a building block (see previous lecture)</a:t>
            </a:r>
          </a:p>
          <a:p>
            <a:r>
              <a:rPr lang="en-US" dirty="0"/>
              <a:t>In a partition, inaccessible nodes are considered in the quorum as ghost participants that reply </a:t>
            </a:r>
            <a:r>
              <a:rPr lang="ja-JP" altLang="en-US" dirty="0"/>
              <a:t>“</a:t>
            </a:r>
            <a:r>
              <a:rPr lang="en-US" dirty="0"/>
              <a:t>Yes</a:t>
            </a:r>
            <a:r>
              <a:rPr lang="ja-JP" altLang="en-US" dirty="0"/>
              <a:t>”</a:t>
            </a:r>
            <a:r>
              <a:rPr lang="en-US" dirty="0"/>
              <a:t> to all requests. </a:t>
            </a:r>
          </a:p>
          <a:p>
            <a:pPr lvl="1"/>
            <a:r>
              <a:rPr lang="en-US" dirty="0"/>
              <a:t>Allows operations to proceed if the partition is large enough (need not be majority)</a:t>
            </a:r>
          </a:p>
          <a:p>
            <a:r>
              <a:rPr lang="en-US" dirty="0"/>
              <a:t>Once the partition is repaired, participants in the smaller partition know whom to contact for updates.</a:t>
            </a:r>
          </a:p>
          <a:p>
            <a:pPr marL="11887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82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View-based Quorum - details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Uses view-synchronous communication as a building block (see previous lecture)</a:t>
            </a:r>
          </a:p>
          <a:p>
            <a:r>
              <a:rPr lang="en-US" dirty="0"/>
              <a:t>Views are per object, numbered sequentially and only updated if necessary</a:t>
            </a:r>
          </a:p>
          <a:p>
            <a:r>
              <a:rPr lang="en-US" dirty="0"/>
              <a:t>We define thresholds for each of read and write 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 A</a:t>
            </a:r>
            <a:r>
              <a:rPr lang="en-US" baseline="-25000" dirty="0">
                <a:solidFill>
                  <a:srgbClr val="FF0000"/>
                </a:solidFill>
              </a:rPr>
              <a:t>w</a:t>
            </a:r>
            <a:r>
              <a:rPr lang="en-US" dirty="0"/>
              <a:t>: minimum nodes in a view for write, e.g., 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w</a:t>
            </a:r>
            <a:r>
              <a:rPr lang="en-US" dirty="0">
                <a:solidFill>
                  <a:srgbClr val="FF0000"/>
                </a:solidFill>
              </a:rPr>
              <a:t> &gt; N/2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baseline="-25000" dirty="0" err="1">
                <a:solidFill>
                  <a:srgbClr val="FF0000"/>
                </a:solidFill>
              </a:rPr>
              <a:t>r</a:t>
            </a:r>
            <a:r>
              <a:rPr lang="en-US" dirty="0"/>
              <a:t>: minimum nodes in a view for read</a:t>
            </a:r>
          </a:p>
          <a:p>
            <a:pPr lvl="1"/>
            <a:r>
              <a:rPr lang="en-US" dirty="0"/>
              <a:t> E.g., 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w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baseline="-25000" dirty="0" err="1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FF0000"/>
                </a:solidFill>
              </a:rPr>
              <a:t> &gt; N</a:t>
            </a:r>
          </a:p>
          <a:p>
            <a:r>
              <a:rPr lang="en-US" dirty="0"/>
              <a:t>If ordinary quorum cannot be reached for an operation, then we take a straw poll, i.e., we update views</a:t>
            </a:r>
          </a:p>
          <a:p>
            <a:r>
              <a:rPr lang="en-US" dirty="0"/>
              <a:t>In a large enough partition for read, </a:t>
            </a:r>
            <a:r>
              <a:rPr lang="en-US" dirty="0" err="1">
                <a:solidFill>
                  <a:srgbClr val="FF0000"/>
                </a:solidFill>
              </a:rPr>
              <a:t>Viewsize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Symbol" charset="0"/>
              </a:rPr>
              <a:t>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Ar</a:t>
            </a:r>
            <a:endParaRPr lang="en-US" baseline="-25000" dirty="0">
              <a:solidFill>
                <a:srgbClr val="FF0000"/>
              </a:solidFill>
            </a:endParaRPr>
          </a:p>
          <a:p>
            <a:r>
              <a:rPr lang="en-US" dirty="0"/>
              <a:t>In a large enough partition for write, </a:t>
            </a:r>
            <a:r>
              <a:rPr lang="en-US" dirty="0" err="1">
                <a:solidFill>
                  <a:srgbClr val="FF0000"/>
                </a:solidFill>
              </a:rPr>
              <a:t>Viewsize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Symbol" charset="0"/>
              </a:rPr>
              <a:t> </a:t>
            </a:r>
            <a:r>
              <a:rPr lang="en-US" dirty="0">
                <a:solidFill>
                  <a:srgbClr val="FF0000"/>
                </a:solidFill>
              </a:rPr>
              <a:t>Aw</a:t>
            </a:r>
            <a:r>
              <a:rPr lang="en-US" dirty="0">
                <a:solidFill>
                  <a:srgbClr val="60B5CC"/>
                </a:solidFill>
              </a:rPr>
              <a:t> </a:t>
            </a:r>
            <a:r>
              <a:rPr lang="en-US" dirty="0"/>
              <a:t>(inaccessible nodes are considered as ghosts that reply Yes to all requests.) </a:t>
            </a:r>
          </a:p>
          <a:p>
            <a:r>
              <a:rPr lang="en-US" dirty="0"/>
              <a:t>The first update after partition repair forces restoration for nodes in the smaller partition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496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View-based Quorum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Consider: N = 5, w = 5, r = 1, A</a:t>
            </a:r>
            <a:r>
              <a:rPr lang="en-US" baseline="-25000" dirty="0"/>
              <a:t>w</a:t>
            </a:r>
            <a:r>
              <a:rPr lang="en-US" dirty="0"/>
              <a:t> = 3, </a:t>
            </a:r>
            <a:r>
              <a:rPr lang="en-US" dirty="0" err="1"/>
              <a:t>A</a:t>
            </a:r>
            <a:r>
              <a:rPr lang="en-US" baseline="-25000" dirty="0" err="1"/>
              <a:t>r</a:t>
            </a:r>
            <a:r>
              <a:rPr lang="en-US" dirty="0"/>
              <a:t> =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7100" y="5529262"/>
            <a:ext cx="7239000" cy="10541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39800" y="4398962"/>
            <a:ext cx="7239000" cy="10541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39800" y="3344862"/>
            <a:ext cx="7239000" cy="977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52500" y="2544762"/>
            <a:ext cx="7239000" cy="7366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52500" y="1731962"/>
            <a:ext cx="7239000" cy="7366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028700" y="1770062"/>
            <a:ext cx="7162800" cy="769938"/>
            <a:chOff x="648" y="984"/>
            <a:chExt cx="4512" cy="485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44" y="98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744" y="102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648" y="127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V1.0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400" y="98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400" y="102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304" y="127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V2.0</a:t>
              </a: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008" y="98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008" y="102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912" y="127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V3.0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640" y="98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640" y="102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544" y="127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V4.0</a:t>
              </a: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248" y="98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3248" y="102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5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152" y="127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V5.0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3816" y="992"/>
              <a:ext cx="134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Initially all nodes are in</a:t>
              </a:r>
            </a:p>
          </p:txBody>
        </p:sp>
      </p:grp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1130300" y="1643062"/>
            <a:ext cx="70612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041400" y="2519362"/>
            <a:ext cx="7162800" cy="833438"/>
            <a:chOff x="656" y="1504"/>
            <a:chExt cx="4512" cy="525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752" y="154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752" y="158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656" y="183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V1.0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1408" y="154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408" y="158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312" y="183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V2.0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2016" y="154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016" y="158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1920" y="183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V3.0</a:t>
              </a: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2648" y="154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648" y="158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2552" y="183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V4.0</a:t>
              </a: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3256" y="154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3256" y="158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5</a:t>
              </a:r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3160" y="183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V5.0</a:t>
              </a:r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3824" y="1552"/>
              <a:ext cx="134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Network is partitioned</a:t>
              </a:r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3096" y="1504"/>
              <a:ext cx="0" cy="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1041400" y="3395662"/>
            <a:ext cx="7162800" cy="985838"/>
            <a:chOff x="656" y="2016"/>
            <a:chExt cx="4512" cy="621"/>
          </a:xfrm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752" y="2152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752" y="2192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656" y="2440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V1.0</a:t>
              </a: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1408" y="2152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1408" y="2192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>
              <a:off x="1312" y="2440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V2.0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016" y="2152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53"/>
            <p:cNvSpPr txBox="1">
              <a:spLocks noChangeArrowheads="1"/>
            </p:cNvSpPr>
            <p:nvPr/>
          </p:nvSpPr>
          <p:spPr bwMode="auto">
            <a:xfrm>
              <a:off x="2016" y="2192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55" name="Text Box 54"/>
            <p:cNvSpPr txBox="1">
              <a:spLocks noChangeArrowheads="1"/>
            </p:cNvSpPr>
            <p:nvPr/>
          </p:nvSpPr>
          <p:spPr bwMode="auto">
            <a:xfrm>
              <a:off x="1920" y="2440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V3.0</a:t>
              </a:r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648" y="2152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56"/>
            <p:cNvSpPr txBox="1">
              <a:spLocks noChangeArrowheads="1"/>
            </p:cNvSpPr>
            <p:nvPr/>
          </p:nvSpPr>
          <p:spPr bwMode="auto">
            <a:xfrm>
              <a:off x="2648" y="2192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2552" y="2440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V4.0</a:t>
              </a: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3256" y="2152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Text Box 59"/>
            <p:cNvSpPr txBox="1">
              <a:spLocks noChangeArrowheads="1"/>
            </p:cNvSpPr>
            <p:nvPr/>
          </p:nvSpPr>
          <p:spPr bwMode="auto">
            <a:xfrm>
              <a:off x="3256" y="2192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5</a:t>
              </a:r>
            </a:p>
          </p:txBody>
        </p:sp>
        <p:sp>
          <p:nvSpPr>
            <p:cNvPr id="61" name="Text Box 60"/>
            <p:cNvSpPr txBox="1">
              <a:spLocks noChangeArrowheads="1"/>
            </p:cNvSpPr>
            <p:nvPr/>
          </p:nvSpPr>
          <p:spPr bwMode="auto">
            <a:xfrm>
              <a:off x="3160" y="2440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V5.0</a:t>
              </a:r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3824" y="2160"/>
              <a:ext cx="134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Read is initiated, quorum is reached</a:t>
              </a:r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3096" y="2112"/>
              <a:ext cx="0" cy="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4" name="AutoShape 63"/>
            <p:cNvCxnSpPr>
              <a:cxnSpLocks noChangeShapeType="1"/>
              <a:stCxn id="47" idx="0"/>
              <a:endCxn id="51" idx="0"/>
            </p:cNvCxnSpPr>
            <p:nvPr/>
          </p:nvCxnSpPr>
          <p:spPr bwMode="auto">
            <a:xfrm rot="5400000" flipV="1">
              <a:off x="1206" y="1842"/>
              <a:ext cx="40" cy="660"/>
            </a:xfrm>
            <a:prstGeom prst="curvedConnector3">
              <a:avLst>
                <a:gd name="adj1" fmla="val -36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Text Box 64"/>
            <p:cNvSpPr txBox="1">
              <a:spLocks noChangeArrowheads="1"/>
            </p:cNvSpPr>
            <p:nvPr/>
          </p:nvSpPr>
          <p:spPr bwMode="auto">
            <a:xfrm>
              <a:off x="1032" y="2016"/>
              <a:ext cx="36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read</a:t>
              </a:r>
            </a:p>
          </p:txBody>
        </p:sp>
      </p:grp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1016000" y="4538662"/>
            <a:ext cx="7226300" cy="985838"/>
            <a:chOff x="664" y="2776"/>
            <a:chExt cx="4552" cy="621"/>
          </a:xfrm>
        </p:grpSpPr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762" y="2912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67"/>
            <p:cNvSpPr txBox="1">
              <a:spLocks noChangeArrowheads="1"/>
            </p:cNvSpPr>
            <p:nvPr/>
          </p:nvSpPr>
          <p:spPr bwMode="auto">
            <a:xfrm>
              <a:off x="762" y="2952"/>
              <a:ext cx="30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69" name="Text Box 68"/>
            <p:cNvSpPr txBox="1">
              <a:spLocks noChangeArrowheads="1"/>
            </p:cNvSpPr>
            <p:nvPr/>
          </p:nvSpPr>
          <p:spPr bwMode="auto">
            <a:xfrm>
              <a:off x="664" y="3200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V1.0</a:t>
              </a: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1428" y="2912"/>
              <a:ext cx="293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Text Box 70"/>
            <p:cNvSpPr txBox="1">
              <a:spLocks noChangeArrowheads="1"/>
            </p:cNvSpPr>
            <p:nvPr/>
          </p:nvSpPr>
          <p:spPr bwMode="auto">
            <a:xfrm>
              <a:off x="1428" y="2952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72" name="Text Box 71"/>
            <p:cNvSpPr txBox="1">
              <a:spLocks noChangeArrowheads="1"/>
            </p:cNvSpPr>
            <p:nvPr/>
          </p:nvSpPr>
          <p:spPr bwMode="auto">
            <a:xfrm>
              <a:off x="1330" y="3200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V2.0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2046" y="2912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Text Box 73"/>
            <p:cNvSpPr txBox="1">
              <a:spLocks noChangeArrowheads="1"/>
            </p:cNvSpPr>
            <p:nvPr/>
          </p:nvSpPr>
          <p:spPr bwMode="auto">
            <a:xfrm>
              <a:off x="2046" y="2952"/>
              <a:ext cx="30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75" name="Text Box 74"/>
            <p:cNvSpPr txBox="1">
              <a:spLocks noChangeArrowheads="1"/>
            </p:cNvSpPr>
            <p:nvPr/>
          </p:nvSpPr>
          <p:spPr bwMode="auto">
            <a:xfrm>
              <a:off x="1948" y="3200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V3.0</a:t>
              </a:r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2688" y="2912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76"/>
            <p:cNvSpPr txBox="1">
              <a:spLocks noChangeArrowheads="1"/>
            </p:cNvSpPr>
            <p:nvPr/>
          </p:nvSpPr>
          <p:spPr bwMode="auto">
            <a:xfrm>
              <a:off x="2688" y="2952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78" name="Text Box 77"/>
            <p:cNvSpPr txBox="1">
              <a:spLocks noChangeArrowheads="1"/>
            </p:cNvSpPr>
            <p:nvPr/>
          </p:nvSpPr>
          <p:spPr bwMode="auto">
            <a:xfrm>
              <a:off x="2590" y="3200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V4.0</a:t>
              </a:r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3265" y="2912"/>
              <a:ext cx="293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Text Box 79"/>
            <p:cNvSpPr txBox="1">
              <a:spLocks noChangeArrowheads="1"/>
            </p:cNvSpPr>
            <p:nvPr/>
          </p:nvSpPr>
          <p:spPr bwMode="auto">
            <a:xfrm>
              <a:off x="3265" y="2952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5</a:t>
              </a:r>
            </a:p>
          </p:txBody>
        </p:sp>
        <p:sp>
          <p:nvSpPr>
            <p:cNvPr id="81" name="Text Box 80"/>
            <p:cNvSpPr txBox="1">
              <a:spLocks noChangeArrowheads="1"/>
            </p:cNvSpPr>
            <p:nvPr/>
          </p:nvSpPr>
          <p:spPr bwMode="auto">
            <a:xfrm>
              <a:off x="3168" y="3200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V5.0</a:t>
              </a:r>
            </a:p>
          </p:txBody>
        </p:sp>
        <p:sp>
          <p:nvSpPr>
            <p:cNvPr id="82" name="Text Box 81"/>
            <p:cNvSpPr txBox="1">
              <a:spLocks noChangeArrowheads="1"/>
            </p:cNvSpPr>
            <p:nvPr/>
          </p:nvSpPr>
          <p:spPr bwMode="auto">
            <a:xfrm>
              <a:off x="3851" y="2920"/>
              <a:ext cx="136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write is initiated, quorum not reached</a:t>
              </a:r>
            </a:p>
          </p:txBody>
        </p:sp>
        <p:sp>
          <p:nvSpPr>
            <p:cNvPr id="83" name="Line 82"/>
            <p:cNvSpPr>
              <a:spLocks noChangeShapeType="1"/>
            </p:cNvSpPr>
            <p:nvPr/>
          </p:nvSpPr>
          <p:spPr bwMode="auto">
            <a:xfrm>
              <a:off x="3111" y="2872"/>
              <a:ext cx="0" cy="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4" name="AutoShape 83"/>
            <p:cNvCxnSpPr>
              <a:cxnSpLocks noChangeShapeType="1"/>
              <a:stCxn id="67" idx="0"/>
              <a:endCxn id="71" idx="0"/>
            </p:cNvCxnSpPr>
            <p:nvPr/>
          </p:nvCxnSpPr>
          <p:spPr bwMode="auto">
            <a:xfrm rot="5400000" flipV="1">
              <a:off x="1223" y="2597"/>
              <a:ext cx="40" cy="670"/>
            </a:xfrm>
            <a:prstGeom prst="curvedConnector3">
              <a:avLst>
                <a:gd name="adj1" fmla="val -36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" name="Text Box 84"/>
            <p:cNvSpPr txBox="1">
              <a:spLocks noChangeArrowheads="1"/>
            </p:cNvSpPr>
            <p:nvPr/>
          </p:nvSpPr>
          <p:spPr bwMode="auto">
            <a:xfrm>
              <a:off x="1046" y="2776"/>
              <a:ext cx="36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w</a:t>
              </a:r>
            </a:p>
          </p:txBody>
        </p:sp>
        <p:cxnSp>
          <p:nvCxnSpPr>
            <p:cNvPr id="86" name="AutoShape 85"/>
            <p:cNvCxnSpPr>
              <a:cxnSpLocks noChangeShapeType="1"/>
              <a:stCxn id="67" idx="0"/>
              <a:endCxn id="73" idx="0"/>
            </p:cNvCxnSpPr>
            <p:nvPr/>
          </p:nvCxnSpPr>
          <p:spPr bwMode="auto">
            <a:xfrm rot="5400000" flipV="1">
              <a:off x="1549" y="2271"/>
              <a:ext cx="1" cy="1284"/>
            </a:xfrm>
            <a:prstGeom prst="curvedConnector3">
              <a:avLst>
                <a:gd name="adj1" fmla="val -17600005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AutoShape 86"/>
            <p:cNvCxnSpPr>
              <a:cxnSpLocks noChangeShapeType="1"/>
              <a:stCxn id="67" idx="0"/>
              <a:endCxn id="76" idx="0"/>
            </p:cNvCxnSpPr>
            <p:nvPr/>
          </p:nvCxnSpPr>
          <p:spPr bwMode="auto">
            <a:xfrm rot="5400000" flipV="1">
              <a:off x="1870" y="1950"/>
              <a:ext cx="1" cy="1926"/>
            </a:xfrm>
            <a:prstGeom prst="curvedConnector3">
              <a:avLst>
                <a:gd name="adj1" fmla="val -18400005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AutoShape 87"/>
            <p:cNvCxnSpPr>
              <a:cxnSpLocks noChangeShapeType="1"/>
              <a:stCxn id="68" idx="0"/>
              <a:endCxn id="83" idx="0"/>
            </p:cNvCxnSpPr>
            <p:nvPr/>
          </p:nvCxnSpPr>
          <p:spPr bwMode="auto">
            <a:xfrm rot="-5400000">
              <a:off x="1972" y="1812"/>
              <a:ext cx="80" cy="2199"/>
            </a:xfrm>
            <a:prstGeom prst="curvedConnector3">
              <a:avLst>
                <a:gd name="adj1" fmla="val 31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Text Box 88"/>
            <p:cNvSpPr txBox="1">
              <a:spLocks noChangeArrowheads="1"/>
            </p:cNvSpPr>
            <p:nvPr/>
          </p:nvSpPr>
          <p:spPr bwMode="auto">
            <a:xfrm>
              <a:off x="3000" y="2816"/>
              <a:ext cx="23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X</a:t>
              </a:r>
            </a:p>
          </p:txBody>
        </p:sp>
      </p:grp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965200" y="5643562"/>
            <a:ext cx="7226300" cy="985838"/>
            <a:chOff x="608" y="3360"/>
            <a:chExt cx="4552" cy="621"/>
          </a:xfrm>
        </p:grpSpPr>
        <p:sp>
          <p:nvSpPr>
            <p:cNvPr id="91" name="Oval 90"/>
            <p:cNvSpPr>
              <a:spLocks noChangeArrowheads="1"/>
            </p:cNvSpPr>
            <p:nvPr/>
          </p:nvSpPr>
          <p:spPr bwMode="auto">
            <a:xfrm>
              <a:off x="706" y="3496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Text Box 91"/>
            <p:cNvSpPr txBox="1">
              <a:spLocks noChangeArrowheads="1"/>
            </p:cNvSpPr>
            <p:nvPr/>
          </p:nvSpPr>
          <p:spPr bwMode="auto">
            <a:xfrm>
              <a:off x="706" y="3536"/>
              <a:ext cx="30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93" name="Text Box 92"/>
            <p:cNvSpPr txBox="1">
              <a:spLocks noChangeArrowheads="1"/>
            </p:cNvSpPr>
            <p:nvPr/>
          </p:nvSpPr>
          <p:spPr bwMode="auto">
            <a:xfrm>
              <a:off x="608" y="3784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V1.1</a:t>
              </a: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1372" y="3496"/>
              <a:ext cx="293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Text Box 94"/>
            <p:cNvSpPr txBox="1">
              <a:spLocks noChangeArrowheads="1"/>
            </p:cNvSpPr>
            <p:nvPr/>
          </p:nvSpPr>
          <p:spPr bwMode="auto">
            <a:xfrm>
              <a:off x="1372" y="3536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96" name="Text Box 95"/>
            <p:cNvSpPr txBox="1">
              <a:spLocks noChangeArrowheads="1"/>
            </p:cNvSpPr>
            <p:nvPr/>
          </p:nvSpPr>
          <p:spPr bwMode="auto">
            <a:xfrm>
              <a:off x="1274" y="3784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V2.1</a:t>
              </a:r>
            </a:p>
          </p:txBody>
        </p:sp>
        <p:sp>
          <p:nvSpPr>
            <p:cNvPr id="97" name="Oval 96"/>
            <p:cNvSpPr>
              <a:spLocks noChangeArrowheads="1"/>
            </p:cNvSpPr>
            <p:nvPr/>
          </p:nvSpPr>
          <p:spPr bwMode="auto">
            <a:xfrm>
              <a:off x="1990" y="3496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Text Box 97"/>
            <p:cNvSpPr txBox="1">
              <a:spLocks noChangeArrowheads="1"/>
            </p:cNvSpPr>
            <p:nvPr/>
          </p:nvSpPr>
          <p:spPr bwMode="auto">
            <a:xfrm>
              <a:off x="1990" y="3536"/>
              <a:ext cx="30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99" name="Text Box 98"/>
            <p:cNvSpPr txBox="1">
              <a:spLocks noChangeArrowheads="1"/>
            </p:cNvSpPr>
            <p:nvPr/>
          </p:nvSpPr>
          <p:spPr bwMode="auto">
            <a:xfrm>
              <a:off x="1892" y="3784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V3.1</a:t>
              </a:r>
            </a:p>
          </p:txBody>
        </p:sp>
        <p:sp>
          <p:nvSpPr>
            <p:cNvPr id="100" name="Oval 99"/>
            <p:cNvSpPr>
              <a:spLocks noChangeArrowheads="1"/>
            </p:cNvSpPr>
            <p:nvPr/>
          </p:nvSpPr>
          <p:spPr bwMode="auto">
            <a:xfrm>
              <a:off x="2632" y="3496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Text Box 100"/>
            <p:cNvSpPr txBox="1">
              <a:spLocks noChangeArrowheads="1"/>
            </p:cNvSpPr>
            <p:nvPr/>
          </p:nvSpPr>
          <p:spPr bwMode="auto">
            <a:xfrm>
              <a:off x="2632" y="3536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102" name="Text Box 101"/>
            <p:cNvSpPr txBox="1">
              <a:spLocks noChangeArrowheads="1"/>
            </p:cNvSpPr>
            <p:nvPr/>
          </p:nvSpPr>
          <p:spPr bwMode="auto">
            <a:xfrm>
              <a:off x="2534" y="3784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V4.1</a:t>
              </a:r>
            </a:p>
          </p:txBody>
        </p:sp>
        <p:sp>
          <p:nvSpPr>
            <p:cNvPr id="103" name="Oval 102"/>
            <p:cNvSpPr>
              <a:spLocks noChangeArrowheads="1"/>
            </p:cNvSpPr>
            <p:nvPr/>
          </p:nvSpPr>
          <p:spPr bwMode="auto">
            <a:xfrm>
              <a:off x="3209" y="3496"/>
              <a:ext cx="293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Text Box 103"/>
            <p:cNvSpPr txBox="1">
              <a:spLocks noChangeArrowheads="1"/>
            </p:cNvSpPr>
            <p:nvPr/>
          </p:nvSpPr>
          <p:spPr bwMode="auto">
            <a:xfrm>
              <a:off x="3209" y="3536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5</a:t>
              </a:r>
            </a:p>
          </p:txBody>
        </p:sp>
        <p:sp>
          <p:nvSpPr>
            <p:cNvPr id="105" name="Text Box 104"/>
            <p:cNvSpPr txBox="1">
              <a:spLocks noChangeArrowheads="1"/>
            </p:cNvSpPr>
            <p:nvPr/>
          </p:nvSpPr>
          <p:spPr bwMode="auto">
            <a:xfrm>
              <a:off x="3112" y="3784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V5.0</a:t>
              </a:r>
            </a:p>
          </p:txBody>
        </p:sp>
        <p:sp>
          <p:nvSpPr>
            <p:cNvPr id="106" name="Text Box 105"/>
            <p:cNvSpPr txBox="1">
              <a:spLocks noChangeArrowheads="1"/>
            </p:cNvSpPr>
            <p:nvPr/>
          </p:nvSpPr>
          <p:spPr bwMode="auto">
            <a:xfrm>
              <a:off x="3795" y="3504"/>
              <a:ext cx="1365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P1 changes view,   writes &amp; updates views</a:t>
              </a:r>
            </a:p>
          </p:txBody>
        </p:sp>
        <p:sp>
          <p:nvSpPr>
            <p:cNvPr id="107" name="Line 106"/>
            <p:cNvSpPr>
              <a:spLocks noChangeShapeType="1"/>
            </p:cNvSpPr>
            <p:nvPr/>
          </p:nvSpPr>
          <p:spPr bwMode="auto">
            <a:xfrm>
              <a:off x="3055" y="3456"/>
              <a:ext cx="0" cy="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8" name="AutoShape 107"/>
            <p:cNvCxnSpPr>
              <a:cxnSpLocks noChangeShapeType="1"/>
              <a:stCxn id="91" idx="0"/>
              <a:endCxn id="95" idx="0"/>
            </p:cNvCxnSpPr>
            <p:nvPr/>
          </p:nvCxnSpPr>
          <p:spPr bwMode="auto">
            <a:xfrm rot="5400000" flipV="1">
              <a:off x="1167" y="3181"/>
              <a:ext cx="40" cy="670"/>
            </a:xfrm>
            <a:prstGeom prst="curvedConnector3">
              <a:avLst>
                <a:gd name="adj1" fmla="val -36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" name="Text Box 108"/>
            <p:cNvSpPr txBox="1">
              <a:spLocks noChangeArrowheads="1"/>
            </p:cNvSpPr>
            <p:nvPr/>
          </p:nvSpPr>
          <p:spPr bwMode="auto">
            <a:xfrm>
              <a:off x="990" y="3360"/>
              <a:ext cx="36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w</a:t>
              </a:r>
            </a:p>
          </p:txBody>
        </p:sp>
        <p:cxnSp>
          <p:nvCxnSpPr>
            <p:cNvPr id="110" name="AutoShape 109"/>
            <p:cNvCxnSpPr>
              <a:cxnSpLocks noChangeShapeType="1"/>
              <a:stCxn id="91" idx="0"/>
              <a:endCxn id="97" idx="0"/>
            </p:cNvCxnSpPr>
            <p:nvPr/>
          </p:nvCxnSpPr>
          <p:spPr bwMode="auto">
            <a:xfrm rot="5400000" flipV="1">
              <a:off x="1493" y="2855"/>
              <a:ext cx="1" cy="1284"/>
            </a:xfrm>
            <a:prstGeom prst="curvedConnector3">
              <a:avLst>
                <a:gd name="adj1" fmla="val -17600005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AutoShape 110"/>
            <p:cNvCxnSpPr>
              <a:cxnSpLocks noChangeShapeType="1"/>
              <a:stCxn id="91" idx="0"/>
              <a:endCxn id="100" idx="0"/>
            </p:cNvCxnSpPr>
            <p:nvPr/>
          </p:nvCxnSpPr>
          <p:spPr bwMode="auto">
            <a:xfrm rot="5400000" flipV="1">
              <a:off x="1814" y="2534"/>
              <a:ext cx="1" cy="1926"/>
            </a:xfrm>
            <a:prstGeom prst="curvedConnector3">
              <a:avLst>
                <a:gd name="adj1" fmla="val -18400005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59907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View-based Quorum (</a:t>
            </a:r>
            <a:r>
              <a:rPr lang="en-US" dirty="0" err="1"/>
              <a:t>cont</a:t>
            </a:r>
            <a:r>
              <a:rPr lang="fr-FR" dirty="0"/>
              <a:t>'</a:t>
            </a:r>
            <a:r>
              <a:rPr lang="en-US" dirty="0"/>
              <a:t>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9800" y="5618161"/>
            <a:ext cx="7239000" cy="889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39800" y="4449761"/>
            <a:ext cx="7239000" cy="10922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65200" y="3560761"/>
            <a:ext cx="7239000" cy="8001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77900" y="2417761"/>
            <a:ext cx="7239000" cy="10541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65200" y="1262061"/>
            <a:ext cx="7239000" cy="10541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0" name="Rectangle 8"/>
          <p:cNvSpPr txBox="1">
            <a:spLocks noChangeArrowheads="1"/>
          </p:cNvSpPr>
          <p:nvPr/>
        </p:nvSpPr>
        <p:spPr bwMode="auto">
          <a:xfrm>
            <a:off x="457200" y="10668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mtClean="0"/>
              <a:t>  </a:t>
            </a:r>
            <a:endParaRPr lang="en-US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041400" y="3598861"/>
            <a:ext cx="7162800" cy="769938"/>
            <a:chOff x="656" y="2064"/>
            <a:chExt cx="4512" cy="485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752" y="206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752" y="210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656" y="235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V1.1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408" y="206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408" y="210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312" y="235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V2.1</a:t>
              </a: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2016" y="206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016" y="210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920" y="235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V3.1</a:t>
              </a: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648" y="206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2648" y="210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2552" y="235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V4.1</a:t>
              </a: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3256" y="206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256" y="210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5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160" y="235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V5.0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3824" y="2176"/>
              <a:ext cx="134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Partition is repaired</a:t>
              </a:r>
            </a:p>
          </p:txBody>
        </p:sp>
      </p:grp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1041400" y="1503361"/>
            <a:ext cx="7162800" cy="833438"/>
            <a:chOff x="656" y="1376"/>
            <a:chExt cx="4512" cy="525"/>
          </a:xfrm>
        </p:grpSpPr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752" y="1416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752" y="1456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656" y="1704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V1.1</a:t>
              </a:r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1408" y="1416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1408" y="1456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1312" y="1704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V2.1</a:t>
              </a:r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2016" y="1416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2016" y="1456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1920" y="1704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V3.1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2648" y="1416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2648" y="1456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2552" y="1704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V4.1</a:t>
              </a: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3256" y="1416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3256" y="1456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5</a:t>
              </a:r>
            </a:p>
          </p:txBody>
        </p:sp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3160" y="1704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V5.0</a:t>
              </a:r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3824" y="1424"/>
              <a:ext cx="1344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P5 initiates read, has quorum, reads stale data</a:t>
              </a: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3096" y="1376"/>
              <a:ext cx="0" cy="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6" name="AutoShape 44"/>
            <p:cNvCxnSpPr>
              <a:cxnSpLocks noChangeShapeType="1"/>
              <a:stCxn id="42" idx="3"/>
              <a:endCxn id="41" idx="0"/>
            </p:cNvCxnSpPr>
            <p:nvPr/>
          </p:nvCxnSpPr>
          <p:spPr bwMode="auto">
            <a:xfrm flipH="1" flipV="1">
              <a:off x="3400" y="1416"/>
              <a:ext cx="152" cy="147"/>
            </a:xfrm>
            <a:prstGeom prst="curvedConnector4">
              <a:avLst>
                <a:gd name="adj1" fmla="val -94736"/>
                <a:gd name="adj2" fmla="val 197958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Text Box 45"/>
            <p:cNvSpPr txBox="1">
              <a:spLocks noChangeArrowheads="1"/>
            </p:cNvSpPr>
            <p:nvPr/>
          </p:nvSpPr>
          <p:spPr bwMode="auto">
            <a:xfrm>
              <a:off x="3530" y="1536"/>
              <a:ext cx="15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r</a:t>
              </a:r>
            </a:p>
          </p:txBody>
        </p:sp>
      </p:grpSp>
      <p:grpSp>
        <p:nvGrpSpPr>
          <p:cNvPr id="48" name="Group 46"/>
          <p:cNvGrpSpPr>
            <a:grpSpLocks/>
          </p:cNvGrpSpPr>
          <p:nvPr/>
        </p:nvGrpSpPr>
        <p:grpSpPr bwMode="auto">
          <a:xfrm>
            <a:off x="1016000" y="4487861"/>
            <a:ext cx="7226300" cy="1074738"/>
            <a:chOff x="640" y="2592"/>
            <a:chExt cx="4552" cy="677"/>
          </a:xfrm>
        </p:grpSpPr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738" y="2784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738" y="2824"/>
              <a:ext cx="30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51" name="Text Box 49"/>
            <p:cNvSpPr txBox="1">
              <a:spLocks noChangeArrowheads="1"/>
            </p:cNvSpPr>
            <p:nvPr/>
          </p:nvSpPr>
          <p:spPr bwMode="auto">
            <a:xfrm>
              <a:off x="640" y="3072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V1.1</a:t>
              </a:r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1404" y="2784"/>
              <a:ext cx="293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51"/>
            <p:cNvSpPr txBox="1">
              <a:spLocks noChangeArrowheads="1"/>
            </p:cNvSpPr>
            <p:nvPr/>
          </p:nvSpPr>
          <p:spPr bwMode="auto">
            <a:xfrm>
              <a:off x="1404" y="2824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1306" y="3072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V2.1</a:t>
              </a: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2022" y="2784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54"/>
            <p:cNvSpPr txBox="1">
              <a:spLocks noChangeArrowheads="1"/>
            </p:cNvSpPr>
            <p:nvPr/>
          </p:nvSpPr>
          <p:spPr bwMode="auto">
            <a:xfrm>
              <a:off x="2022" y="2824"/>
              <a:ext cx="30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57" name="Text Box 55"/>
            <p:cNvSpPr txBox="1">
              <a:spLocks noChangeArrowheads="1"/>
            </p:cNvSpPr>
            <p:nvPr/>
          </p:nvSpPr>
          <p:spPr bwMode="auto">
            <a:xfrm>
              <a:off x="1924" y="3072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V3.1</a:t>
              </a:r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auto">
            <a:xfrm>
              <a:off x="2664" y="2784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57"/>
            <p:cNvSpPr txBox="1">
              <a:spLocks noChangeArrowheads="1"/>
            </p:cNvSpPr>
            <p:nvPr/>
          </p:nvSpPr>
          <p:spPr bwMode="auto">
            <a:xfrm>
              <a:off x="2664" y="2824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60" name="Text Box 58"/>
            <p:cNvSpPr txBox="1">
              <a:spLocks noChangeArrowheads="1"/>
            </p:cNvSpPr>
            <p:nvPr/>
          </p:nvSpPr>
          <p:spPr bwMode="auto">
            <a:xfrm>
              <a:off x="2566" y="3072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V4.1</a:t>
              </a:r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3241" y="2784"/>
              <a:ext cx="293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60"/>
            <p:cNvSpPr txBox="1">
              <a:spLocks noChangeArrowheads="1"/>
            </p:cNvSpPr>
            <p:nvPr/>
          </p:nvSpPr>
          <p:spPr bwMode="auto">
            <a:xfrm>
              <a:off x="3241" y="2824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5</a:t>
              </a: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3144" y="3072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V5.0</a:t>
              </a:r>
            </a:p>
          </p:txBody>
        </p:sp>
        <p:sp>
          <p:nvSpPr>
            <p:cNvPr id="64" name="Text Box 62"/>
            <p:cNvSpPr txBox="1">
              <a:spLocks noChangeArrowheads="1"/>
            </p:cNvSpPr>
            <p:nvPr/>
          </p:nvSpPr>
          <p:spPr bwMode="auto">
            <a:xfrm>
              <a:off x="3827" y="2792"/>
              <a:ext cx="136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P3 initiates write, notices repair</a:t>
              </a:r>
            </a:p>
          </p:txBody>
        </p:sp>
        <p:sp>
          <p:nvSpPr>
            <p:cNvPr id="65" name="Text Box 63"/>
            <p:cNvSpPr txBox="1">
              <a:spLocks noChangeArrowheads="1"/>
            </p:cNvSpPr>
            <p:nvPr/>
          </p:nvSpPr>
          <p:spPr bwMode="auto">
            <a:xfrm>
              <a:off x="1982" y="2592"/>
              <a:ext cx="36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w</a:t>
              </a:r>
            </a:p>
          </p:txBody>
        </p:sp>
        <p:cxnSp>
          <p:nvCxnSpPr>
            <p:cNvPr id="66" name="AutoShape 64"/>
            <p:cNvCxnSpPr>
              <a:cxnSpLocks noChangeShapeType="1"/>
              <a:stCxn id="55" idx="0"/>
              <a:endCxn id="49" idx="0"/>
            </p:cNvCxnSpPr>
            <p:nvPr/>
          </p:nvCxnSpPr>
          <p:spPr bwMode="auto">
            <a:xfrm rot="-5400000" flipH="1" flipV="1">
              <a:off x="1525" y="2143"/>
              <a:ext cx="1" cy="1284"/>
            </a:xfrm>
            <a:prstGeom prst="curvedConnector3">
              <a:avLst>
                <a:gd name="adj1" fmla="val -1440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65"/>
            <p:cNvCxnSpPr>
              <a:cxnSpLocks noChangeShapeType="1"/>
              <a:stCxn id="56" idx="0"/>
              <a:endCxn id="52" idx="0"/>
            </p:cNvCxnSpPr>
            <p:nvPr/>
          </p:nvCxnSpPr>
          <p:spPr bwMode="auto">
            <a:xfrm rot="5400000" flipH="1">
              <a:off x="1842" y="2493"/>
              <a:ext cx="40" cy="621"/>
            </a:xfrm>
            <a:prstGeom prst="curvedConnector3">
              <a:avLst>
                <a:gd name="adj1" fmla="val 40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66"/>
            <p:cNvCxnSpPr>
              <a:cxnSpLocks noChangeShapeType="1"/>
              <a:stCxn id="55" idx="0"/>
              <a:endCxn id="61" idx="0"/>
            </p:cNvCxnSpPr>
            <p:nvPr/>
          </p:nvCxnSpPr>
          <p:spPr bwMode="auto">
            <a:xfrm rot="5400000" flipV="1">
              <a:off x="2777" y="2175"/>
              <a:ext cx="1" cy="1220"/>
            </a:xfrm>
            <a:prstGeom prst="curvedConnector3">
              <a:avLst>
                <a:gd name="adj1" fmla="val -1440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67"/>
            <p:cNvCxnSpPr>
              <a:cxnSpLocks noChangeShapeType="1"/>
              <a:stCxn id="55" idx="0"/>
              <a:endCxn id="58" idx="0"/>
            </p:cNvCxnSpPr>
            <p:nvPr/>
          </p:nvCxnSpPr>
          <p:spPr bwMode="auto">
            <a:xfrm rot="5400000" flipV="1">
              <a:off x="2488" y="2464"/>
              <a:ext cx="1" cy="642"/>
            </a:xfrm>
            <a:prstGeom prst="curvedConnector3">
              <a:avLst>
                <a:gd name="adj1" fmla="val -10400005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0" name="Group 68"/>
          <p:cNvGrpSpPr>
            <a:grpSpLocks/>
          </p:cNvGrpSpPr>
          <p:nvPr/>
        </p:nvGrpSpPr>
        <p:grpSpPr bwMode="auto">
          <a:xfrm>
            <a:off x="977900" y="5783261"/>
            <a:ext cx="7226300" cy="769938"/>
            <a:chOff x="616" y="3472"/>
            <a:chExt cx="4552" cy="485"/>
          </a:xfrm>
        </p:grpSpPr>
        <p:sp>
          <p:nvSpPr>
            <p:cNvPr id="71" name="Oval 69"/>
            <p:cNvSpPr>
              <a:spLocks noChangeArrowheads="1"/>
            </p:cNvSpPr>
            <p:nvPr/>
          </p:nvSpPr>
          <p:spPr bwMode="auto">
            <a:xfrm>
              <a:off x="714" y="3472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70"/>
            <p:cNvSpPr txBox="1">
              <a:spLocks noChangeArrowheads="1"/>
            </p:cNvSpPr>
            <p:nvPr/>
          </p:nvSpPr>
          <p:spPr bwMode="auto">
            <a:xfrm>
              <a:off x="714" y="3512"/>
              <a:ext cx="30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73" name="Text Box 71"/>
            <p:cNvSpPr txBox="1">
              <a:spLocks noChangeArrowheads="1"/>
            </p:cNvSpPr>
            <p:nvPr/>
          </p:nvSpPr>
          <p:spPr bwMode="auto">
            <a:xfrm>
              <a:off x="616" y="3760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V1.2</a:t>
              </a:r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auto">
            <a:xfrm>
              <a:off x="1380" y="3472"/>
              <a:ext cx="293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1380" y="3512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76" name="Text Box 74"/>
            <p:cNvSpPr txBox="1">
              <a:spLocks noChangeArrowheads="1"/>
            </p:cNvSpPr>
            <p:nvPr/>
          </p:nvSpPr>
          <p:spPr bwMode="auto">
            <a:xfrm>
              <a:off x="1282" y="3760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V2.2</a:t>
              </a:r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auto">
            <a:xfrm>
              <a:off x="1998" y="3472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Text Box 76"/>
            <p:cNvSpPr txBox="1">
              <a:spLocks noChangeArrowheads="1"/>
            </p:cNvSpPr>
            <p:nvPr/>
          </p:nvSpPr>
          <p:spPr bwMode="auto">
            <a:xfrm>
              <a:off x="1998" y="3512"/>
              <a:ext cx="30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79" name="Text Box 77"/>
            <p:cNvSpPr txBox="1">
              <a:spLocks noChangeArrowheads="1"/>
            </p:cNvSpPr>
            <p:nvPr/>
          </p:nvSpPr>
          <p:spPr bwMode="auto">
            <a:xfrm>
              <a:off x="1900" y="3760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V3.2</a:t>
              </a:r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auto">
            <a:xfrm>
              <a:off x="2640" y="3472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79"/>
            <p:cNvSpPr txBox="1">
              <a:spLocks noChangeArrowheads="1"/>
            </p:cNvSpPr>
            <p:nvPr/>
          </p:nvSpPr>
          <p:spPr bwMode="auto">
            <a:xfrm>
              <a:off x="2640" y="3512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82" name="Text Box 80"/>
            <p:cNvSpPr txBox="1">
              <a:spLocks noChangeArrowheads="1"/>
            </p:cNvSpPr>
            <p:nvPr/>
          </p:nvSpPr>
          <p:spPr bwMode="auto">
            <a:xfrm>
              <a:off x="2542" y="3760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V4.2</a:t>
              </a:r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auto">
            <a:xfrm>
              <a:off x="3217" y="3472"/>
              <a:ext cx="293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Text Box 82"/>
            <p:cNvSpPr txBox="1">
              <a:spLocks noChangeArrowheads="1"/>
            </p:cNvSpPr>
            <p:nvPr/>
          </p:nvSpPr>
          <p:spPr bwMode="auto">
            <a:xfrm>
              <a:off x="3217" y="3512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5</a:t>
              </a:r>
            </a:p>
          </p:txBody>
        </p:sp>
        <p:sp>
          <p:nvSpPr>
            <p:cNvPr id="85" name="Text Box 83"/>
            <p:cNvSpPr txBox="1">
              <a:spLocks noChangeArrowheads="1"/>
            </p:cNvSpPr>
            <p:nvPr/>
          </p:nvSpPr>
          <p:spPr bwMode="auto">
            <a:xfrm>
              <a:off x="3120" y="3760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V5.2</a:t>
              </a:r>
            </a:p>
          </p:txBody>
        </p:sp>
        <p:sp>
          <p:nvSpPr>
            <p:cNvPr id="86" name="Text Box 84"/>
            <p:cNvSpPr txBox="1">
              <a:spLocks noChangeArrowheads="1"/>
            </p:cNvSpPr>
            <p:nvPr/>
          </p:nvSpPr>
          <p:spPr bwMode="auto">
            <a:xfrm>
              <a:off x="3803" y="3480"/>
              <a:ext cx="1365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Views are updated to include P5; P5  is informed of updates</a:t>
              </a:r>
            </a:p>
          </p:txBody>
        </p:sp>
      </p:grpSp>
      <p:grpSp>
        <p:nvGrpSpPr>
          <p:cNvPr id="87" name="Group 85"/>
          <p:cNvGrpSpPr>
            <a:grpSpLocks/>
          </p:cNvGrpSpPr>
          <p:nvPr/>
        </p:nvGrpSpPr>
        <p:grpSpPr bwMode="auto">
          <a:xfrm>
            <a:off x="1041400" y="2557461"/>
            <a:ext cx="7162800" cy="833438"/>
            <a:chOff x="656" y="1360"/>
            <a:chExt cx="4512" cy="525"/>
          </a:xfrm>
        </p:grpSpPr>
        <p:sp>
          <p:nvSpPr>
            <p:cNvPr id="88" name="Oval 86"/>
            <p:cNvSpPr>
              <a:spLocks noChangeArrowheads="1"/>
            </p:cNvSpPr>
            <p:nvPr/>
          </p:nvSpPr>
          <p:spPr bwMode="auto">
            <a:xfrm>
              <a:off x="752" y="1400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Text Box 87"/>
            <p:cNvSpPr txBox="1">
              <a:spLocks noChangeArrowheads="1"/>
            </p:cNvSpPr>
            <p:nvPr/>
          </p:nvSpPr>
          <p:spPr bwMode="auto">
            <a:xfrm>
              <a:off x="752" y="1440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90" name="Text Box 88"/>
            <p:cNvSpPr txBox="1">
              <a:spLocks noChangeArrowheads="1"/>
            </p:cNvSpPr>
            <p:nvPr/>
          </p:nvSpPr>
          <p:spPr bwMode="auto">
            <a:xfrm>
              <a:off x="656" y="1688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V1.1</a:t>
              </a:r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auto">
            <a:xfrm>
              <a:off x="1408" y="1400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Text Box 90"/>
            <p:cNvSpPr txBox="1">
              <a:spLocks noChangeArrowheads="1"/>
            </p:cNvSpPr>
            <p:nvPr/>
          </p:nvSpPr>
          <p:spPr bwMode="auto">
            <a:xfrm>
              <a:off x="1408" y="1440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93" name="Text Box 91"/>
            <p:cNvSpPr txBox="1">
              <a:spLocks noChangeArrowheads="1"/>
            </p:cNvSpPr>
            <p:nvPr/>
          </p:nvSpPr>
          <p:spPr bwMode="auto">
            <a:xfrm>
              <a:off x="1312" y="1688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V2.1</a:t>
              </a:r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auto">
            <a:xfrm>
              <a:off x="2016" y="1400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Text Box 93"/>
            <p:cNvSpPr txBox="1">
              <a:spLocks noChangeArrowheads="1"/>
            </p:cNvSpPr>
            <p:nvPr/>
          </p:nvSpPr>
          <p:spPr bwMode="auto">
            <a:xfrm>
              <a:off x="2016" y="1440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96" name="Text Box 94"/>
            <p:cNvSpPr txBox="1">
              <a:spLocks noChangeArrowheads="1"/>
            </p:cNvSpPr>
            <p:nvPr/>
          </p:nvSpPr>
          <p:spPr bwMode="auto">
            <a:xfrm>
              <a:off x="1920" y="1688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V3.1</a:t>
              </a:r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auto">
            <a:xfrm>
              <a:off x="2648" y="1400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Text Box 96"/>
            <p:cNvSpPr txBox="1">
              <a:spLocks noChangeArrowheads="1"/>
            </p:cNvSpPr>
            <p:nvPr/>
          </p:nvSpPr>
          <p:spPr bwMode="auto">
            <a:xfrm>
              <a:off x="2648" y="1440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99" name="Text Box 97"/>
            <p:cNvSpPr txBox="1">
              <a:spLocks noChangeArrowheads="1"/>
            </p:cNvSpPr>
            <p:nvPr/>
          </p:nvSpPr>
          <p:spPr bwMode="auto">
            <a:xfrm>
              <a:off x="2552" y="1688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V4.1</a:t>
              </a:r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auto">
            <a:xfrm>
              <a:off x="3256" y="1400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Text Box 99"/>
            <p:cNvSpPr txBox="1">
              <a:spLocks noChangeArrowheads="1"/>
            </p:cNvSpPr>
            <p:nvPr/>
          </p:nvSpPr>
          <p:spPr bwMode="auto">
            <a:xfrm>
              <a:off x="3256" y="1440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5</a:t>
              </a:r>
            </a:p>
          </p:txBody>
        </p:sp>
        <p:sp>
          <p:nvSpPr>
            <p:cNvPr id="102" name="Text Box 100"/>
            <p:cNvSpPr txBox="1">
              <a:spLocks noChangeArrowheads="1"/>
            </p:cNvSpPr>
            <p:nvPr/>
          </p:nvSpPr>
          <p:spPr bwMode="auto">
            <a:xfrm>
              <a:off x="3160" y="1688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V5.0</a:t>
              </a:r>
            </a:p>
          </p:txBody>
        </p:sp>
        <p:sp>
          <p:nvSpPr>
            <p:cNvPr id="103" name="Text Box 101"/>
            <p:cNvSpPr txBox="1">
              <a:spLocks noChangeArrowheads="1"/>
            </p:cNvSpPr>
            <p:nvPr/>
          </p:nvSpPr>
          <p:spPr bwMode="auto">
            <a:xfrm>
              <a:off x="3824" y="1408"/>
              <a:ext cx="1344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P5 initiates write, no quorum, A</a:t>
              </a:r>
              <a:r>
                <a:rPr lang="en-US" sz="1600" b="1" baseline="-25000">
                  <a:solidFill>
                    <a:schemeClr val="tx1"/>
                  </a:solidFill>
                </a:rPr>
                <a:t>w</a:t>
              </a:r>
              <a:r>
                <a:rPr lang="en-US" sz="1600" b="1">
                  <a:solidFill>
                    <a:schemeClr val="tx1"/>
                  </a:solidFill>
                </a:rPr>
                <a:t> not met, aborts.</a:t>
              </a:r>
            </a:p>
          </p:txBody>
        </p:sp>
        <p:sp>
          <p:nvSpPr>
            <p:cNvPr id="104" name="Line 102"/>
            <p:cNvSpPr>
              <a:spLocks noChangeShapeType="1"/>
            </p:cNvSpPr>
            <p:nvPr/>
          </p:nvSpPr>
          <p:spPr bwMode="auto">
            <a:xfrm>
              <a:off x="3096" y="1360"/>
              <a:ext cx="0" cy="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5" name="AutoShape 103"/>
            <p:cNvCxnSpPr>
              <a:cxnSpLocks noChangeShapeType="1"/>
              <a:stCxn id="101" idx="3"/>
              <a:endCxn id="100" idx="0"/>
            </p:cNvCxnSpPr>
            <p:nvPr/>
          </p:nvCxnSpPr>
          <p:spPr bwMode="auto">
            <a:xfrm flipH="1" flipV="1">
              <a:off x="3400" y="1400"/>
              <a:ext cx="152" cy="147"/>
            </a:xfrm>
            <a:prstGeom prst="curvedConnector4">
              <a:avLst>
                <a:gd name="adj1" fmla="val -94736"/>
                <a:gd name="adj2" fmla="val 148296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6" name="Text Box 104"/>
            <p:cNvSpPr txBox="1">
              <a:spLocks noChangeArrowheads="1"/>
            </p:cNvSpPr>
            <p:nvPr/>
          </p:nvSpPr>
          <p:spPr bwMode="auto">
            <a:xfrm>
              <a:off x="3530" y="1520"/>
              <a:ext cx="1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07" name="Line 105"/>
            <p:cNvSpPr>
              <a:spLocks noChangeShapeType="1"/>
            </p:cNvSpPr>
            <p:nvPr/>
          </p:nvSpPr>
          <p:spPr bwMode="auto">
            <a:xfrm flipH="1" flipV="1">
              <a:off x="3096" y="1440"/>
              <a:ext cx="16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106"/>
            <p:cNvSpPr>
              <a:spLocks noChangeShapeType="1"/>
            </p:cNvSpPr>
            <p:nvPr/>
          </p:nvSpPr>
          <p:spPr bwMode="auto">
            <a:xfrm flipH="1">
              <a:off x="3096" y="1560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07"/>
            <p:cNvSpPr>
              <a:spLocks noChangeShapeType="1"/>
            </p:cNvSpPr>
            <p:nvPr/>
          </p:nvSpPr>
          <p:spPr bwMode="auto">
            <a:xfrm flipH="1">
              <a:off x="3096" y="1616"/>
              <a:ext cx="176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08"/>
            <p:cNvSpPr>
              <a:spLocks noChangeShapeType="1"/>
            </p:cNvSpPr>
            <p:nvPr/>
          </p:nvSpPr>
          <p:spPr bwMode="auto">
            <a:xfrm flipH="1">
              <a:off x="3088" y="1656"/>
              <a:ext cx="224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Text Box 109"/>
            <p:cNvSpPr txBox="1">
              <a:spLocks noChangeArrowheads="1"/>
            </p:cNvSpPr>
            <p:nvPr/>
          </p:nvSpPr>
          <p:spPr bwMode="auto">
            <a:xfrm>
              <a:off x="2986" y="1360"/>
              <a:ext cx="1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2" name="Text Box 110"/>
            <p:cNvSpPr txBox="1">
              <a:spLocks noChangeArrowheads="1"/>
            </p:cNvSpPr>
            <p:nvPr/>
          </p:nvSpPr>
          <p:spPr bwMode="auto">
            <a:xfrm>
              <a:off x="2994" y="1464"/>
              <a:ext cx="1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3" name="Text Box 111"/>
            <p:cNvSpPr txBox="1">
              <a:spLocks noChangeArrowheads="1"/>
            </p:cNvSpPr>
            <p:nvPr/>
          </p:nvSpPr>
          <p:spPr bwMode="auto">
            <a:xfrm>
              <a:off x="3002" y="1560"/>
              <a:ext cx="1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4" name="Text Box 112"/>
            <p:cNvSpPr txBox="1">
              <a:spLocks noChangeArrowheads="1"/>
            </p:cNvSpPr>
            <p:nvPr/>
          </p:nvSpPr>
          <p:spPr bwMode="auto">
            <a:xfrm>
              <a:off x="3002" y="1672"/>
              <a:ext cx="1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847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onsistency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vailability</a:t>
            </a:r>
          </a:p>
          <a:p>
            <a:pPr lvl="1"/>
            <a:r>
              <a:rPr lang="en-US" dirty="0" smtClean="0"/>
              <a:t>Respond with a reasonable delay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artition tolerance</a:t>
            </a:r>
          </a:p>
          <a:p>
            <a:pPr lvl="1"/>
            <a:r>
              <a:rPr lang="en-US" dirty="0" smtClean="0"/>
              <a:t>Even if the network gets partitioned</a:t>
            </a:r>
          </a:p>
          <a:p>
            <a:r>
              <a:rPr lang="en-US" dirty="0" smtClean="0"/>
              <a:t>Choose two!</a:t>
            </a:r>
          </a:p>
          <a:p>
            <a:r>
              <a:rPr lang="en-US" dirty="0" smtClean="0"/>
              <a:t>Brewer conjectured in 2000, then proven by Gilbert and Lynch in 2002.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135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Coping with 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issue is scale.</a:t>
            </a:r>
          </a:p>
          <a:p>
            <a:pPr lvl="1"/>
            <a:r>
              <a:rPr lang="en-US" dirty="0" smtClean="0"/>
              <a:t>As the system size grows, network partitioning becomes inevitable.</a:t>
            </a:r>
          </a:p>
          <a:p>
            <a:pPr lvl="1"/>
            <a:r>
              <a:rPr lang="en-US" dirty="0" smtClean="0"/>
              <a:t>You do not want to stop serving requests because of network partitioning.</a:t>
            </a:r>
          </a:p>
          <a:p>
            <a:pPr lvl="1"/>
            <a:r>
              <a:rPr lang="en-US" dirty="0" smtClean="0"/>
              <a:t>Giving up partition tolerance means giving up scale.</a:t>
            </a:r>
          </a:p>
          <a:p>
            <a:r>
              <a:rPr lang="en-US" dirty="0" smtClean="0"/>
              <a:t>Then the choice is either giving up availability or consistency</a:t>
            </a:r>
          </a:p>
          <a:p>
            <a:r>
              <a:rPr lang="en-US" dirty="0" smtClean="0"/>
              <a:t>Giving up availability and retaining consistency</a:t>
            </a:r>
          </a:p>
          <a:p>
            <a:pPr lvl="1"/>
            <a:r>
              <a:rPr lang="en-US" smtClean="0"/>
              <a:t>E.g., use </a:t>
            </a:r>
            <a:r>
              <a:rPr lang="en-US" dirty="0" smtClean="0"/>
              <a:t>2PC</a:t>
            </a:r>
            <a:endParaRPr lang="en-US" dirty="0" smtClean="0"/>
          </a:p>
          <a:p>
            <a:pPr lvl="1"/>
            <a:r>
              <a:rPr lang="en-US" dirty="0" smtClean="0"/>
              <a:t>Your system blocks until everything becomes consistent.</a:t>
            </a:r>
          </a:p>
          <a:p>
            <a:pPr lvl="1"/>
            <a:r>
              <a:rPr lang="en-US" dirty="0" smtClean="0"/>
              <a:t>Probably cannot satisfy customers well enough.</a:t>
            </a:r>
          </a:p>
          <a:p>
            <a:r>
              <a:rPr lang="en-US" dirty="0" smtClean="0"/>
              <a:t>Giving up consistency and retaining availability</a:t>
            </a:r>
          </a:p>
          <a:p>
            <a:pPr lvl="1"/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80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err="1" smtClean="0"/>
              <a:t>Linearizability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Sequential consistency?</a:t>
            </a:r>
          </a:p>
          <a:p>
            <a:r>
              <a:rPr lang="en-US" dirty="0" smtClean="0"/>
              <a:t>Passive replication?</a:t>
            </a:r>
          </a:p>
          <a:p>
            <a:r>
              <a:rPr lang="en-US" dirty="0" smtClean="0"/>
              <a:t>Active replication?</a:t>
            </a:r>
          </a:p>
          <a:p>
            <a:r>
              <a:rPr lang="en-US" dirty="0" smtClean="0"/>
              <a:t>One-copy </a:t>
            </a:r>
            <a:r>
              <a:rPr lang="en-US" dirty="0" err="1" smtClean="0"/>
              <a:t>serialzability</a:t>
            </a:r>
            <a:r>
              <a:rPr lang="en-US" dirty="0" smtClean="0"/>
              <a:t>?</a:t>
            </a:r>
          </a:p>
          <a:p>
            <a:r>
              <a:rPr lang="en-US" dirty="0" smtClean="0"/>
              <a:t>Primary copy replication?</a:t>
            </a:r>
            <a:endParaRPr lang="en-US" dirty="0"/>
          </a:p>
          <a:p>
            <a:r>
              <a:rPr lang="en-US" dirty="0" smtClean="0"/>
              <a:t>Read-one/write-</a:t>
            </a:r>
            <a:r>
              <a:rPr lang="en-US" smtClean="0"/>
              <a:t>all replication?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transactions with replication</a:t>
            </a:r>
          </a:p>
          <a:p>
            <a:pPr lvl="1"/>
            <a:r>
              <a:rPr lang="en-US" dirty="0" smtClean="0"/>
              <a:t>Active copies replication</a:t>
            </a:r>
            <a:endParaRPr lang="en-US" dirty="0"/>
          </a:p>
          <a:p>
            <a:r>
              <a:rPr lang="en-US" dirty="0" smtClean="0"/>
              <a:t>Quorums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Optimistic</a:t>
            </a:r>
          </a:p>
          <a:p>
            <a:pPr lvl="1"/>
            <a:r>
              <a:rPr lang="en-US" dirty="0" smtClean="0"/>
              <a:t>View-based</a:t>
            </a:r>
          </a:p>
          <a:p>
            <a:r>
              <a:rPr lang="en-US" dirty="0" smtClean="0"/>
              <a:t>CAP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Copies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client</a:t>
            </a:r>
            <a:r>
              <a:rPr lang="fr-FR" altLang="ja-JP" dirty="0" smtClean="0"/>
              <a:t>'</a:t>
            </a:r>
            <a:r>
              <a:rPr lang="en-US" dirty="0" err="1" smtClean="0"/>
              <a:t>s</a:t>
            </a:r>
            <a:r>
              <a:rPr lang="en-US" dirty="0" smtClean="0"/>
              <a:t> read request on an object can be performed by any RM, but a client</a:t>
            </a:r>
            <a:r>
              <a:rPr lang="fr-FR" altLang="ja-JP" dirty="0" smtClean="0"/>
              <a:t>'</a:t>
            </a:r>
            <a:r>
              <a:rPr lang="en-US" dirty="0" err="1" smtClean="0"/>
              <a:t>s</a:t>
            </a:r>
            <a:r>
              <a:rPr lang="en-US" dirty="0" smtClean="0"/>
              <a:t> update request must be performed across all available (i.e., non-faulty) </a:t>
            </a:r>
            <a:r>
              <a:rPr lang="en-US" dirty="0" err="1" smtClean="0"/>
              <a:t>RMs</a:t>
            </a:r>
            <a:r>
              <a:rPr lang="en-US" dirty="0" smtClean="0"/>
              <a:t> in the group.</a:t>
            </a:r>
          </a:p>
          <a:p>
            <a:r>
              <a:rPr lang="en-US" dirty="0" smtClean="0"/>
              <a:t>As long as the set of available </a:t>
            </a:r>
            <a:r>
              <a:rPr lang="en-US" dirty="0" err="1" smtClean="0"/>
              <a:t>RMs</a:t>
            </a:r>
            <a:r>
              <a:rPr lang="en-US" dirty="0" smtClean="0"/>
              <a:t> does not change, local concurrency control achieves one-copy </a:t>
            </a:r>
            <a:r>
              <a:rPr lang="en-US" dirty="0" err="1" smtClean="0"/>
              <a:t>serializability</a:t>
            </a:r>
            <a:r>
              <a:rPr lang="en-US" dirty="0" smtClean="0"/>
              <a:t> in the same way as in read-one/write-all replication. </a:t>
            </a:r>
          </a:p>
          <a:p>
            <a:r>
              <a:rPr lang="en-US" dirty="0" smtClean="0"/>
              <a:t>May not be true if </a:t>
            </a:r>
            <a:r>
              <a:rPr lang="en-US" dirty="0" err="1" smtClean="0"/>
              <a:t>RMs</a:t>
            </a:r>
            <a:r>
              <a:rPr lang="en-US" dirty="0" smtClean="0"/>
              <a:t> fail and recover during conflicting transactions.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87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Copies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61975" y="1814513"/>
            <a:ext cx="7883525" cy="3538537"/>
            <a:chOff x="384" y="1143"/>
            <a:chExt cx="5379" cy="222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019" y="1985"/>
              <a:ext cx="2744" cy="1372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85" y="2421"/>
              <a:ext cx="2354" cy="951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56" y="2671"/>
              <a:ext cx="561" cy="63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728" y="2874"/>
              <a:ext cx="249" cy="249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821" y="2915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18" y="3124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944" y="2671"/>
              <a:ext cx="561" cy="63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097" y="2047"/>
              <a:ext cx="562" cy="63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523" y="1159"/>
              <a:ext cx="561" cy="623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84" y="1244"/>
              <a:ext cx="101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Client + front end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861" y="2655"/>
              <a:ext cx="562" cy="63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17" y="2827"/>
              <a:ext cx="250" cy="249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908" y="3108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102" y="2868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066" y="1143"/>
              <a:ext cx="546" cy="624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689" y="1213"/>
              <a:ext cx="101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Client + front end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4547" y="2117"/>
              <a:ext cx="106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Replica managers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876" y="1714"/>
              <a:ext cx="72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deposit(A,3);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175" y="1216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896" y="1216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522" y="2135"/>
              <a:ext cx="72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deposit(B,3);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861" y="1559"/>
              <a:ext cx="81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getBalance(B)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522" y="1948"/>
              <a:ext cx="81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getBalance(A)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351" y="2507"/>
              <a:ext cx="106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Replica managers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990" y="3124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144" y="2500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5031" y="2640"/>
              <a:ext cx="561" cy="63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5187" y="2811"/>
              <a:ext cx="249" cy="250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5272" y="285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5093" y="3093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1569" y="1439"/>
              <a:ext cx="250" cy="250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3284" y="1424"/>
              <a:ext cx="250" cy="249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2100" y="2820"/>
              <a:ext cx="265" cy="250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2193" y="2884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3253" y="2219"/>
              <a:ext cx="250" cy="249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3339" y="2260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883" y="2764"/>
              <a:ext cx="78" cy="94"/>
            </a:xfrm>
            <a:custGeom>
              <a:avLst/>
              <a:gdLst>
                <a:gd name="T0" fmla="*/ 47 w 78"/>
                <a:gd name="T1" fmla="*/ 16 h 94"/>
                <a:gd name="T2" fmla="*/ 78 w 78"/>
                <a:gd name="T3" fmla="*/ 32 h 94"/>
                <a:gd name="T4" fmla="*/ 0 w 78"/>
                <a:gd name="T5" fmla="*/ 94 h 94"/>
                <a:gd name="T6" fmla="*/ 32 w 78"/>
                <a:gd name="T7" fmla="*/ 0 h 94"/>
                <a:gd name="T8" fmla="*/ 47 w 78"/>
                <a:gd name="T9" fmla="*/ 16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94"/>
                <a:gd name="T17" fmla="*/ 78 w 78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94">
                  <a:moveTo>
                    <a:pt x="47" y="16"/>
                  </a:moveTo>
                  <a:lnTo>
                    <a:pt x="78" y="32"/>
                  </a:lnTo>
                  <a:lnTo>
                    <a:pt x="0" y="94"/>
                  </a:lnTo>
                  <a:lnTo>
                    <a:pt x="32" y="0"/>
                  </a:lnTo>
                  <a:lnTo>
                    <a:pt x="47" y="16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930" y="1673"/>
              <a:ext cx="686" cy="109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144" y="2219"/>
              <a:ext cx="94" cy="78"/>
            </a:xfrm>
            <a:custGeom>
              <a:avLst/>
              <a:gdLst>
                <a:gd name="T0" fmla="*/ 0 w 94"/>
                <a:gd name="T1" fmla="*/ 31 h 78"/>
                <a:gd name="T2" fmla="*/ 16 w 94"/>
                <a:gd name="T3" fmla="*/ 0 h 78"/>
                <a:gd name="T4" fmla="*/ 94 w 94"/>
                <a:gd name="T5" fmla="*/ 78 h 78"/>
                <a:gd name="T6" fmla="*/ 0 w 94"/>
                <a:gd name="T7" fmla="*/ 62 h 78"/>
                <a:gd name="T8" fmla="*/ 0 w 94"/>
                <a:gd name="T9" fmla="*/ 31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78"/>
                <a:gd name="T17" fmla="*/ 94 w 94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78">
                  <a:moveTo>
                    <a:pt x="0" y="31"/>
                  </a:moveTo>
                  <a:lnTo>
                    <a:pt x="16" y="0"/>
                  </a:lnTo>
                  <a:lnTo>
                    <a:pt x="94" y="78"/>
                  </a:lnTo>
                  <a:lnTo>
                    <a:pt x="0" y="6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819" y="1626"/>
              <a:ext cx="1325" cy="62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302" y="2749"/>
              <a:ext cx="78" cy="93"/>
            </a:xfrm>
            <a:custGeom>
              <a:avLst/>
              <a:gdLst>
                <a:gd name="T0" fmla="*/ 63 w 78"/>
                <a:gd name="T1" fmla="*/ 15 h 93"/>
                <a:gd name="T2" fmla="*/ 78 w 78"/>
                <a:gd name="T3" fmla="*/ 47 h 93"/>
                <a:gd name="T4" fmla="*/ 0 w 78"/>
                <a:gd name="T5" fmla="*/ 93 h 93"/>
                <a:gd name="T6" fmla="*/ 47 w 78"/>
                <a:gd name="T7" fmla="*/ 0 h 93"/>
                <a:gd name="T8" fmla="*/ 63 w 78"/>
                <a:gd name="T9" fmla="*/ 15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93"/>
                <a:gd name="T17" fmla="*/ 78 w 78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93">
                  <a:moveTo>
                    <a:pt x="63" y="15"/>
                  </a:moveTo>
                  <a:lnTo>
                    <a:pt x="78" y="47"/>
                  </a:lnTo>
                  <a:lnTo>
                    <a:pt x="0" y="93"/>
                  </a:lnTo>
                  <a:lnTo>
                    <a:pt x="47" y="0"/>
                  </a:lnTo>
                  <a:lnTo>
                    <a:pt x="63" y="15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 flipH="1">
              <a:off x="2365" y="1642"/>
              <a:ext cx="966" cy="112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5109" y="2764"/>
              <a:ext cx="93" cy="78"/>
            </a:xfrm>
            <a:custGeom>
              <a:avLst/>
              <a:gdLst>
                <a:gd name="T0" fmla="*/ 15 w 93"/>
                <a:gd name="T1" fmla="*/ 16 h 78"/>
                <a:gd name="T2" fmla="*/ 31 w 93"/>
                <a:gd name="T3" fmla="*/ 0 h 78"/>
                <a:gd name="T4" fmla="*/ 93 w 93"/>
                <a:gd name="T5" fmla="*/ 78 h 78"/>
                <a:gd name="T6" fmla="*/ 0 w 93"/>
                <a:gd name="T7" fmla="*/ 32 h 78"/>
                <a:gd name="T8" fmla="*/ 15 w 93"/>
                <a:gd name="T9" fmla="*/ 16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78"/>
                <a:gd name="T17" fmla="*/ 93 w 93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78">
                  <a:moveTo>
                    <a:pt x="15" y="16"/>
                  </a:moveTo>
                  <a:lnTo>
                    <a:pt x="31" y="0"/>
                  </a:lnTo>
                  <a:lnTo>
                    <a:pt x="93" y="78"/>
                  </a:lnTo>
                  <a:lnTo>
                    <a:pt x="0" y="32"/>
                  </a:lnTo>
                  <a:lnTo>
                    <a:pt x="15" y="16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3503" y="1626"/>
              <a:ext cx="1621" cy="115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5062" y="2858"/>
              <a:ext cx="93" cy="62"/>
            </a:xfrm>
            <a:custGeom>
              <a:avLst/>
              <a:gdLst>
                <a:gd name="T0" fmla="*/ 0 w 93"/>
                <a:gd name="T1" fmla="*/ 31 h 62"/>
                <a:gd name="T2" fmla="*/ 15 w 93"/>
                <a:gd name="T3" fmla="*/ 0 h 62"/>
                <a:gd name="T4" fmla="*/ 93 w 93"/>
                <a:gd name="T5" fmla="*/ 62 h 62"/>
                <a:gd name="T6" fmla="*/ 0 w 93"/>
                <a:gd name="T7" fmla="*/ 47 h 62"/>
                <a:gd name="T8" fmla="*/ 0 w 93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62"/>
                <a:gd name="T17" fmla="*/ 93 w 93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62">
                  <a:moveTo>
                    <a:pt x="0" y="31"/>
                  </a:moveTo>
                  <a:lnTo>
                    <a:pt x="15" y="0"/>
                  </a:lnTo>
                  <a:lnTo>
                    <a:pt x="93" y="62"/>
                  </a:lnTo>
                  <a:lnTo>
                    <a:pt x="0" y="4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3487" y="2375"/>
              <a:ext cx="1575" cy="51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924" y="2811"/>
              <a:ext cx="93" cy="78"/>
            </a:xfrm>
            <a:custGeom>
              <a:avLst/>
              <a:gdLst>
                <a:gd name="T0" fmla="*/ 15 w 93"/>
                <a:gd name="T1" fmla="*/ 16 h 78"/>
                <a:gd name="T2" fmla="*/ 31 w 93"/>
                <a:gd name="T3" fmla="*/ 0 h 78"/>
                <a:gd name="T4" fmla="*/ 93 w 93"/>
                <a:gd name="T5" fmla="*/ 78 h 78"/>
                <a:gd name="T6" fmla="*/ 0 w 93"/>
                <a:gd name="T7" fmla="*/ 47 h 78"/>
                <a:gd name="T8" fmla="*/ 15 w 93"/>
                <a:gd name="T9" fmla="*/ 16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78"/>
                <a:gd name="T17" fmla="*/ 93 w 93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78">
                  <a:moveTo>
                    <a:pt x="15" y="16"/>
                  </a:moveTo>
                  <a:lnTo>
                    <a:pt x="31" y="0"/>
                  </a:lnTo>
                  <a:lnTo>
                    <a:pt x="93" y="78"/>
                  </a:lnTo>
                  <a:lnTo>
                    <a:pt x="0" y="47"/>
                  </a:lnTo>
                  <a:lnTo>
                    <a:pt x="15" y="16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3456" y="2437"/>
              <a:ext cx="483" cy="39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993" y="2967"/>
              <a:ext cx="93" cy="62"/>
            </a:xfrm>
            <a:custGeom>
              <a:avLst/>
              <a:gdLst>
                <a:gd name="T0" fmla="*/ 93 w 93"/>
                <a:gd name="T1" fmla="*/ 31 h 62"/>
                <a:gd name="T2" fmla="*/ 93 w 93"/>
                <a:gd name="T3" fmla="*/ 62 h 62"/>
                <a:gd name="T4" fmla="*/ 0 w 93"/>
                <a:gd name="T5" fmla="*/ 47 h 62"/>
                <a:gd name="T6" fmla="*/ 93 w 93"/>
                <a:gd name="T7" fmla="*/ 0 h 62"/>
                <a:gd name="T8" fmla="*/ 93 w 93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62"/>
                <a:gd name="T17" fmla="*/ 93 w 93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62">
                  <a:moveTo>
                    <a:pt x="93" y="31"/>
                  </a:moveTo>
                  <a:lnTo>
                    <a:pt x="93" y="62"/>
                  </a:lnTo>
                  <a:lnTo>
                    <a:pt x="0" y="47"/>
                  </a:lnTo>
                  <a:lnTo>
                    <a:pt x="93" y="0"/>
                  </a:lnTo>
                  <a:lnTo>
                    <a:pt x="93" y="31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 flipH="1">
              <a:off x="1102" y="2967"/>
              <a:ext cx="982" cy="3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" name="Rectangle 55"/>
          <p:cNvSpPr/>
          <p:nvPr/>
        </p:nvSpPr>
        <p:spPr bwMode="auto">
          <a:xfrm>
            <a:off x="2133600" y="2971800"/>
            <a:ext cx="1447800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5562600" y="2286000"/>
            <a:ext cx="1447800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8" name="Multiply 57"/>
          <p:cNvSpPr/>
          <p:nvPr/>
        </p:nvSpPr>
        <p:spPr bwMode="auto">
          <a:xfrm>
            <a:off x="609600" y="4114800"/>
            <a:ext cx="1219200" cy="1143000"/>
          </a:xfrm>
          <a:prstGeom prst="mathMultiply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9" name="Multiply 58"/>
          <p:cNvSpPr/>
          <p:nvPr/>
        </p:nvSpPr>
        <p:spPr bwMode="auto">
          <a:xfrm>
            <a:off x="7162800" y="4114800"/>
            <a:ext cx="1219200" cy="1143000"/>
          </a:xfrm>
          <a:prstGeom prst="mathMultiply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75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Impact of RM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that:</a:t>
            </a:r>
          </a:p>
          <a:p>
            <a:pPr lvl="1"/>
            <a:r>
              <a:rPr lang="en-US" dirty="0" smtClean="0"/>
              <a:t>RM X fails just after T has performed </a:t>
            </a:r>
            <a:r>
              <a:rPr lang="en-US" dirty="0" err="1" smtClean="0"/>
              <a:t>getBalance</a:t>
            </a:r>
            <a:r>
              <a:rPr lang="en-US" dirty="0" smtClean="0"/>
              <a:t>; and</a:t>
            </a:r>
          </a:p>
          <a:p>
            <a:pPr lvl="1"/>
            <a:r>
              <a:rPr lang="en-US" dirty="0" smtClean="0"/>
              <a:t>RM N fails just after U has performed </a:t>
            </a:r>
            <a:r>
              <a:rPr lang="en-US" dirty="0" err="1" smtClean="0"/>
              <a:t>getBalance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Both failures occur before any of the deposit()</a:t>
            </a:r>
            <a:r>
              <a:rPr lang="fr-FR" altLang="ja-JP" dirty="0" smtClean="0"/>
              <a:t>'</a:t>
            </a:r>
            <a:r>
              <a:rPr lang="en-US" dirty="0" err="1" smtClean="0"/>
              <a:t>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Subsequently:</a:t>
            </a:r>
          </a:p>
          <a:p>
            <a:pPr lvl="1"/>
            <a:r>
              <a:rPr lang="en-US" dirty="0" smtClean="0"/>
              <a:t>T</a:t>
            </a:r>
            <a:r>
              <a:rPr lang="fr-FR" altLang="ja-JP" dirty="0" smtClean="0"/>
              <a:t>'</a:t>
            </a:r>
            <a:r>
              <a:rPr lang="en-US" dirty="0" err="1" smtClean="0"/>
              <a:t>s</a:t>
            </a:r>
            <a:r>
              <a:rPr lang="en-US" dirty="0" smtClean="0"/>
              <a:t> deposit will be performed at </a:t>
            </a:r>
            <a:r>
              <a:rPr lang="en-US" dirty="0" err="1" smtClean="0"/>
              <a:t>RMs</a:t>
            </a:r>
            <a:r>
              <a:rPr lang="en-US" dirty="0" smtClean="0"/>
              <a:t> M and P </a:t>
            </a:r>
          </a:p>
          <a:p>
            <a:pPr lvl="1"/>
            <a:r>
              <a:rPr lang="en-US" dirty="0" smtClean="0"/>
              <a:t>U</a:t>
            </a:r>
            <a:r>
              <a:rPr lang="fr-FR" altLang="ja-JP" dirty="0" smtClean="0"/>
              <a:t>'</a:t>
            </a:r>
            <a:r>
              <a:rPr lang="en-US" dirty="0" err="1" smtClean="0"/>
              <a:t>s</a:t>
            </a:r>
            <a:r>
              <a:rPr lang="en-US" dirty="0" smtClean="0"/>
              <a:t> deposit will be performed at RM Y. </a:t>
            </a:r>
          </a:p>
          <a:p>
            <a:r>
              <a:rPr lang="en-US" dirty="0" smtClean="0"/>
              <a:t>The concurrency control on A at RM X does not prevent transaction U from updating A at RM Y.</a:t>
            </a:r>
          </a:p>
          <a:p>
            <a:r>
              <a:rPr lang="en-US" dirty="0" smtClean="0"/>
              <a:t>Solution: Must also serialize RM crashes and recoveries with respect to entire transactions.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02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From T</a:t>
            </a:r>
            <a:r>
              <a:rPr lang="fr-FR" altLang="ja-JP" dirty="0" smtClean="0"/>
              <a:t>'</a:t>
            </a:r>
            <a:r>
              <a:rPr lang="en-US" dirty="0" err="1" smtClean="0"/>
              <a:t>s</a:t>
            </a:r>
            <a:r>
              <a:rPr lang="en-US" dirty="0" smtClean="0"/>
              <a:t> perspective,</a:t>
            </a:r>
          </a:p>
          <a:p>
            <a:pPr lvl="1"/>
            <a:r>
              <a:rPr lang="en-US" dirty="0" smtClean="0"/>
              <a:t>T has read from an object at X </a:t>
            </a:r>
            <a:r>
              <a:rPr lang="en-US" dirty="0" err="1" smtClean="0">
                <a:sym typeface="Wingdings" charset="0"/>
              </a:rPr>
              <a:t></a:t>
            </a:r>
            <a:r>
              <a:rPr lang="en-US" dirty="0" smtClean="0"/>
              <a:t> X must have failed after T</a:t>
            </a:r>
            <a:r>
              <a:rPr lang="fr-FR" altLang="ja-JP" dirty="0" smtClean="0"/>
              <a:t>'</a:t>
            </a:r>
            <a:r>
              <a:rPr lang="en-US" dirty="0" err="1" smtClean="0"/>
              <a:t>s</a:t>
            </a:r>
            <a:r>
              <a:rPr lang="en-US" dirty="0" smtClean="0"/>
              <a:t> operation. </a:t>
            </a:r>
          </a:p>
          <a:p>
            <a:pPr lvl="1"/>
            <a:r>
              <a:rPr lang="en-US" dirty="0" smtClean="0"/>
              <a:t>T observes the failure of N when it attempts to update the object B </a:t>
            </a:r>
            <a:r>
              <a:rPr lang="en-US" dirty="0" err="1" smtClean="0">
                <a:sym typeface="Wingdings" charset="0"/>
              </a:rPr>
              <a:t></a:t>
            </a:r>
            <a:r>
              <a:rPr lang="en-US" dirty="0" smtClean="0"/>
              <a:t> N</a:t>
            </a:r>
            <a:r>
              <a:rPr lang="fr-FR" altLang="ja-JP" dirty="0" smtClean="0"/>
              <a:t>'</a:t>
            </a:r>
            <a:r>
              <a:rPr lang="en-US" dirty="0" err="1" smtClean="0"/>
              <a:t>s</a:t>
            </a:r>
            <a:r>
              <a:rPr lang="en-US" dirty="0" smtClean="0"/>
              <a:t> failure must be before T.</a:t>
            </a:r>
          </a:p>
          <a:p>
            <a:pPr lvl="1"/>
            <a:r>
              <a:rPr lang="en-US" dirty="0" smtClean="0"/>
              <a:t>Thus: N fails </a:t>
            </a:r>
            <a:r>
              <a:rPr lang="en-US" dirty="0" err="1" smtClean="0">
                <a:sym typeface="Wingdings" charset="0"/>
              </a:rPr>
              <a:t></a:t>
            </a:r>
            <a:r>
              <a:rPr lang="en-US" dirty="0" smtClean="0">
                <a:sym typeface="Wingdings" charset="0"/>
              </a:rPr>
              <a:t> T reads object A at X; T writes objects B at M and P </a:t>
            </a:r>
            <a:r>
              <a:rPr lang="en-US" dirty="0" err="1" smtClean="0">
                <a:sym typeface="Wingdings" charset="0"/>
              </a:rPr>
              <a:t></a:t>
            </a:r>
            <a:r>
              <a:rPr lang="en-US" dirty="0" smtClean="0">
                <a:sym typeface="Wingdings" charset="0"/>
              </a:rPr>
              <a:t> T commits </a:t>
            </a:r>
            <a:r>
              <a:rPr lang="en-US" dirty="0" err="1" smtClean="0">
                <a:sym typeface="Wingdings" charset="0"/>
              </a:rPr>
              <a:t></a:t>
            </a:r>
            <a:r>
              <a:rPr lang="en-US" dirty="0" smtClean="0">
                <a:sym typeface="Wingdings" charset="0"/>
              </a:rPr>
              <a:t> X fails.</a:t>
            </a:r>
          </a:p>
          <a:p>
            <a:r>
              <a:rPr lang="en-US" dirty="0" smtClean="0"/>
              <a:t>From U</a:t>
            </a:r>
            <a:r>
              <a:rPr lang="fr-FR" altLang="ja-JP" dirty="0" smtClean="0"/>
              <a:t>'</a:t>
            </a:r>
            <a:r>
              <a:rPr lang="en-US" dirty="0" err="1" smtClean="0"/>
              <a:t>s</a:t>
            </a:r>
            <a:r>
              <a:rPr lang="en-US" dirty="0" smtClean="0"/>
              <a:t> perspective,</a:t>
            </a:r>
          </a:p>
          <a:p>
            <a:pPr lvl="1"/>
            <a:r>
              <a:rPr lang="en-US" dirty="0" smtClean="0"/>
              <a:t>Thus: X fails </a:t>
            </a:r>
            <a:r>
              <a:rPr lang="en-US" dirty="0" err="1" smtClean="0">
                <a:sym typeface="Wingdings" charset="0"/>
              </a:rPr>
              <a:t></a:t>
            </a:r>
            <a:r>
              <a:rPr lang="en-US" dirty="0" smtClean="0">
                <a:sym typeface="Wingdings" charset="0"/>
              </a:rPr>
              <a:t> U reads object B at N; U writes object A at Y </a:t>
            </a:r>
            <a:r>
              <a:rPr lang="en-US" dirty="0" err="1" smtClean="0">
                <a:sym typeface="Wingdings" charset="0"/>
              </a:rPr>
              <a:t></a:t>
            </a:r>
            <a:r>
              <a:rPr lang="en-US" dirty="0" smtClean="0">
                <a:sym typeface="Wingdings" charset="0"/>
              </a:rPr>
              <a:t> U commits </a:t>
            </a:r>
            <a:r>
              <a:rPr lang="en-US" dirty="0" err="1" smtClean="0">
                <a:sym typeface="Wingdings" charset="0"/>
              </a:rPr>
              <a:t></a:t>
            </a:r>
            <a:r>
              <a:rPr lang="en-US" dirty="0" smtClean="0">
                <a:sym typeface="Wingdings" charset="0"/>
              </a:rPr>
              <a:t> N fails.</a:t>
            </a:r>
          </a:p>
          <a:p>
            <a:r>
              <a:rPr lang="en-US" dirty="0" smtClean="0"/>
              <a:t>At the time T tries to commit, </a:t>
            </a:r>
          </a:p>
          <a:p>
            <a:pPr lvl="1"/>
            <a:r>
              <a:rPr lang="en-US" dirty="0" smtClean="0"/>
              <a:t>it first checks if N is still not available and if X, M and P are still available. Only then can T commit.</a:t>
            </a:r>
          </a:p>
          <a:p>
            <a:pPr lvl="1"/>
            <a:r>
              <a:rPr lang="en-US" dirty="0" smtClean="0"/>
              <a:t>If T commits, U</a:t>
            </a:r>
            <a:r>
              <a:rPr lang="fr-FR" altLang="ja-JP" dirty="0" smtClean="0"/>
              <a:t>'</a:t>
            </a:r>
            <a:r>
              <a:rPr lang="en-US" dirty="0" err="1" smtClean="0"/>
              <a:t>s</a:t>
            </a:r>
            <a:r>
              <a:rPr lang="en-US" dirty="0" smtClean="0"/>
              <a:t> validation will fail because N has already failed.</a:t>
            </a:r>
          </a:p>
          <a:p>
            <a:r>
              <a:rPr lang="en-US" dirty="0" smtClean="0"/>
              <a:t>Can be combined with 2PC. </a:t>
            </a:r>
          </a:p>
          <a:p>
            <a:r>
              <a:rPr lang="en-US" dirty="0" smtClean="0"/>
              <a:t>Caveat: Local validation may not work if partitions occur in the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4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you deal with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04813" y="1389062"/>
            <a:ext cx="7985125" cy="3640138"/>
            <a:chOff x="324" y="1014"/>
            <a:chExt cx="5449" cy="229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5" y="1852"/>
              <a:ext cx="5297" cy="1392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068" y="1931"/>
              <a:ext cx="570" cy="633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471" y="1030"/>
              <a:ext cx="570" cy="632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24" y="1069"/>
              <a:ext cx="106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Client + front end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029" y="2548"/>
              <a:ext cx="569" cy="648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5171" y="2722"/>
              <a:ext cx="269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5274" y="2764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86" y="2548"/>
              <a:ext cx="569" cy="648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329" y="2548"/>
              <a:ext cx="569" cy="648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487" y="2722"/>
              <a:ext cx="269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88" y="1401"/>
              <a:ext cx="88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withdraw(B, 4)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317" y="1014"/>
              <a:ext cx="570" cy="633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171" y="1084"/>
              <a:ext cx="10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Client + front end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657" y="2302"/>
              <a:ext cx="111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Replica managers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218" y="1575"/>
              <a:ext cx="78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deposit(B,3);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689" y="1309"/>
              <a:ext cx="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858" y="1357"/>
              <a:ext cx="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317" y="1256"/>
              <a:ext cx="50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Network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317" y="1414"/>
              <a:ext cx="4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partition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1519" y="1314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4365" y="1299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3226" y="2105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322" y="2147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744" y="2722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837" y="2764"/>
              <a:ext cx="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934" y="2627"/>
              <a:ext cx="63" cy="111"/>
            </a:xfrm>
            <a:custGeom>
              <a:avLst/>
              <a:gdLst>
                <a:gd name="T0" fmla="*/ 47 w 63"/>
                <a:gd name="T1" fmla="*/ 16 h 111"/>
                <a:gd name="T2" fmla="*/ 63 w 63"/>
                <a:gd name="T3" fmla="*/ 32 h 111"/>
                <a:gd name="T4" fmla="*/ 0 w 63"/>
                <a:gd name="T5" fmla="*/ 111 h 111"/>
                <a:gd name="T6" fmla="*/ 15 w 63"/>
                <a:gd name="T7" fmla="*/ 0 h 111"/>
                <a:gd name="T8" fmla="*/ 47 w 63"/>
                <a:gd name="T9" fmla="*/ 16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111"/>
                <a:gd name="T17" fmla="*/ 63 w 63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111">
                  <a:moveTo>
                    <a:pt x="47" y="16"/>
                  </a:moveTo>
                  <a:lnTo>
                    <a:pt x="63" y="32"/>
                  </a:lnTo>
                  <a:lnTo>
                    <a:pt x="0" y="111"/>
                  </a:lnTo>
                  <a:lnTo>
                    <a:pt x="15" y="0"/>
                  </a:lnTo>
                  <a:lnTo>
                    <a:pt x="47" y="16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H="1">
              <a:off x="981" y="1552"/>
              <a:ext cx="585" cy="109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392" y="2817"/>
              <a:ext cx="111" cy="47"/>
            </a:xfrm>
            <a:custGeom>
              <a:avLst/>
              <a:gdLst>
                <a:gd name="T0" fmla="*/ 0 w 111"/>
                <a:gd name="T1" fmla="*/ 31 h 47"/>
                <a:gd name="T2" fmla="*/ 0 w 111"/>
                <a:gd name="T3" fmla="*/ 0 h 47"/>
                <a:gd name="T4" fmla="*/ 111 w 111"/>
                <a:gd name="T5" fmla="*/ 31 h 47"/>
                <a:gd name="T6" fmla="*/ 0 w 111"/>
                <a:gd name="T7" fmla="*/ 47 h 47"/>
                <a:gd name="T8" fmla="*/ 0 w 111"/>
                <a:gd name="T9" fmla="*/ 31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47"/>
                <a:gd name="T17" fmla="*/ 111 w 111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47">
                  <a:moveTo>
                    <a:pt x="0" y="31"/>
                  </a:moveTo>
                  <a:lnTo>
                    <a:pt x="0" y="0"/>
                  </a:lnTo>
                  <a:lnTo>
                    <a:pt x="111" y="31"/>
                  </a:lnTo>
                  <a:lnTo>
                    <a:pt x="0" y="4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981" y="2848"/>
              <a:ext cx="41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3464" y="2042"/>
              <a:ext cx="94" cy="79"/>
            </a:xfrm>
            <a:custGeom>
              <a:avLst/>
              <a:gdLst>
                <a:gd name="T0" fmla="*/ 79 w 94"/>
                <a:gd name="T1" fmla="*/ 31 h 79"/>
                <a:gd name="T2" fmla="*/ 94 w 94"/>
                <a:gd name="T3" fmla="*/ 47 h 79"/>
                <a:gd name="T4" fmla="*/ 0 w 94"/>
                <a:gd name="T5" fmla="*/ 79 h 79"/>
                <a:gd name="T6" fmla="*/ 63 w 94"/>
                <a:gd name="T7" fmla="*/ 0 h 79"/>
                <a:gd name="T8" fmla="*/ 79 w 94"/>
                <a:gd name="T9" fmla="*/ 31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79"/>
                <a:gd name="T17" fmla="*/ 94 w 94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79">
                  <a:moveTo>
                    <a:pt x="79" y="31"/>
                  </a:moveTo>
                  <a:lnTo>
                    <a:pt x="94" y="47"/>
                  </a:lnTo>
                  <a:lnTo>
                    <a:pt x="0" y="79"/>
                  </a:lnTo>
                  <a:lnTo>
                    <a:pt x="63" y="0"/>
                  </a:lnTo>
                  <a:lnTo>
                    <a:pt x="79" y="31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H="1">
              <a:off x="3543" y="1504"/>
              <a:ext cx="869" cy="569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5061" y="2753"/>
              <a:ext cx="95" cy="48"/>
            </a:xfrm>
            <a:custGeom>
              <a:avLst/>
              <a:gdLst>
                <a:gd name="T0" fmla="*/ 0 w 95"/>
                <a:gd name="T1" fmla="*/ 16 h 48"/>
                <a:gd name="T2" fmla="*/ 15 w 95"/>
                <a:gd name="T3" fmla="*/ 0 h 48"/>
                <a:gd name="T4" fmla="*/ 95 w 95"/>
                <a:gd name="T5" fmla="*/ 48 h 48"/>
                <a:gd name="T6" fmla="*/ 0 w 95"/>
                <a:gd name="T7" fmla="*/ 48 h 48"/>
                <a:gd name="T8" fmla="*/ 0 w 95"/>
                <a:gd name="T9" fmla="*/ 16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48"/>
                <a:gd name="T17" fmla="*/ 95 w 9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48">
                  <a:moveTo>
                    <a:pt x="0" y="16"/>
                  </a:moveTo>
                  <a:lnTo>
                    <a:pt x="15" y="0"/>
                  </a:lnTo>
                  <a:lnTo>
                    <a:pt x="95" y="48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3464" y="2279"/>
              <a:ext cx="1597" cy="49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214" y="1805"/>
              <a:ext cx="443" cy="1502"/>
            </a:xfrm>
            <a:custGeom>
              <a:avLst/>
              <a:gdLst>
                <a:gd name="T0" fmla="*/ 48 w 443"/>
                <a:gd name="T1" fmla="*/ 15 h 1502"/>
                <a:gd name="T2" fmla="*/ 301 w 443"/>
                <a:gd name="T3" fmla="*/ 348 h 1502"/>
                <a:gd name="T4" fmla="*/ 0 w 443"/>
                <a:gd name="T5" fmla="*/ 585 h 1502"/>
                <a:gd name="T6" fmla="*/ 253 w 443"/>
                <a:gd name="T7" fmla="*/ 822 h 1502"/>
                <a:gd name="T8" fmla="*/ 0 w 443"/>
                <a:gd name="T9" fmla="*/ 1091 h 1502"/>
                <a:gd name="T10" fmla="*/ 301 w 443"/>
                <a:gd name="T11" fmla="*/ 1502 h 1502"/>
                <a:gd name="T12" fmla="*/ 427 w 443"/>
                <a:gd name="T13" fmla="*/ 1486 h 1502"/>
                <a:gd name="T14" fmla="*/ 143 w 443"/>
                <a:gd name="T15" fmla="*/ 1091 h 1502"/>
                <a:gd name="T16" fmla="*/ 396 w 443"/>
                <a:gd name="T17" fmla="*/ 838 h 1502"/>
                <a:gd name="T18" fmla="*/ 159 w 443"/>
                <a:gd name="T19" fmla="*/ 585 h 1502"/>
                <a:gd name="T20" fmla="*/ 443 w 443"/>
                <a:gd name="T21" fmla="*/ 332 h 1502"/>
                <a:gd name="T22" fmla="*/ 190 w 443"/>
                <a:gd name="T23" fmla="*/ 0 h 1502"/>
                <a:gd name="T24" fmla="*/ 48 w 443"/>
                <a:gd name="T25" fmla="*/ 15 h 15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3"/>
                <a:gd name="T40" fmla="*/ 0 h 1502"/>
                <a:gd name="T41" fmla="*/ 443 w 443"/>
                <a:gd name="T42" fmla="*/ 1502 h 15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3" h="1502">
                  <a:moveTo>
                    <a:pt x="48" y="15"/>
                  </a:moveTo>
                  <a:lnTo>
                    <a:pt x="301" y="348"/>
                  </a:lnTo>
                  <a:lnTo>
                    <a:pt x="0" y="585"/>
                  </a:lnTo>
                  <a:lnTo>
                    <a:pt x="253" y="822"/>
                  </a:lnTo>
                  <a:lnTo>
                    <a:pt x="0" y="1091"/>
                  </a:lnTo>
                  <a:lnTo>
                    <a:pt x="301" y="1502"/>
                  </a:lnTo>
                  <a:lnTo>
                    <a:pt x="427" y="1486"/>
                  </a:lnTo>
                  <a:lnTo>
                    <a:pt x="143" y="1091"/>
                  </a:lnTo>
                  <a:lnTo>
                    <a:pt x="396" y="838"/>
                  </a:lnTo>
                  <a:lnTo>
                    <a:pt x="159" y="585"/>
                  </a:lnTo>
                  <a:lnTo>
                    <a:pt x="443" y="332"/>
                  </a:lnTo>
                  <a:lnTo>
                    <a:pt x="190" y="0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FFFFFF"/>
            </a:solidFill>
            <a:ln w="36513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 flipH="1">
              <a:off x="2395" y="1567"/>
              <a:ext cx="152" cy="29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1589" y="2764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</p:grp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727075" y="4487863"/>
            <a:ext cx="793591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160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51054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7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Network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a partition, pairs of conflicting transactions may have been allowed to execute in different partitions. The only choice is to take corrective action after the network has recovered </a:t>
            </a:r>
          </a:p>
          <a:p>
            <a:pPr lvl="1"/>
            <a:r>
              <a:rPr lang="en-US" dirty="0"/>
              <a:t>Assumption: Partitions heal eventually</a:t>
            </a:r>
          </a:p>
          <a:p>
            <a:r>
              <a:rPr lang="en-US" dirty="0"/>
              <a:t>Abort one of the transactions after the partition has healed</a:t>
            </a:r>
          </a:p>
          <a:p>
            <a:r>
              <a:rPr lang="en-US" dirty="0"/>
              <a:t>Basic idea: allow operations to continue in partitions, but finalize and commit trans. only after partitions have healed</a:t>
            </a:r>
          </a:p>
          <a:p>
            <a:r>
              <a:rPr lang="en-US" dirty="0"/>
              <a:t>But to optimize performance, better to avoid executing operations that will eventually lead to aborts…how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58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Quorum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Quorum</a:t>
            </a:r>
            <a:r>
              <a:rPr lang="en-US" dirty="0"/>
              <a:t> approaches used to decide whether reads and writes are allowed</a:t>
            </a:r>
          </a:p>
          <a:p>
            <a:r>
              <a:rPr lang="en-US" dirty="0"/>
              <a:t>There are two types: </a:t>
            </a:r>
            <a:r>
              <a:rPr lang="en-US" dirty="0">
                <a:solidFill>
                  <a:schemeClr val="accent4"/>
                </a:solidFill>
              </a:rPr>
              <a:t>pessimistic quorums </a:t>
            </a:r>
            <a:r>
              <a:rPr lang="en-US" dirty="0"/>
              <a:t>and </a:t>
            </a:r>
            <a:r>
              <a:rPr lang="en-US" dirty="0">
                <a:solidFill>
                  <a:schemeClr val="accent4"/>
                </a:solidFill>
              </a:rPr>
              <a:t>optimistic quorums</a:t>
            </a:r>
          </a:p>
          <a:p>
            <a:r>
              <a:rPr lang="en-US" dirty="0"/>
              <a:t>In the pessimistic quorum philosophy, updates are allowed only in a partition that has the majority of RMs</a:t>
            </a:r>
          </a:p>
          <a:p>
            <a:pPr lvl="1"/>
            <a:r>
              <a:rPr lang="en-US" dirty="0"/>
              <a:t>Updates are then propagated to the other RMs when the partition is repaired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48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27320</TotalTime>
  <Pages>12</Pages>
  <Words>1565</Words>
  <Application>Microsoft Macintosh PowerPoint</Application>
  <PresentationFormat>Letter Paper (8.5x11 in)</PresentationFormat>
  <Paragraphs>325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CS252-template</vt:lpstr>
      <vt:lpstr>Office Theme</vt:lpstr>
      <vt:lpstr>CSE 486/586 Distributed Systems Replication --- 3</vt:lpstr>
      <vt:lpstr>Recap</vt:lpstr>
      <vt:lpstr>Available Copies Replication</vt:lpstr>
      <vt:lpstr>Available Copies Approach</vt:lpstr>
      <vt:lpstr>The Impact of RM Failure</vt:lpstr>
      <vt:lpstr>Local Validation</vt:lpstr>
      <vt:lpstr>Network Partition</vt:lpstr>
      <vt:lpstr>Dealing with Network Partitions</vt:lpstr>
      <vt:lpstr>Quorum Approaches</vt:lpstr>
      <vt:lpstr>Static Quorums </vt:lpstr>
      <vt:lpstr>Voting with Static Quorums </vt:lpstr>
      <vt:lpstr>CSE 486/586 Administrivia</vt:lpstr>
      <vt:lpstr>Optimistic Quorum Approaches </vt:lpstr>
      <vt:lpstr>View-based Quorum </vt:lpstr>
      <vt:lpstr>View-based Quorum - details </vt:lpstr>
      <vt:lpstr>Example: View-based Quorum </vt:lpstr>
      <vt:lpstr>Example: View-based Quorum (cont'd) </vt:lpstr>
      <vt:lpstr>CAP Theorem</vt:lpstr>
      <vt:lpstr>Coping with CAP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1141</cp:revision>
  <cp:lastPrinted>2012-03-23T14:57:23Z</cp:lastPrinted>
  <dcterms:created xsi:type="dcterms:W3CDTF">2012-03-21T04:48:11Z</dcterms:created>
  <dcterms:modified xsi:type="dcterms:W3CDTF">2012-03-26T15:36:40Z</dcterms:modified>
  <cp:category/>
</cp:coreProperties>
</file>