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9"/>
  </p:notesMasterIdLst>
  <p:handoutMasterIdLst>
    <p:handoutMasterId r:id="rId30"/>
  </p:handoutMasterIdLst>
  <p:sldIdLst>
    <p:sldId id="322" r:id="rId3"/>
    <p:sldId id="797" r:id="rId4"/>
    <p:sldId id="840" r:id="rId5"/>
    <p:sldId id="830" r:id="rId6"/>
    <p:sldId id="841" r:id="rId7"/>
    <p:sldId id="822" r:id="rId8"/>
    <p:sldId id="823" r:id="rId9"/>
    <p:sldId id="824" r:id="rId10"/>
    <p:sldId id="825" r:id="rId11"/>
    <p:sldId id="826" r:id="rId12"/>
    <p:sldId id="827" r:id="rId13"/>
    <p:sldId id="828" r:id="rId14"/>
    <p:sldId id="829" r:id="rId15"/>
    <p:sldId id="831" r:id="rId16"/>
    <p:sldId id="796" r:id="rId17"/>
    <p:sldId id="832" r:id="rId18"/>
    <p:sldId id="833" r:id="rId19"/>
    <p:sldId id="834" r:id="rId20"/>
    <p:sldId id="835" r:id="rId21"/>
    <p:sldId id="842" r:id="rId22"/>
    <p:sldId id="837" r:id="rId23"/>
    <p:sldId id="838" r:id="rId24"/>
    <p:sldId id="843" r:id="rId25"/>
    <p:sldId id="839" r:id="rId26"/>
    <p:sldId id="777" r:id="rId27"/>
    <p:sldId id="584" r:id="rId2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3" d="100"/>
          <a:sy n="73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Security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4-22 at 11.4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60397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3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 (TLS)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SSL (Secure Socket Layer)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was developed by Netscape for electronic transaction security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SSL was adopted as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TLS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as an Internet standard.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A protocol layer is added below the application layer for: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Negotiating encryption and authentication methods.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Bootstrapping secure communication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 It consists of two layers: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The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Record Protocol Layer</a:t>
            </a:r>
            <a:r>
              <a:rPr lang="en-US" dirty="0">
                <a:ea typeface="ＭＳ Ｐゴシック" charset="0"/>
              </a:rPr>
              <a:t> implements a secure channel by encrypting and authenticating messages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The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Handshake Layer</a:t>
            </a:r>
            <a:r>
              <a:rPr lang="en-US" dirty="0">
                <a:ea typeface="ＭＳ Ｐゴシック" charset="0"/>
              </a:rPr>
              <a:t> establishes and maintains a secure session between two nodes</a:t>
            </a:r>
            <a:r>
              <a:rPr lang="en-US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90625" y="1817688"/>
            <a:ext cx="6859588" cy="3657600"/>
            <a:chOff x="813" y="1145"/>
            <a:chExt cx="4681" cy="230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204" y="1145"/>
              <a:ext cx="534" cy="57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204" y="1145"/>
              <a:ext cx="553" cy="590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596" y="1145"/>
              <a:ext cx="534" cy="57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96" y="1145"/>
              <a:ext cx="552" cy="590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74" y="1145"/>
              <a:ext cx="848" cy="5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674" y="1145"/>
              <a:ext cx="866" cy="59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35" y="1145"/>
              <a:ext cx="847" cy="5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735" y="1145"/>
              <a:ext cx="866" cy="59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13" y="2214"/>
              <a:ext cx="4662" cy="350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13" y="2214"/>
              <a:ext cx="4681" cy="369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813" y="2656"/>
              <a:ext cx="4662" cy="350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13" y="2656"/>
              <a:ext cx="4681" cy="369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13" y="1809"/>
              <a:ext cx="4662" cy="33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13" y="1809"/>
              <a:ext cx="4681" cy="35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13" y="1145"/>
              <a:ext cx="848" cy="5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13" y="1145"/>
              <a:ext cx="866" cy="59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11" y="1176"/>
              <a:ext cx="30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</a:rPr>
                <a:t>T</a:t>
              </a: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LS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885" y="1361"/>
              <a:ext cx="77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Handshake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973" y="1545"/>
              <a:ext cx="54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83" y="1302"/>
              <a:ext cx="93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</a:rPr>
                <a:t>TLS</a:t>
              </a: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Change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783" y="1467"/>
              <a:ext cx="88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Cipher Spec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778" y="1302"/>
              <a:ext cx="6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TLS </a:t>
              </a: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Alert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78" y="1467"/>
              <a:ext cx="60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963" y="2352"/>
              <a:ext cx="1990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Transport layer (usually TCP)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027" y="2776"/>
              <a:ext cx="175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Network layer (usually IP)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419" y="1910"/>
              <a:ext cx="154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TLS </a:t>
              </a: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Record Protocol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681" y="1394"/>
              <a:ext cx="44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HTTP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274" y="1394"/>
              <a:ext cx="47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Telnet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956" y="3209"/>
              <a:ext cx="239" cy="22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956" y="3209"/>
              <a:ext cx="258" cy="24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884" y="3216"/>
              <a:ext cx="10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TLS </a:t>
              </a: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protocols: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664" y="3209"/>
              <a:ext cx="240" cy="221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664" y="3209"/>
              <a:ext cx="258" cy="240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484" y="3216"/>
              <a:ext cx="110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Other protocols: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919" y="148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5037" y="148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5155" y="148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87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Record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The record protocol takes an application message to be transmitted, </a:t>
            </a:r>
          </a:p>
          <a:p>
            <a:pPr lvl="1"/>
            <a:r>
              <a:rPr lang="en-US" sz="2000" dirty="0">
                <a:ea typeface="ＭＳ Ｐゴシック" charset="0"/>
              </a:rPr>
              <a:t>fragments the data into manageable blocks,</a:t>
            </a:r>
          </a:p>
          <a:p>
            <a:pPr lvl="1"/>
            <a:r>
              <a:rPr lang="en-US" sz="2000" dirty="0">
                <a:ea typeface="ＭＳ Ｐゴシック" charset="0"/>
              </a:rPr>
              <a:t>optionally compresses the data, </a:t>
            </a:r>
          </a:p>
          <a:p>
            <a:pPr lvl="1"/>
            <a:r>
              <a:rPr lang="en-US" sz="2000" dirty="0">
                <a:ea typeface="ＭＳ Ｐゴシック" charset="0"/>
              </a:rPr>
              <a:t>computes a message authentication code (MAC),</a:t>
            </a:r>
          </a:p>
          <a:p>
            <a:pPr lvl="1"/>
            <a:r>
              <a:rPr lang="en-US" sz="2000" dirty="0">
                <a:ea typeface="ＭＳ Ｐゴシック" charset="0"/>
              </a:rPr>
              <a:t>encrypts and </a:t>
            </a:r>
          </a:p>
          <a:p>
            <a:pPr lvl="1"/>
            <a:r>
              <a:rPr lang="en-US" sz="2000" dirty="0">
                <a:ea typeface="ＭＳ Ｐゴシック" charset="0"/>
              </a:rPr>
              <a:t>adds a header.</a:t>
            </a:r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052888" y="1262063"/>
            <a:ext cx="5008562" cy="4352925"/>
            <a:chOff x="1162" y="891"/>
            <a:chExt cx="4008" cy="300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2" y="946"/>
              <a:ext cx="142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Application data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15" y="891"/>
              <a:ext cx="1544" cy="218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822" y="937"/>
              <a:ext cx="70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abcdefghi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128" y="1452"/>
              <a:ext cx="530" cy="219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297" y="1482"/>
              <a:ext cx="2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abc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892" y="1452"/>
              <a:ext cx="530" cy="219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077" y="1482"/>
              <a:ext cx="22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def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640" y="1452"/>
              <a:ext cx="530" cy="219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828" y="1482"/>
              <a:ext cx="21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ghi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221" y="2029"/>
              <a:ext cx="328" cy="15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221" y="2029"/>
              <a:ext cx="343" cy="17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62" y="1506"/>
              <a:ext cx="190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Record protocol units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162" y="2052"/>
              <a:ext cx="159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Compressed units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673" y="2575"/>
              <a:ext cx="297" cy="156"/>
            </a:xfrm>
            <a:custGeom>
              <a:avLst/>
              <a:gdLst>
                <a:gd name="T0" fmla="*/ 0 w 297"/>
                <a:gd name="T1" fmla="*/ 156 h 156"/>
                <a:gd name="T2" fmla="*/ 156 w 297"/>
                <a:gd name="T3" fmla="*/ 0 h 156"/>
                <a:gd name="T4" fmla="*/ 297 w 297"/>
                <a:gd name="T5" fmla="*/ 156 h 156"/>
                <a:gd name="T6" fmla="*/ 0 w 29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"/>
                <a:gd name="T13" fmla="*/ 0 h 156"/>
                <a:gd name="T14" fmla="*/ 297 w 29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" h="156">
                  <a:moveTo>
                    <a:pt x="0" y="156"/>
                  </a:moveTo>
                  <a:lnTo>
                    <a:pt x="156" y="0"/>
                  </a:lnTo>
                  <a:lnTo>
                    <a:pt x="297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162" y="2599"/>
              <a:ext cx="41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MAC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162" y="3159"/>
              <a:ext cx="8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Encrypted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162" y="3705"/>
              <a:ext cx="99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TCP packet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299" y="3121"/>
              <a:ext cx="328" cy="15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299" y="3121"/>
              <a:ext cx="343" cy="171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720" y="3121"/>
              <a:ext cx="281" cy="140"/>
            </a:xfrm>
            <a:custGeom>
              <a:avLst/>
              <a:gdLst>
                <a:gd name="T0" fmla="*/ 0 w 281"/>
                <a:gd name="T1" fmla="*/ 140 h 140"/>
                <a:gd name="T2" fmla="*/ 140 w 281"/>
                <a:gd name="T3" fmla="*/ 0 h 140"/>
                <a:gd name="T4" fmla="*/ 281 w 281"/>
                <a:gd name="T5" fmla="*/ 140 h 140"/>
                <a:gd name="T6" fmla="*/ 0 w 281"/>
                <a:gd name="T7" fmla="*/ 14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1"/>
                <a:gd name="T13" fmla="*/ 0 h 140"/>
                <a:gd name="T14" fmla="*/ 281 w 281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1" h="140">
                  <a:moveTo>
                    <a:pt x="0" y="140"/>
                  </a:moveTo>
                  <a:lnTo>
                    <a:pt x="140" y="0"/>
                  </a:lnTo>
                  <a:lnTo>
                    <a:pt x="281" y="14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221" y="3074"/>
              <a:ext cx="889" cy="281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21" y="3635"/>
              <a:ext cx="873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221" y="3635"/>
              <a:ext cx="889" cy="265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110" y="1374"/>
              <a:ext cx="62" cy="63"/>
            </a:xfrm>
            <a:custGeom>
              <a:avLst/>
              <a:gdLst>
                <a:gd name="T0" fmla="*/ 31 w 62"/>
                <a:gd name="T1" fmla="*/ 0 h 63"/>
                <a:gd name="T2" fmla="*/ 62 w 62"/>
                <a:gd name="T3" fmla="*/ 0 h 63"/>
                <a:gd name="T4" fmla="*/ 31 w 62"/>
                <a:gd name="T5" fmla="*/ 63 h 63"/>
                <a:gd name="T6" fmla="*/ 0 w 62"/>
                <a:gd name="T7" fmla="*/ 0 h 63"/>
                <a:gd name="T8" fmla="*/ 31 w 62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3"/>
                <a:gd name="T17" fmla="*/ 62 w 6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3">
                  <a:moveTo>
                    <a:pt x="31" y="0"/>
                  </a:moveTo>
                  <a:lnTo>
                    <a:pt x="62" y="0"/>
                  </a:lnTo>
                  <a:lnTo>
                    <a:pt x="31" y="63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4141" y="1094"/>
              <a:ext cx="1" cy="26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812" y="1374"/>
              <a:ext cx="62" cy="63"/>
            </a:xfrm>
            <a:custGeom>
              <a:avLst/>
              <a:gdLst>
                <a:gd name="T0" fmla="*/ 15 w 62"/>
                <a:gd name="T1" fmla="*/ 32 h 63"/>
                <a:gd name="T2" fmla="*/ 31 w 62"/>
                <a:gd name="T3" fmla="*/ 0 h 63"/>
                <a:gd name="T4" fmla="*/ 62 w 62"/>
                <a:gd name="T5" fmla="*/ 63 h 63"/>
                <a:gd name="T6" fmla="*/ 0 w 62"/>
                <a:gd name="T7" fmla="*/ 63 h 63"/>
                <a:gd name="T8" fmla="*/ 15 w 62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3"/>
                <a:gd name="T17" fmla="*/ 62 w 6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3">
                  <a:moveTo>
                    <a:pt x="15" y="32"/>
                  </a:moveTo>
                  <a:lnTo>
                    <a:pt x="31" y="0"/>
                  </a:lnTo>
                  <a:lnTo>
                    <a:pt x="62" y="63"/>
                  </a:lnTo>
                  <a:lnTo>
                    <a:pt x="0" y="63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4141" y="1094"/>
              <a:ext cx="686" cy="31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408" y="1359"/>
              <a:ext cx="63" cy="62"/>
            </a:xfrm>
            <a:custGeom>
              <a:avLst/>
              <a:gdLst>
                <a:gd name="T0" fmla="*/ 47 w 63"/>
                <a:gd name="T1" fmla="*/ 31 h 62"/>
                <a:gd name="T2" fmla="*/ 63 w 63"/>
                <a:gd name="T3" fmla="*/ 62 h 62"/>
                <a:gd name="T4" fmla="*/ 0 w 63"/>
                <a:gd name="T5" fmla="*/ 62 h 62"/>
                <a:gd name="T6" fmla="*/ 31 w 63"/>
                <a:gd name="T7" fmla="*/ 0 h 62"/>
                <a:gd name="T8" fmla="*/ 47 w 63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62"/>
                <a:gd name="T17" fmla="*/ 63 w 6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62">
                  <a:moveTo>
                    <a:pt x="47" y="31"/>
                  </a:moveTo>
                  <a:lnTo>
                    <a:pt x="63" y="62"/>
                  </a:lnTo>
                  <a:lnTo>
                    <a:pt x="0" y="62"/>
                  </a:lnTo>
                  <a:lnTo>
                    <a:pt x="31" y="0"/>
                  </a:lnTo>
                  <a:lnTo>
                    <a:pt x="47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3455" y="1094"/>
              <a:ext cx="686" cy="29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221" y="1210"/>
              <a:ext cx="152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Fragment/combine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33" y="1786"/>
              <a:ext cx="83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Compress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330" y="1951"/>
              <a:ext cx="63" cy="47"/>
            </a:xfrm>
            <a:custGeom>
              <a:avLst/>
              <a:gdLst>
                <a:gd name="T0" fmla="*/ 31 w 63"/>
                <a:gd name="T1" fmla="*/ 0 h 47"/>
                <a:gd name="T2" fmla="*/ 63 w 63"/>
                <a:gd name="T3" fmla="*/ 0 h 47"/>
                <a:gd name="T4" fmla="*/ 31 w 63"/>
                <a:gd name="T5" fmla="*/ 47 h 47"/>
                <a:gd name="T6" fmla="*/ 0 w 63"/>
                <a:gd name="T7" fmla="*/ 0 h 47"/>
                <a:gd name="T8" fmla="*/ 31 w 6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47"/>
                <a:gd name="T17" fmla="*/ 63 w 6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47">
                  <a:moveTo>
                    <a:pt x="31" y="0"/>
                  </a:moveTo>
                  <a:lnTo>
                    <a:pt x="63" y="0"/>
                  </a:lnTo>
                  <a:lnTo>
                    <a:pt x="31" y="4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361" y="1671"/>
              <a:ext cx="1" cy="26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3346" y="2996"/>
              <a:ext cx="62" cy="62"/>
            </a:xfrm>
            <a:custGeom>
              <a:avLst/>
              <a:gdLst>
                <a:gd name="T0" fmla="*/ 31 w 62"/>
                <a:gd name="T1" fmla="*/ 0 h 62"/>
                <a:gd name="T2" fmla="*/ 62 w 62"/>
                <a:gd name="T3" fmla="*/ 0 h 62"/>
                <a:gd name="T4" fmla="*/ 31 w 62"/>
                <a:gd name="T5" fmla="*/ 62 h 62"/>
                <a:gd name="T6" fmla="*/ 0 w 62"/>
                <a:gd name="T7" fmla="*/ 0 h 62"/>
                <a:gd name="T8" fmla="*/ 31 w 62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2"/>
                <a:gd name="T17" fmla="*/ 62 w 6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2">
                  <a:moveTo>
                    <a:pt x="31" y="0"/>
                  </a:moveTo>
                  <a:lnTo>
                    <a:pt x="62" y="0"/>
                  </a:lnTo>
                  <a:lnTo>
                    <a:pt x="31" y="62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3377" y="2201"/>
              <a:ext cx="1" cy="77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673" y="2591"/>
              <a:ext cx="63" cy="62"/>
            </a:xfrm>
            <a:custGeom>
              <a:avLst/>
              <a:gdLst>
                <a:gd name="T0" fmla="*/ 32 w 63"/>
                <a:gd name="T1" fmla="*/ 15 h 62"/>
                <a:gd name="T2" fmla="*/ 47 w 63"/>
                <a:gd name="T3" fmla="*/ 0 h 62"/>
                <a:gd name="T4" fmla="*/ 63 w 63"/>
                <a:gd name="T5" fmla="*/ 62 h 62"/>
                <a:gd name="T6" fmla="*/ 0 w 63"/>
                <a:gd name="T7" fmla="*/ 31 h 62"/>
                <a:gd name="T8" fmla="*/ 32 w 63"/>
                <a:gd name="T9" fmla="*/ 15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62"/>
                <a:gd name="T17" fmla="*/ 63 w 6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62">
                  <a:moveTo>
                    <a:pt x="32" y="15"/>
                  </a:moveTo>
                  <a:lnTo>
                    <a:pt x="47" y="0"/>
                  </a:lnTo>
                  <a:lnTo>
                    <a:pt x="63" y="62"/>
                  </a:lnTo>
                  <a:lnTo>
                    <a:pt x="0" y="31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3393" y="2185"/>
              <a:ext cx="296" cy="40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233" y="2395"/>
              <a:ext cx="42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Hash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233" y="2848"/>
              <a:ext cx="62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Encrypt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233" y="3408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Transmit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3798" y="3012"/>
              <a:ext cx="62" cy="62"/>
            </a:xfrm>
            <a:custGeom>
              <a:avLst/>
              <a:gdLst>
                <a:gd name="T0" fmla="*/ 31 w 62"/>
                <a:gd name="T1" fmla="*/ 0 h 62"/>
                <a:gd name="T2" fmla="*/ 62 w 62"/>
                <a:gd name="T3" fmla="*/ 0 h 62"/>
                <a:gd name="T4" fmla="*/ 31 w 62"/>
                <a:gd name="T5" fmla="*/ 62 h 62"/>
                <a:gd name="T6" fmla="*/ 0 w 62"/>
                <a:gd name="T7" fmla="*/ 0 h 62"/>
                <a:gd name="T8" fmla="*/ 31 w 62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2"/>
                <a:gd name="T17" fmla="*/ 62 w 6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2">
                  <a:moveTo>
                    <a:pt x="31" y="0"/>
                  </a:moveTo>
                  <a:lnTo>
                    <a:pt x="62" y="0"/>
                  </a:lnTo>
                  <a:lnTo>
                    <a:pt x="31" y="62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3829" y="2731"/>
              <a:ext cx="1" cy="28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3627" y="3557"/>
              <a:ext cx="62" cy="63"/>
            </a:xfrm>
            <a:custGeom>
              <a:avLst/>
              <a:gdLst>
                <a:gd name="T0" fmla="*/ 31 w 62"/>
                <a:gd name="T1" fmla="*/ 0 h 63"/>
                <a:gd name="T2" fmla="*/ 62 w 62"/>
                <a:gd name="T3" fmla="*/ 0 h 63"/>
                <a:gd name="T4" fmla="*/ 31 w 62"/>
                <a:gd name="T5" fmla="*/ 63 h 63"/>
                <a:gd name="T6" fmla="*/ 0 w 62"/>
                <a:gd name="T7" fmla="*/ 0 h 63"/>
                <a:gd name="T8" fmla="*/ 31 w 62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3"/>
                <a:gd name="T17" fmla="*/ 62 w 6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3">
                  <a:moveTo>
                    <a:pt x="31" y="0"/>
                  </a:moveTo>
                  <a:lnTo>
                    <a:pt x="62" y="0"/>
                  </a:lnTo>
                  <a:lnTo>
                    <a:pt x="31" y="63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3658" y="3355"/>
              <a:ext cx="1" cy="18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36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715962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Handshake Protocol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40300" y="865188"/>
            <a:ext cx="333226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</a:rPr>
              <a:t>Cipher suite: a list of cryptographic</a:t>
            </a:r>
          </a:p>
          <a:p>
            <a:r>
              <a:rPr lang="en-US" sz="1600" dirty="0">
                <a:solidFill>
                  <a:srgbClr val="0000FF"/>
                </a:solidFill>
              </a:rPr>
              <a:t>algorithm supported by the client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21300" y="5500688"/>
            <a:ext cx="38685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</a:rPr>
              <a:t>The client sends a change Cipher Spec</a:t>
            </a:r>
          </a:p>
          <a:p>
            <a:r>
              <a:rPr lang="en-US" sz="1600" dirty="0">
                <a:solidFill>
                  <a:srgbClr val="0000FF"/>
                </a:solidFill>
              </a:rPr>
              <a:t>message and copies the pending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CipherSpec</a:t>
            </a:r>
            <a:r>
              <a:rPr lang="en-US" sz="1600" dirty="0">
                <a:solidFill>
                  <a:srgbClr val="0000FF"/>
                </a:solidFill>
              </a:rPr>
              <a:t> into the current </a:t>
            </a:r>
            <a:r>
              <a:rPr lang="en-US" sz="1600" dirty="0" err="1">
                <a:solidFill>
                  <a:srgbClr val="0000FF"/>
                </a:solidFill>
              </a:rPr>
              <a:t>CipherSpec</a:t>
            </a:r>
            <a:r>
              <a:rPr lang="en-US" sz="1600" dirty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4630" y="1479550"/>
            <a:ext cx="416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</a:rPr>
              <a:t>Phase 1: Establish security capabilities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08717" y="2457450"/>
            <a:ext cx="5202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</a:rPr>
              <a:t>Phase 2: Sever authentication and key exchange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14348" y="3638550"/>
            <a:ext cx="5189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</a:rPr>
              <a:t>Phase 3: Client authentication and key exchange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44052" y="4578350"/>
            <a:ext cx="1775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</a:rPr>
              <a:t>Phase 4: Finish</a:t>
            </a:r>
          </a:p>
        </p:txBody>
      </p:sp>
    </p:spTree>
    <p:extLst>
      <p:ext uri="{BB962C8B-B14F-4D97-AF65-F5344CB8AC3E}">
        <p14:creationId xmlns:p14="http://schemas.microsoft.com/office/powerpoint/2010/main" val="297342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Non-graded practice problem set 2 out</a:t>
            </a:r>
          </a:p>
          <a:p>
            <a:r>
              <a:rPr lang="en-US" dirty="0" smtClean="0"/>
              <a:t>The last class on 4/30 (Monday)</a:t>
            </a:r>
          </a:p>
          <a:p>
            <a:pPr lvl="1"/>
            <a:r>
              <a:rPr lang="en-US" dirty="0" smtClean="0"/>
              <a:t>Review of the semester</a:t>
            </a:r>
          </a:p>
          <a:p>
            <a:r>
              <a:rPr lang="en-US" dirty="0" smtClean="0"/>
              <a:t>Project 3 out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Please, please start now if you haven’t!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4/30 (Monday) @ 11:59PM</a:t>
            </a:r>
          </a:p>
          <a:p>
            <a:r>
              <a:rPr lang="en-US" dirty="0"/>
              <a:t>Final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5/7 (Monday), 3:30PM - 6:30PM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Norton 112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Use </a:t>
            </a:r>
            <a:r>
              <a:rPr lang="en-US" dirty="0">
                <a:ea typeface="ＭＳ Ｐゴシック" charset="0"/>
                <a:cs typeface="ＭＳ Ｐゴシック" charset="0"/>
              </a:rPr>
              <a:t>of cryptography to have two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principals </a:t>
            </a:r>
            <a:r>
              <a:rPr lang="en-US" dirty="0">
                <a:ea typeface="ＭＳ Ｐゴシック" charset="0"/>
                <a:cs typeface="ＭＳ Ｐゴシック" charset="0"/>
              </a:rPr>
              <a:t>verify each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others’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identities.</a:t>
            </a:r>
            <a:endParaRPr lang="en-US" altLang="ja-JP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Direct authentication</a:t>
            </a:r>
            <a:r>
              <a:rPr lang="en-US" dirty="0">
                <a:ea typeface="ＭＳ Ｐゴシック" charset="0"/>
              </a:rPr>
              <a:t>: the server uses a shared secret key to authenticate the client.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Indirect authentication</a:t>
            </a:r>
            <a:r>
              <a:rPr lang="en-US" dirty="0">
                <a:ea typeface="ＭＳ Ｐゴシック" charset="0"/>
              </a:rPr>
              <a:t>: a trusted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authentication server</a:t>
            </a:r>
            <a:r>
              <a:rPr lang="en-US" dirty="0">
                <a:ea typeface="ＭＳ Ｐゴシック" charset="0"/>
              </a:rPr>
              <a:t> (third party) authenticates the client. 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The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authentication server</a:t>
            </a:r>
            <a:r>
              <a:rPr lang="en-US" dirty="0">
                <a:ea typeface="ＭＳ Ｐゴシック" charset="0"/>
              </a:rPr>
              <a:t> knows keys of principals and generates temporary shared key (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ticket)</a:t>
            </a:r>
            <a:r>
              <a:rPr lang="en-US" dirty="0">
                <a:ea typeface="ＭＳ Ｐゴシック" charset="0"/>
              </a:rPr>
              <a:t> to an authenticated client. The ticket is used for messages in this </a:t>
            </a:r>
            <a:r>
              <a:rPr lang="en-US" dirty="0" smtClean="0">
                <a:ea typeface="ＭＳ Ｐゴシック" charset="0"/>
              </a:rPr>
              <a:t>session.</a:t>
            </a:r>
          </a:p>
          <a:p>
            <a:pPr lvl="2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</a:t>
            </a:r>
            <a:r>
              <a:rPr lang="en-US" dirty="0" err="1">
                <a:ea typeface="ＭＳ Ｐゴシック" charset="0"/>
              </a:rPr>
              <a:t>Verisign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servers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3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6" t="45921" r="33351" b="39124"/>
          <a:stretch>
            <a:fillRect/>
          </a:stretch>
        </p:blipFill>
        <p:spPr bwMode="auto">
          <a:xfrm>
            <a:off x="1228725" y="1943100"/>
            <a:ext cx="54768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with a secret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045200" y="3105150"/>
            <a:ext cx="550862" cy="565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57950" y="2327275"/>
            <a:ext cx="211047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Bob calculates K</a:t>
            </a:r>
            <a:r>
              <a:rPr lang="en-US" baseline="-25000" dirty="0">
                <a:solidFill>
                  <a:srgbClr val="FF0000"/>
                </a:solidFill>
              </a:rPr>
              <a:t>A,B </a:t>
            </a:r>
            <a:r>
              <a:rPr lang="en-US" dirty="0">
                <a:solidFill>
                  <a:srgbClr val="FF0000"/>
                </a:solidFill>
              </a:rPr>
              <a:t>(R</a:t>
            </a:r>
            <a:r>
              <a:rPr lang="en-US" baseline="-25000"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and matches with reply.</a:t>
            </a:r>
          </a:p>
          <a:p>
            <a:r>
              <a:rPr lang="en-US" dirty="0">
                <a:solidFill>
                  <a:srgbClr val="FF0000"/>
                </a:solidFill>
              </a:rPr>
              <a:t>Alice is the only one </a:t>
            </a:r>
          </a:p>
          <a:p>
            <a:r>
              <a:rPr lang="en-US" dirty="0">
                <a:solidFill>
                  <a:srgbClr val="FF0000"/>
                </a:solidFill>
              </a:rPr>
              <a:t>who could have </a:t>
            </a:r>
          </a:p>
          <a:p>
            <a:r>
              <a:rPr lang="en-US" dirty="0">
                <a:solidFill>
                  <a:srgbClr val="FF0000"/>
                </a:solidFill>
              </a:rPr>
              <a:t>replied correctly.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63006" y="1676400"/>
            <a:ext cx="2311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Nonce</a:t>
            </a:r>
            <a:r>
              <a:rPr lang="ja-JP" altLang="en-US" sz="1600" dirty="0">
                <a:solidFill>
                  <a:srgbClr val="FF0000"/>
                </a:solidFill>
              </a:rPr>
              <a:t>”</a:t>
            </a:r>
            <a:r>
              <a:rPr lang="en-US" altLang="ja-JP" sz="1600" dirty="0">
                <a:solidFill>
                  <a:srgbClr val="FF0000"/>
                </a:solidFill>
              </a:rPr>
              <a:t>=random </a:t>
            </a:r>
            <a:r>
              <a:rPr lang="en-US" altLang="ja-JP" sz="1600" dirty="0" err="1">
                <a:solidFill>
                  <a:srgbClr val="FF0000"/>
                </a:solidFill>
              </a:rPr>
              <a:t>num</a:t>
            </a:r>
            <a:r>
              <a:rPr lang="en-US" altLang="ja-JP" sz="1600" dirty="0">
                <a:solidFill>
                  <a:srgbClr val="FF0000"/>
                </a:solidFill>
              </a:rPr>
              <a:t>,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179887" y="1981200"/>
            <a:ext cx="160338" cy="857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“Optimized” Direct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with a secret key with three messages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Anything wrong with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2" t="46526" r="34421" b="40785"/>
          <a:stretch>
            <a:fillRect/>
          </a:stretch>
        </p:blipFill>
        <p:spPr bwMode="auto">
          <a:xfrm>
            <a:off x="1457325" y="1676400"/>
            <a:ext cx="59293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5060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9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t="45921" r="28220" b="39879"/>
          <a:stretch>
            <a:fillRect/>
          </a:stretch>
        </p:blipFill>
        <p:spPr bwMode="auto">
          <a:xfrm>
            <a:off x="1090613" y="1739900"/>
            <a:ext cx="72675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582738" y="4064000"/>
            <a:ext cx="1944687" cy="3778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97025" y="4543425"/>
            <a:ext cx="1611313" cy="203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620838" y="2746375"/>
            <a:ext cx="1408112" cy="333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635125" y="3181350"/>
            <a:ext cx="1930400" cy="1158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Three </a:t>
            </a:r>
            <a:r>
              <a:rPr lang="en-US" dirty="0">
                <a:ea typeface="ＭＳ Ｐゴシック" charset="0"/>
                <a:cs typeface="ＭＳ Ｐゴシック" charset="0"/>
              </a:rPr>
              <a:t>types of functions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ea typeface="ＭＳ Ｐゴシック" charset="0"/>
                <a:cs typeface="ＭＳ Ｐゴシック" charset="0"/>
              </a:rPr>
              <a:t>Cryptographic hash, symmetric key crypto, asymmetric key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crypto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Cryptographic hash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Easy to compute </a:t>
            </a:r>
            <a:r>
              <a:rPr lang="en-US" i="1" dirty="0">
                <a:ea typeface="ＭＳ Ｐゴシック" charset="0"/>
              </a:rPr>
              <a:t>h(m)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Hard </a:t>
            </a:r>
            <a:r>
              <a:rPr lang="en-US" dirty="0">
                <a:ea typeface="ＭＳ Ｐゴシック" charset="0"/>
              </a:rPr>
              <a:t>to find an </a:t>
            </a:r>
            <a:r>
              <a:rPr lang="en-US" i="1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, given </a:t>
            </a:r>
            <a:r>
              <a:rPr lang="en-US" i="1" dirty="0">
                <a:ea typeface="ＭＳ Ｐゴシック" charset="0"/>
              </a:rPr>
              <a:t>h(m)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Hard </a:t>
            </a:r>
            <a:r>
              <a:rPr lang="en-US" dirty="0">
                <a:ea typeface="ＭＳ Ｐゴシック" charset="0"/>
              </a:rPr>
              <a:t>to find two values that hash to the same </a:t>
            </a:r>
            <a:r>
              <a:rPr lang="en-US" i="1" dirty="0">
                <a:ea typeface="ＭＳ Ｐゴシック" charset="0"/>
              </a:rPr>
              <a:t>h(m</a:t>
            </a:r>
            <a:r>
              <a:rPr lang="en-US" i="1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How to find collisions?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Birthday paradox: for 50% prob. &amp; m bits, ~ 2</a:t>
            </a:r>
            <a:r>
              <a:rPr lang="en-US" baseline="30000" dirty="0" smtClean="0">
                <a:ea typeface="ＭＳ Ｐゴシック" charset="0"/>
                <a:cs typeface="ＭＳ Ｐゴシック" charset="0"/>
              </a:rPr>
              <a:t>m/2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numbers</a:t>
            </a:r>
            <a:endParaRPr lang="en-US" baseline="300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Symmetric key crypto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MAC: </a:t>
            </a:r>
            <a:r>
              <a:rPr lang="en-US" dirty="0">
                <a:cs typeface="Calibri" charset="0"/>
              </a:rPr>
              <a:t>Compute H = AES</a:t>
            </a:r>
            <a:r>
              <a:rPr lang="en-US" baseline="-25000" dirty="0">
                <a:cs typeface="Calibri" charset="0"/>
              </a:rPr>
              <a:t>K</a:t>
            </a:r>
            <a:r>
              <a:rPr lang="en-US" dirty="0">
                <a:cs typeface="Calibri" charset="0"/>
              </a:rPr>
              <a:t>(SHA1 (M)) &amp; Send &lt;M, H</a:t>
            </a:r>
            <a:r>
              <a:rPr lang="en-US" dirty="0" smtClean="0">
                <a:cs typeface="Calibri" charset="0"/>
              </a:rPr>
              <a:t>&gt;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Calibri" charset="0"/>
              </a:rPr>
              <a:t>Asymmetric key crypto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Calibri" charset="0"/>
              </a:rPr>
              <a:t>Guarantees rely on computational hardness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lvl="1" eaLnBrk="1" hangingPunct="1">
              <a:buClr>
                <a:schemeClr val="tx1"/>
              </a:buClr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Needham-Schroeder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authentication server </a:t>
            </a:r>
            <a:r>
              <a:rPr lang="en-US" dirty="0" smtClean="0"/>
              <a:t>provides secret keys.</a:t>
            </a:r>
          </a:p>
          <a:p>
            <a:pPr lvl="1"/>
            <a:r>
              <a:rPr lang="en-US" dirty="0" smtClean="0"/>
              <a:t>Every client shares a secret key with the server to encrypt their channels.</a:t>
            </a:r>
          </a:p>
          <a:p>
            <a:r>
              <a:rPr lang="en-US" dirty="0" smtClean="0"/>
              <a:t>If a client A wants to communicate with another client B,</a:t>
            </a:r>
          </a:p>
          <a:p>
            <a:pPr lvl="1"/>
            <a:r>
              <a:rPr lang="en-US" dirty="0" smtClean="0"/>
              <a:t>The server sends a key to the client A in </a:t>
            </a:r>
            <a:r>
              <a:rPr lang="en-US" dirty="0" smtClean="0">
                <a:solidFill>
                  <a:srgbClr val="FF0000"/>
                </a:solidFill>
              </a:rPr>
              <a:t>two forms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First, </a:t>
            </a:r>
            <a:r>
              <a:rPr lang="en-US" dirty="0" smtClean="0">
                <a:solidFill>
                  <a:srgbClr val="FF0000"/>
                </a:solidFill>
              </a:rPr>
              <a:t>in a plain form</a:t>
            </a:r>
            <a:r>
              <a:rPr lang="en-US" dirty="0" smtClean="0"/>
              <a:t>, so that the client A can use it to encrypt its channel to the client B.</a:t>
            </a:r>
          </a:p>
          <a:p>
            <a:pPr lvl="1"/>
            <a:r>
              <a:rPr lang="en-US" dirty="0" smtClean="0"/>
              <a:t>Second, </a:t>
            </a:r>
            <a:r>
              <a:rPr lang="en-US" dirty="0" smtClean="0">
                <a:solidFill>
                  <a:srgbClr val="FF0000"/>
                </a:solidFill>
              </a:rPr>
              <a:t>in an encrypted form</a:t>
            </a:r>
            <a:r>
              <a:rPr lang="en-US" dirty="0" smtClean="0"/>
              <a:t> (with </a:t>
            </a:r>
            <a:r>
              <a:rPr lang="en-US" dirty="0" smtClean="0">
                <a:solidFill>
                  <a:srgbClr val="FF0000"/>
                </a:solidFill>
              </a:rPr>
              <a:t>the client B’s secret key</a:t>
            </a:r>
            <a:r>
              <a:rPr lang="en-US" dirty="0" smtClean="0"/>
              <a:t>),  so that the client B can know that the key is valid.</a:t>
            </a:r>
          </a:p>
          <a:p>
            <a:pPr lvl="1"/>
            <a:r>
              <a:rPr lang="en-US" dirty="0" smtClean="0"/>
              <a:t>The client A sends this encrypted key to the client B as well.</a:t>
            </a:r>
          </a:p>
          <a:p>
            <a:r>
              <a:rPr lang="en-US" dirty="0" smtClean="0"/>
              <a:t>Basis for Kerberos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5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Needham-Schroeder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4300" y="3314700"/>
            <a:ext cx="1308100" cy="1117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87800" y="1257300"/>
            <a:ext cx="1689100" cy="1625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1638" y="4484688"/>
            <a:ext cx="1308100" cy="11557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40600" y="5130800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33900" y="1917700"/>
            <a:ext cx="558800" cy="95410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 </a:t>
            </a:r>
            <a:r>
              <a:rPr lang="en-US" sz="2400" b="1" baseline="30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09700" y="33909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705600" y="4495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24300" y="12573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Authentication System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92300" y="2082800"/>
            <a:ext cx="2095500" cy="1244600"/>
            <a:chOff x="1192" y="1304"/>
            <a:chExt cx="1320" cy="784"/>
          </a:xfrm>
        </p:grpSpPr>
        <p:cxnSp>
          <p:nvCxnSpPr>
            <p:cNvPr id="14" name="AutoShape 13"/>
            <p:cNvCxnSpPr>
              <a:cxnSpLocks noChangeShapeType="1"/>
              <a:stCxn id="5" idx="0"/>
              <a:endCxn id="6" idx="1"/>
            </p:cNvCxnSpPr>
            <p:nvPr/>
          </p:nvCxnSpPr>
          <p:spPr bwMode="auto">
            <a:xfrm rot="-5400000">
              <a:off x="1506" y="1082"/>
              <a:ext cx="784" cy="1228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64" y="1464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B, N</a:t>
              </a:r>
              <a:r>
                <a:rPr lang="en-US" sz="2400" b="1" baseline="-25000">
                  <a:solidFill>
                    <a:schemeClr val="tx1"/>
                  </a:solidFill>
                </a:rPr>
                <a:t>A</a:t>
              </a:r>
              <a:r>
                <a:rPr lang="en-US" sz="200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264" y="1816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192" y="1800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641600" y="3898900"/>
            <a:ext cx="4692650" cy="571500"/>
            <a:chOff x="1664" y="2456"/>
            <a:chExt cx="2956" cy="360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664" y="254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AutoShape 19"/>
            <p:cNvCxnSpPr>
              <a:cxnSpLocks noChangeShapeType="1"/>
            </p:cNvCxnSpPr>
            <p:nvPr/>
          </p:nvCxnSpPr>
          <p:spPr bwMode="auto">
            <a:xfrm rot="5400000" flipV="1">
              <a:off x="3022" y="1218"/>
              <a:ext cx="272" cy="2924"/>
            </a:xfrm>
            <a:prstGeom prst="curvedConnector3">
              <a:avLst>
                <a:gd name="adj1" fmla="val 8819"/>
              </a:avLst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96" y="2472"/>
              <a:ext cx="1993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              &lt; {K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A}  &gt;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214" y="2532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048" y="2472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976" y="2456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6629400" y="5435600"/>
            <a:ext cx="63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538413" y="4418016"/>
            <a:ext cx="4127500" cy="858838"/>
            <a:chOff x="1590" y="2792"/>
            <a:chExt cx="2600" cy="541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608" y="2792"/>
              <a:ext cx="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7"/>
            <p:cNvCxnSpPr>
              <a:cxnSpLocks noChangeShapeType="1"/>
            </p:cNvCxnSpPr>
            <p:nvPr/>
          </p:nvCxnSpPr>
          <p:spPr bwMode="auto">
            <a:xfrm rot="10800000">
              <a:off x="1590" y="2825"/>
              <a:ext cx="2600" cy="364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225" y="2985"/>
              <a:ext cx="139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      &lt; {N</a:t>
              </a:r>
              <a:r>
                <a:rPr lang="en-US" sz="2000" b="1" baseline="-25000">
                  <a:solidFill>
                    <a:schemeClr val="tx1"/>
                  </a:solidFill>
                </a:rPr>
                <a:t>B</a:t>
              </a:r>
              <a:r>
                <a:rPr lang="en-US" sz="2000">
                  <a:solidFill>
                    <a:schemeClr val="tx1"/>
                  </a:solidFill>
                </a:rPr>
                <a:t>} &gt;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346" y="3058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750" y="3081"/>
              <a:ext cx="304" cy="252"/>
              <a:chOff x="1104" y="3256"/>
              <a:chExt cx="304" cy="252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025650" y="4432300"/>
            <a:ext cx="4679950" cy="1125538"/>
            <a:chOff x="1284" y="2792"/>
            <a:chExt cx="2940" cy="709"/>
          </a:xfrm>
        </p:grpSpPr>
        <p:cxnSp>
          <p:nvCxnSpPr>
            <p:cNvPr id="35" name="AutoShape 34"/>
            <p:cNvCxnSpPr>
              <a:cxnSpLocks noChangeShapeType="1"/>
            </p:cNvCxnSpPr>
            <p:nvPr/>
          </p:nvCxnSpPr>
          <p:spPr bwMode="auto">
            <a:xfrm rot="16200000" flipH="1">
              <a:off x="2416" y="1660"/>
              <a:ext cx="676" cy="2940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1536" y="3008"/>
              <a:ext cx="304" cy="252"/>
              <a:chOff x="1104" y="3256"/>
              <a:chExt cx="304" cy="252"/>
            </a:xfrm>
          </p:grpSpPr>
          <p:sp>
            <p:nvSpPr>
              <p:cNvPr id="39" name="Oval 36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280" y="3248"/>
              <a:ext cx="133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 {N</a:t>
              </a:r>
              <a:r>
                <a:rPr lang="en-US" sz="2000" b="1" baseline="-25000">
                  <a:solidFill>
                    <a:schemeClr val="tx1"/>
                  </a:solidFill>
                </a:rPr>
                <a:t>B</a:t>
              </a:r>
              <a:r>
                <a:rPr lang="en-US" sz="2000">
                  <a:solidFill>
                    <a:schemeClr val="hlink"/>
                  </a:solidFill>
                </a:rPr>
                <a:t>-1</a:t>
              </a:r>
              <a:r>
                <a:rPr lang="en-US" sz="2000">
                  <a:solidFill>
                    <a:schemeClr val="tx1"/>
                  </a:solidFill>
                </a:rPr>
                <a:t>,</a:t>
              </a:r>
              <a:r>
                <a:rPr lang="en-US" sz="2000">
                  <a:solidFill>
                    <a:schemeClr val="hlink"/>
                  </a:solidFill>
                </a:rPr>
                <a:t> </a:t>
              </a:r>
              <a:r>
                <a:rPr lang="en-US" sz="2000">
                  <a:solidFill>
                    <a:schemeClr val="tx1"/>
                  </a:solidFill>
                </a:rPr>
                <a:t>req}     &gt;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184" y="3304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968500" y="3924300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1739900" y="4432300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739900" y="4445000"/>
            <a:ext cx="5594350" cy="1620838"/>
            <a:chOff x="1096" y="2800"/>
            <a:chExt cx="3524" cy="1021"/>
          </a:xfrm>
        </p:grpSpPr>
        <p:cxnSp>
          <p:nvCxnSpPr>
            <p:cNvPr id="44" name="AutoShape 43"/>
            <p:cNvCxnSpPr>
              <a:cxnSpLocks noChangeShapeType="1"/>
              <a:stCxn id="7" idx="2"/>
              <a:endCxn id="42" idx="1"/>
            </p:cNvCxnSpPr>
            <p:nvPr/>
          </p:nvCxnSpPr>
          <p:spPr bwMode="auto">
            <a:xfrm rot="16200000" flipV="1">
              <a:off x="2486" y="1410"/>
              <a:ext cx="744" cy="3524"/>
            </a:xfrm>
            <a:prstGeom prst="curvedConnector3">
              <a:avLst>
                <a:gd name="adj1" fmla="val -19356"/>
              </a:avLst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3984" y="3552"/>
              <a:ext cx="304" cy="252"/>
              <a:chOff x="1104" y="3256"/>
              <a:chExt cx="304" cy="252"/>
            </a:xfrm>
          </p:grpSpPr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400" y="3544"/>
              <a:ext cx="117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 {res}     &gt;</a:t>
              </a: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3008" y="3624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717800" y="2336800"/>
            <a:ext cx="5308600" cy="1536700"/>
            <a:chOff x="1712" y="1472"/>
            <a:chExt cx="3344" cy="968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712" y="1816"/>
              <a:ext cx="2312" cy="624"/>
              <a:chOff x="1688" y="1816"/>
              <a:chExt cx="2336" cy="624"/>
            </a:xfrm>
          </p:grpSpPr>
          <p:cxnSp>
            <p:nvCxnSpPr>
              <p:cNvPr id="53" name="AutoShape 51"/>
              <p:cNvCxnSpPr>
                <a:cxnSpLocks noChangeShapeType="1"/>
              </p:cNvCxnSpPr>
              <p:nvPr/>
            </p:nvCxnSpPr>
            <p:spPr bwMode="auto">
              <a:xfrm rot="5400000">
                <a:off x="2058" y="1454"/>
                <a:ext cx="624" cy="1348"/>
              </a:xfrm>
              <a:prstGeom prst="curvedConnector2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" name="Text Box 52"/>
              <p:cNvSpPr txBox="1">
                <a:spLocks noChangeArrowheads="1"/>
              </p:cNvSpPr>
              <p:nvPr/>
            </p:nvSpPr>
            <p:spPr bwMode="auto">
              <a:xfrm>
                <a:off x="1688" y="2096"/>
                <a:ext cx="2336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</a:rPr>
                  <a:t>&lt;N</a:t>
                </a:r>
                <a:r>
                  <a:rPr lang="en-US" sz="2400" b="1" baseline="-25000">
                    <a:solidFill>
                      <a:schemeClr val="tx1"/>
                    </a:solidFill>
                  </a:rPr>
                  <a:t>A</a:t>
                </a:r>
                <a:r>
                  <a:rPr lang="en-US" sz="2000">
                    <a:solidFill>
                      <a:schemeClr val="tx1"/>
                    </a:solidFill>
                  </a:rPr>
                  <a:t>,B,K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{K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A}</a:t>
                </a:r>
                <a:r>
                  <a:rPr lang="en-US" sz="2000" b="1">
                    <a:solidFill>
                      <a:schemeClr val="tx1"/>
                    </a:solidFill>
                  </a:rPr>
                  <a:t>    </a:t>
                </a:r>
                <a:r>
                  <a:rPr lang="en-US" sz="200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sp>
            <p:nvSpPr>
              <p:cNvPr id="55" name="Oval 53"/>
              <p:cNvSpPr>
                <a:spLocks noChangeArrowheads="1"/>
              </p:cNvSpPr>
              <p:nvPr/>
            </p:nvSpPr>
            <p:spPr bwMode="auto">
              <a:xfrm>
                <a:off x="2928" y="1840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54"/>
              <p:cNvSpPr txBox="1">
                <a:spLocks noChangeArrowheads="1"/>
              </p:cNvSpPr>
              <p:nvPr/>
            </p:nvSpPr>
            <p:spPr bwMode="auto">
              <a:xfrm>
                <a:off x="2856" y="1824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57" name="Text Box 55"/>
              <p:cNvSpPr txBox="1">
                <a:spLocks noChangeArrowheads="1"/>
              </p:cNvSpPr>
              <p:nvPr/>
            </p:nvSpPr>
            <p:spPr bwMode="auto">
              <a:xfrm>
                <a:off x="3616" y="2184"/>
                <a:ext cx="35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Text Box 56"/>
              <p:cNvSpPr txBox="1">
                <a:spLocks noChangeArrowheads="1"/>
              </p:cNvSpPr>
              <p:nvPr/>
            </p:nvSpPr>
            <p:spPr bwMode="auto">
              <a:xfrm>
                <a:off x="3360" y="2192"/>
                <a:ext cx="35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52" name="AutoShape 57"/>
            <p:cNvSpPr>
              <a:spLocks noChangeArrowheads="1"/>
            </p:cNvSpPr>
            <p:nvPr/>
          </p:nvSpPr>
          <p:spPr bwMode="auto">
            <a:xfrm>
              <a:off x="3928" y="1472"/>
              <a:ext cx="1128" cy="408"/>
            </a:xfrm>
            <a:prstGeom prst="wedgeEllipseCallout">
              <a:avLst>
                <a:gd name="adj1" fmla="val -106116"/>
                <a:gd name="adj2" fmla="val 103431"/>
              </a:avLst>
            </a:prstGeom>
            <a:gradFill rotWithShape="0">
              <a:gsLst>
                <a:gs pos="0">
                  <a:srgbClr val="FFBFBF"/>
                </a:gs>
                <a:gs pos="50000">
                  <a:srgbClr val="FFFFFF"/>
                </a:gs>
                <a:gs pos="100000">
                  <a:srgbClr val="FFBFBF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sz="2000"/>
                <a:t>Ticket</a:t>
              </a:r>
            </a:p>
          </p:txBody>
        </p:sp>
      </p:grp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1625600" y="1538288"/>
            <a:ext cx="652463" cy="566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217488" y="1247775"/>
            <a:ext cx="17700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 asks for a key to communicate with B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152400" y="5072896"/>
            <a:ext cx="23517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A demonstrates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that it is the sender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of the previous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2293938" y="5210175"/>
            <a:ext cx="985837" cy="871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1699294" y="1169988"/>
            <a:ext cx="2311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Nonce</a:t>
            </a:r>
            <a:r>
              <a:rPr lang="ja-JP" altLang="en-US" sz="1600" dirty="0">
                <a:solidFill>
                  <a:srgbClr val="FF0000"/>
                </a:solidFill>
              </a:rPr>
              <a:t>”</a:t>
            </a:r>
            <a:r>
              <a:rPr lang="en-US" altLang="ja-JP" sz="1600" dirty="0">
                <a:solidFill>
                  <a:srgbClr val="FF0000"/>
                </a:solidFill>
              </a:rPr>
              <a:t>=random </a:t>
            </a:r>
            <a:r>
              <a:rPr lang="en-US" altLang="ja-JP" sz="1600" dirty="0" err="1">
                <a:solidFill>
                  <a:srgbClr val="FF0000"/>
                </a:solidFill>
              </a:rPr>
              <a:t>num</a:t>
            </a:r>
            <a:r>
              <a:rPr lang="en-US" altLang="ja-JP" sz="1600" dirty="0">
                <a:solidFill>
                  <a:srgbClr val="FF0000"/>
                </a:solidFill>
              </a:rPr>
              <a:t>,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 flipV="1">
            <a:off x="2547938" y="1531938"/>
            <a:ext cx="420687" cy="8715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1" grpId="0"/>
      <p:bldP spid="62" grpId="0" animBg="1"/>
      <p:bldP spid="63" grpId="0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N</a:t>
            </a:r>
            <a:r>
              <a:rPr lang="en-US" baseline="-25000" dirty="0" smtClean="0"/>
              <a:t>A</a:t>
            </a:r>
            <a:r>
              <a:rPr lang="en-US" dirty="0" smtClean="0"/>
              <a:t> in Message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2875" y="3749675"/>
            <a:ext cx="1308100" cy="1117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95300" y="1004888"/>
            <a:ext cx="8001000" cy="5295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320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16375" y="1662113"/>
            <a:ext cx="1689100" cy="1625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73463" y="4746625"/>
            <a:ext cx="2149475" cy="1430338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97300" y="5319713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62475" y="2352675"/>
            <a:ext cx="558800" cy="95410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 </a:t>
            </a:r>
            <a:r>
              <a:rPr lang="en-US" sz="2400" b="1" baseline="30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38275" y="38258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903663" y="48736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81450" y="1690688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Authentication System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906588" y="2517775"/>
            <a:ext cx="2109787" cy="1244600"/>
            <a:chOff x="1201" y="1486"/>
            <a:chExt cx="1329" cy="784"/>
          </a:xfrm>
        </p:grpSpPr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 rot="-5400000">
              <a:off x="1524" y="1264"/>
              <a:ext cx="784" cy="1228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73" y="1646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B&gt;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273" y="1998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01" y="1982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670175" y="3317875"/>
            <a:ext cx="3732213" cy="1155700"/>
            <a:chOff x="1682" y="1990"/>
            <a:chExt cx="2351" cy="728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682" y="271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721" y="2270"/>
              <a:ext cx="231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&lt;B, 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{K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A}</a:t>
              </a:r>
              <a:r>
                <a:rPr lang="en-US" sz="2000" b="1">
                  <a:solidFill>
                    <a:schemeClr val="tx1"/>
                  </a:solidFill>
                </a:rPr>
                <a:t>    </a:t>
              </a:r>
              <a:r>
                <a:rPr lang="en-US" sz="200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83" y="2348"/>
              <a:ext cx="34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729" y="1990"/>
              <a:ext cx="1867" cy="624"/>
              <a:chOff x="1729" y="1990"/>
              <a:chExt cx="1867" cy="624"/>
            </a:xfrm>
          </p:grpSpPr>
          <p:cxnSp>
            <p:nvCxnSpPr>
              <p:cNvPr id="24" name="AutoShape 22"/>
              <p:cNvCxnSpPr>
                <a:cxnSpLocks noChangeShapeType="1"/>
              </p:cNvCxnSpPr>
              <p:nvPr/>
            </p:nvCxnSpPr>
            <p:spPr bwMode="auto">
              <a:xfrm rot="5400000">
                <a:off x="2084" y="1635"/>
                <a:ext cx="624" cy="1334"/>
              </a:xfrm>
              <a:prstGeom prst="curvedConnector2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2948" y="2014"/>
                <a:ext cx="143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877" y="1998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3248" y="2366"/>
                <a:ext cx="3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97075" y="4359275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2754313" y="5815013"/>
            <a:ext cx="3670300" cy="509587"/>
            <a:chOff x="1945" y="3517"/>
            <a:chExt cx="2312" cy="321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4194" y="3598"/>
              <a:ext cx="4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45" y="3517"/>
              <a:ext cx="231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&lt;B, K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AB</a:t>
              </a:r>
              <a:r>
                <a:rPr lang="en-US" sz="2000" dirty="0">
                  <a:solidFill>
                    <a:schemeClr val="tx1"/>
                  </a:solidFill>
                </a:rPr>
                <a:t>, {K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AB</a:t>
              </a:r>
              <a:r>
                <a:rPr lang="en-US" sz="2000" dirty="0">
                  <a:solidFill>
                    <a:schemeClr val="tx1"/>
                  </a:solidFill>
                </a:rPr>
                <a:t>, A}</a:t>
              </a:r>
              <a:r>
                <a:rPr lang="en-US" sz="2000" b="1" dirty="0">
                  <a:solidFill>
                    <a:schemeClr val="tx1"/>
                  </a:solidFill>
                </a:rPr>
                <a:t>    </a:t>
              </a:r>
              <a:r>
                <a:rPr lang="en-US" sz="200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436" y="3641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706" y="3623"/>
              <a:ext cx="34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34" name="Freeform 32"/>
          <p:cNvSpPr>
            <a:spLocks/>
          </p:cNvSpPr>
          <p:nvPr/>
        </p:nvSpPr>
        <p:spPr bwMode="auto">
          <a:xfrm>
            <a:off x="5791200" y="3948113"/>
            <a:ext cx="1544638" cy="2268537"/>
          </a:xfrm>
          <a:custGeom>
            <a:avLst/>
            <a:gdLst>
              <a:gd name="T0" fmla="*/ 0 w 973"/>
              <a:gd name="T1" fmla="*/ 0 h 1429"/>
              <a:gd name="T2" fmla="*/ 1450975 w 973"/>
              <a:gd name="T3" fmla="*/ 796925 h 1429"/>
              <a:gd name="T4" fmla="*/ 565150 w 973"/>
              <a:gd name="T5" fmla="*/ 2046287 h 1429"/>
              <a:gd name="T6" fmla="*/ 477838 w 973"/>
              <a:gd name="T7" fmla="*/ 2133600 h 1429"/>
              <a:gd name="T8" fmla="*/ 0 60000 65536"/>
              <a:gd name="T9" fmla="*/ 0 60000 65536"/>
              <a:gd name="T10" fmla="*/ 0 60000 65536"/>
              <a:gd name="T11" fmla="*/ 0 60000 65536"/>
              <a:gd name="T12" fmla="*/ 0 w 973"/>
              <a:gd name="T13" fmla="*/ 0 h 1429"/>
              <a:gd name="T14" fmla="*/ 973 w 973"/>
              <a:gd name="T15" fmla="*/ 1429 h 1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3" h="1429">
                <a:moveTo>
                  <a:pt x="0" y="0"/>
                </a:moveTo>
                <a:cubicBezTo>
                  <a:pt x="427" y="143"/>
                  <a:pt x="855" y="287"/>
                  <a:pt x="914" y="502"/>
                </a:cubicBezTo>
                <a:cubicBezTo>
                  <a:pt x="973" y="717"/>
                  <a:pt x="458" y="1149"/>
                  <a:pt x="356" y="1289"/>
                </a:cubicBezTo>
                <a:cubicBezTo>
                  <a:pt x="254" y="1429"/>
                  <a:pt x="312" y="1333"/>
                  <a:pt x="301" y="1344"/>
                </a:cubicBezTo>
              </a:path>
            </a:pathLst>
          </a:cu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98128" y="1066800"/>
            <a:ext cx="61586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Because we need to relate message 2 to message 1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073790" y="4808538"/>
            <a:ext cx="308289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Chuck has stolen K</a:t>
            </a:r>
            <a:r>
              <a:rPr lang="en-US" sz="2000" baseline="-25000" dirty="0">
                <a:solidFill>
                  <a:srgbClr val="FF000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and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intercepted message 2.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It can masquerade as the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authentication system.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1247775" y="1960563"/>
            <a:ext cx="2700338" cy="1636712"/>
            <a:chOff x="329" y="925"/>
            <a:chExt cx="1701" cy="1031"/>
          </a:xfrm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66" y="987"/>
              <a:ext cx="1464" cy="969"/>
            </a:xfrm>
            <a:custGeom>
              <a:avLst/>
              <a:gdLst>
                <a:gd name="T0" fmla="*/ 28 w 1464"/>
                <a:gd name="T1" fmla="*/ 969 h 969"/>
                <a:gd name="T2" fmla="*/ 239 w 1464"/>
                <a:gd name="T3" fmla="*/ 192 h 969"/>
                <a:gd name="T4" fmla="*/ 1464 w 1464"/>
                <a:gd name="T5" fmla="*/ 0 h 969"/>
                <a:gd name="T6" fmla="*/ 0 60000 65536"/>
                <a:gd name="T7" fmla="*/ 0 60000 65536"/>
                <a:gd name="T8" fmla="*/ 0 60000 65536"/>
                <a:gd name="T9" fmla="*/ 0 w 1464"/>
                <a:gd name="T10" fmla="*/ 0 h 969"/>
                <a:gd name="T11" fmla="*/ 1464 w 1464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4" h="969">
                  <a:moveTo>
                    <a:pt x="28" y="969"/>
                  </a:moveTo>
                  <a:cubicBezTo>
                    <a:pt x="14" y="661"/>
                    <a:pt x="0" y="353"/>
                    <a:pt x="239" y="192"/>
                  </a:cubicBezTo>
                  <a:cubicBezTo>
                    <a:pt x="478" y="31"/>
                    <a:pt x="971" y="15"/>
                    <a:pt x="1464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37"/>
            <p:cNvGrpSpPr>
              <a:grpSpLocks/>
            </p:cNvGrpSpPr>
            <p:nvPr/>
          </p:nvGrpSpPr>
          <p:grpSpPr bwMode="auto">
            <a:xfrm>
              <a:off x="940" y="925"/>
              <a:ext cx="369" cy="252"/>
              <a:chOff x="1233" y="1235"/>
              <a:chExt cx="323" cy="252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233" y="1235"/>
                <a:ext cx="32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’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auto">
              <a:xfrm>
                <a:off x="1290" y="1243"/>
                <a:ext cx="182" cy="22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29" y="1220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B&gt;</a:t>
              </a:r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163513" y="4867277"/>
            <a:ext cx="3670300" cy="1192213"/>
            <a:chOff x="103" y="2966"/>
            <a:chExt cx="2312" cy="751"/>
          </a:xfrm>
        </p:grpSpPr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103" y="3166"/>
              <a:ext cx="2312" cy="321"/>
              <a:chOff x="1945" y="3517"/>
              <a:chExt cx="2312" cy="321"/>
            </a:xfrm>
          </p:grpSpPr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 flipH="1">
                <a:off x="4194" y="359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44"/>
              <p:cNvSpPr txBox="1">
                <a:spLocks noChangeArrowheads="1"/>
              </p:cNvSpPr>
              <p:nvPr/>
            </p:nvSpPr>
            <p:spPr bwMode="auto">
              <a:xfrm>
                <a:off x="1945" y="3517"/>
                <a:ext cx="2312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</a:rPr>
                  <a:t>&lt;B, 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{K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A}</a:t>
                </a:r>
                <a:r>
                  <a:rPr lang="en-US" sz="2000" b="1">
                    <a:solidFill>
                      <a:schemeClr val="tx1"/>
                    </a:solidFill>
                  </a:rPr>
                  <a:t>    </a:t>
                </a:r>
                <a:r>
                  <a:rPr lang="en-US" sz="200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sp>
            <p:nvSpPr>
              <p:cNvPr id="53" name="Text Box 45"/>
              <p:cNvSpPr txBox="1">
                <a:spLocks noChangeArrowheads="1"/>
              </p:cNvSpPr>
              <p:nvPr/>
            </p:nvSpPr>
            <p:spPr bwMode="auto">
              <a:xfrm>
                <a:off x="3436" y="3641"/>
                <a:ext cx="3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Text Box 46"/>
              <p:cNvSpPr txBox="1">
                <a:spLocks noChangeArrowheads="1"/>
              </p:cNvSpPr>
              <p:nvPr/>
            </p:nvSpPr>
            <p:spPr bwMode="auto">
              <a:xfrm>
                <a:off x="3706" y="3623"/>
                <a:ext cx="34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1114" y="2966"/>
              <a:ext cx="1080" cy="751"/>
              <a:chOff x="1114" y="2966"/>
              <a:chExt cx="1080" cy="751"/>
            </a:xfrm>
          </p:grpSpPr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1626" y="2966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1114" y="2966"/>
                <a:ext cx="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1362" y="2999"/>
                <a:ext cx="832" cy="466"/>
              </a:xfrm>
              <a:custGeom>
                <a:avLst/>
                <a:gdLst>
                  <a:gd name="T0" fmla="*/ 832 w 832"/>
                  <a:gd name="T1" fmla="*/ 466 h 466"/>
                  <a:gd name="T2" fmla="*/ 211 w 832"/>
                  <a:gd name="T3" fmla="*/ 375 h 466"/>
                  <a:gd name="T4" fmla="*/ 0 w 832"/>
                  <a:gd name="T5" fmla="*/ 0 h 466"/>
                  <a:gd name="T6" fmla="*/ 0 60000 65536"/>
                  <a:gd name="T7" fmla="*/ 0 60000 65536"/>
                  <a:gd name="T8" fmla="*/ 0 60000 65536"/>
                  <a:gd name="T9" fmla="*/ 0 w 832"/>
                  <a:gd name="T10" fmla="*/ 0 h 466"/>
                  <a:gd name="T11" fmla="*/ 832 w 832"/>
                  <a:gd name="T12" fmla="*/ 466 h 4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32" h="466">
                    <a:moveTo>
                      <a:pt x="832" y="466"/>
                    </a:moveTo>
                    <a:cubicBezTo>
                      <a:pt x="591" y="459"/>
                      <a:pt x="350" y="453"/>
                      <a:pt x="211" y="375"/>
                    </a:cubicBezTo>
                    <a:cubicBezTo>
                      <a:pt x="72" y="297"/>
                      <a:pt x="36" y="148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51"/>
              <p:cNvSpPr txBox="1">
                <a:spLocks noChangeArrowheads="1"/>
              </p:cNvSpPr>
              <p:nvPr/>
            </p:nvSpPr>
            <p:spPr bwMode="auto">
              <a:xfrm>
                <a:off x="1364" y="3465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’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Oval 52"/>
              <p:cNvSpPr>
                <a:spLocks noChangeArrowheads="1"/>
              </p:cNvSpPr>
              <p:nvPr/>
            </p:nvSpPr>
            <p:spPr bwMode="auto">
              <a:xfrm>
                <a:off x="1362" y="3455"/>
                <a:ext cx="247" cy="23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31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Needham-Schroeder closely</a:t>
            </a:r>
          </a:p>
          <a:p>
            <a:r>
              <a:rPr lang="en-US" dirty="0" smtClean="0"/>
              <a:t>Time values used for </a:t>
            </a:r>
            <a:r>
              <a:rPr lang="en-US" dirty="0" err="1" smtClean="0"/>
              <a:t>nonces</a:t>
            </a:r>
            <a:endParaRPr lang="en-US" dirty="0" smtClean="0"/>
          </a:p>
          <a:p>
            <a:pPr lvl="1"/>
            <a:r>
              <a:rPr lang="en-US" dirty="0" smtClean="0"/>
              <a:t>To prevent replay attacks</a:t>
            </a:r>
          </a:p>
          <a:p>
            <a:pPr lvl="1"/>
            <a:r>
              <a:rPr lang="en-US" dirty="0" smtClean="0"/>
              <a:t>To enforce a lifetime for each ticket</a:t>
            </a:r>
          </a:p>
          <a:p>
            <a:r>
              <a:rPr lang="en-US" dirty="0" smtClean="0"/>
              <a:t>Very popular</a:t>
            </a:r>
          </a:p>
          <a:p>
            <a:pPr lvl="1"/>
            <a:r>
              <a:rPr lang="en-US" dirty="0" smtClean="0"/>
              <a:t>An Internet standard</a:t>
            </a:r>
          </a:p>
          <a:p>
            <a:pPr lvl="1"/>
            <a:r>
              <a:rPr lang="en-US" dirty="0" smtClean="0"/>
              <a:t>Default in MS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6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00" y="1524000"/>
            <a:ext cx="8421687" cy="4705350"/>
            <a:chOff x="0" y="0"/>
            <a:chExt cx="5305" cy="2964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336" y="1407"/>
              <a:ext cx="1205" cy="155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4952" y="2089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</a:t>
              </a: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2060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Client</a:t>
              </a: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439" y="1539"/>
              <a:ext cx="1028" cy="1293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622" y="2310"/>
              <a:ext cx="6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DoOperation</a:t>
              </a: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3686" y="1407"/>
              <a:ext cx="1205" cy="155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3759" y="1539"/>
              <a:ext cx="1044" cy="1293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085" y="158"/>
              <a:ext cx="3027" cy="10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276" y="246"/>
              <a:ext cx="2630" cy="896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2253" y="297"/>
              <a:ext cx="7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Authentication</a:t>
              </a: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2385" y="399"/>
              <a:ext cx="4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database</a:t>
              </a: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769" y="1663"/>
              <a:ext cx="2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Login</a:t>
              </a: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563" y="1795"/>
              <a:ext cx="7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session setup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56" y="1921"/>
              <a:ext cx="70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41" y="1921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806" y="1921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070" y="1921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3332" y="461"/>
              <a:ext cx="3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Ticket-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303" y="564"/>
              <a:ext cx="4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granting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3259" y="681"/>
              <a:ext cx="4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service T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1092" y="0"/>
              <a:ext cx="1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Kerberos  Key Distribution Centre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27" y="2230"/>
              <a:ext cx="764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32" y="2230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997" y="2230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754" y="1972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</a:t>
              </a: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 bwMode="auto">
            <a:xfrm>
              <a:off x="563" y="2089"/>
              <a:ext cx="7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session setup</a:t>
              </a:r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1641" y="509"/>
              <a:ext cx="3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Authen-</a:t>
              </a: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670" y="612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tication</a:t>
              </a: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1612" y="715"/>
              <a:ext cx="4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 A</a:t>
              </a:r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272" y="620"/>
              <a:ext cx="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1.  Request for</a:t>
              </a: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431" y="767"/>
              <a:ext cx="5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TGS ticket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rot="10800000">
              <a:off x="747" y="863"/>
              <a:ext cx="250" cy="19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276" y="987"/>
              <a:ext cx="4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2.  TGS</a:t>
              </a: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445" y="1105"/>
              <a:ext cx="2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ticket</a:t>
              </a: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812" y="1428"/>
              <a:ext cx="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3.  Request for</a:t>
              </a:r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 bwMode="auto">
            <a:xfrm>
              <a:off x="1970" y="1560"/>
              <a:ext cx="6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 ticket</a:t>
              </a:r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1593" y="1722"/>
              <a:ext cx="8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4. Server ticket</a:t>
              </a: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2943" y="1854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5.</a:t>
              </a:r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 bwMode="auto">
            <a:xfrm>
              <a:off x="3046" y="182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</a:t>
              </a:r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3105" y="1854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</a:t>
              </a: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2943" y="1942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</a:t>
              </a:r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 bwMode="auto">
            <a:xfrm>
              <a:off x="3105" y="1972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request</a:t>
              </a: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rot="10800000" flipH="1">
              <a:off x="2775" y="1950"/>
              <a:ext cx="147" cy="133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859" y="2241"/>
              <a:ext cx="106" cy="107"/>
              <a:chOff x="0" y="0"/>
              <a:chExt cx="106" cy="106"/>
            </a:xfrm>
          </p:grpSpPr>
          <p:sp>
            <p:nvSpPr>
              <p:cNvPr id="102" name="Freeform 49"/>
              <p:cNvSpPr>
                <a:spLocks/>
              </p:cNvSpPr>
              <p:nvPr/>
            </p:nvSpPr>
            <p:spPr bwMode="auto">
              <a:xfrm>
                <a:off x="0" y="0"/>
                <a:ext cx="56" cy="56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cubicBezTo>
                      <a:pt x="4444" y="12090"/>
                      <a:pt x="12090" y="4444"/>
                      <a:pt x="21600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3" name="AutoShape 50"/>
              <p:cNvSpPr>
                <a:spLocks/>
              </p:cNvSpPr>
              <p:nvPr/>
            </p:nvSpPr>
            <p:spPr bwMode="auto">
              <a:xfrm>
                <a:off x="0" y="0"/>
                <a:ext cx="106" cy="10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1506"/>
                    </a:moveTo>
                    <a:cubicBezTo>
                      <a:pt x="2367" y="6440"/>
                      <a:pt x="6440" y="2367"/>
                      <a:pt x="11506" y="0"/>
                    </a:cubicBezTo>
                    <a:lnTo>
                      <a:pt x="21600" y="21600"/>
                    </a:lnTo>
                    <a:close/>
                    <a:moveTo>
                      <a:pt x="0" y="1150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1340" y="2126"/>
              <a:ext cx="2581" cy="193"/>
            </a:xfrm>
            <a:custGeom>
              <a:avLst/>
              <a:gdLst>
                <a:gd name="T0" fmla="*/ 0 w 21600"/>
                <a:gd name="T1" fmla="+- 0 21600 2466"/>
                <a:gd name="T2" fmla="*/ 21600 h 19134"/>
                <a:gd name="T3" fmla="*/ 13535 w 21600"/>
                <a:gd name="T4" fmla="+- 0 3126 2466"/>
                <a:gd name="T5" fmla="*/ 3126 h 19134"/>
                <a:gd name="T6" fmla="*/ 21600 w 21600"/>
                <a:gd name="T7" fmla="+- 0 19118 2466"/>
                <a:gd name="T8" fmla="*/ 19118 h 1913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</a:cxnLst>
              <a:rect l="0" t="0" r="r" b="b"/>
              <a:pathLst>
                <a:path w="21600" h="19134">
                  <a:moveTo>
                    <a:pt x="0" y="19134"/>
                  </a:moveTo>
                  <a:cubicBezTo>
                    <a:pt x="1420" y="5805"/>
                    <a:pt x="7480" y="-2466"/>
                    <a:pt x="13535" y="660"/>
                  </a:cubicBezTo>
                  <a:cubicBezTo>
                    <a:pt x="17290" y="2599"/>
                    <a:pt x="20333" y="8633"/>
                    <a:pt x="21600" y="16652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51" name="Group 52"/>
            <p:cNvGrpSpPr>
              <a:grpSpLocks/>
            </p:cNvGrpSpPr>
            <p:nvPr/>
          </p:nvGrpSpPr>
          <p:grpSpPr bwMode="auto">
            <a:xfrm>
              <a:off x="1357" y="2362"/>
              <a:ext cx="104" cy="113"/>
              <a:chOff x="0" y="0"/>
              <a:chExt cx="104" cy="113"/>
            </a:xfrm>
          </p:grpSpPr>
          <p:sp>
            <p:nvSpPr>
              <p:cNvPr id="100" name="Freeform 53"/>
              <p:cNvSpPr>
                <a:spLocks/>
              </p:cNvSpPr>
              <p:nvPr/>
            </p:nvSpPr>
            <p:spPr bwMode="auto">
              <a:xfrm>
                <a:off x="34" y="64"/>
                <a:ext cx="70" cy="49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6520" y="10488"/>
                      <a:pt x="8859" y="18150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1" name="AutoShape 54"/>
              <p:cNvSpPr>
                <a:spLocks/>
              </p:cNvSpPr>
              <p:nvPr/>
            </p:nvSpPr>
            <p:spPr bwMode="auto">
              <a:xfrm>
                <a:off x="0" y="0"/>
                <a:ext cx="104" cy="11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2386"/>
                    </a:moveTo>
                    <a:cubicBezTo>
                      <a:pt x="18191" y="16860"/>
                      <a:pt x="13050" y="20128"/>
                      <a:pt x="7105" y="21600"/>
                    </a:cubicBezTo>
                    <a:lnTo>
                      <a:pt x="0" y="0"/>
                    </a:lnTo>
                    <a:close/>
                    <a:moveTo>
                      <a:pt x="21600" y="1238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1408" y="2417"/>
              <a:ext cx="2619" cy="210"/>
            </a:xfrm>
            <a:custGeom>
              <a:avLst/>
              <a:gdLst>
                <a:gd name="T0" fmla="*/ 21600 w 21600"/>
                <a:gd name="T1" fmla="*/ 0 h 20070"/>
                <a:gd name="T2" fmla="*/ 9163 w 21600"/>
                <a:gd name="T3" fmla="*/ 19850 h 20070"/>
                <a:gd name="T4" fmla="*/ 0 w 21600"/>
                <a:gd name="T5" fmla="*/ 2776 h 20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070">
                  <a:moveTo>
                    <a:pt x="21600" y="0"/>
                  </a:moveTo>
                  <a:cubicBezTo>
                    <a:pt x="20769" y="12713"/>
                    <a:pt x="15200" y="21600"/>
                    <a:pt x="9163" y="19850"/>
                  </a:cubicBezTo>
                  <a:cubicBezTo>
                    <a:pt x="4753" y="18571"/>
                    <a:pt x="1139" y="11838"/>
                    <a:pt x="0" y="2776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6"/>
            <p:cNvSpPr>
              <a:spLocks/>
            </p:cNvSpPr>
            <p:nvPr/>
          </p:nvSpPr>
          <p:spPr bwMode="auto">
            <a:xfrm>
              <a:off x="1739" y="2207"/>
              <a:ext cx="19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Request encrypted with session key</a:t>
              </a:r>
            </a:p>
          </p:txBody>
        </p:sp>
        <p:sp>
          <p:nvSpPr>
            <p:cNvPr id="54" name="Rectangle 57"/>
            <p:cNvSpPr>
              <a:spLocks/>
            </p:cNvSpPr>
            <p:nvPr/>
          </p:nvSpPr>
          <p:spPr bwMode="auto">
            <a:xfrm>
              <a:off x="1827" y="2442"/>
              <a:ext cx="1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Reply encrypted with session key  </a:t>
              </a:r>
            </a:p>
          </p:txBody>
        </p:sp>
        <p:sp>
          <p:nvSpPr>
            <p:cNvPr id="55" name="Rectangle 58"/>
            <p:cNvSpPr>
              <a:spLocks/>
            </p:cNvSpPr>
            <p:nvPr/>
          </p:nvSpPr>
          <p:spPr bwMode="auto">
            <a:xfrm>
              <a:off x="4100" y="2036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</a:t>
              </a:r>
            </a:p>
          </p:txBody>
        </p:sp>
        <p:sp>
          <p:nvSpPr>
            <p:cNvPr id="56" name="Rectangle 59"/>
            <p:cNvSpPr>
              <a:spLocks/>
            </p:cNvSpPr>
            <p:nvPr/>
          </p:nvSpPr>
          <p:spPr bwMode="auto">
            <a:xfrm>
              <a:off x="4071" y="2154"/>
              <a:ext cx="4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function</a:t>
              </a:r>
            </a:p>
          </p:txBody>
        </p:sp>
        <p:grpSp>
          <p:nvGrpSpPr>
            <p:cNvPr id="57" name="Group 60"/>
            <p:cNvGrpSpPr>
              <a:grpSpLocks/>
            </p:cNvGrpSpPr>
            <p:nvPr/>
          </p:nvGrpSpPr>
          <p:grpSpPr bwMode="auto">
            <a:xfrm>
              <a:off x="4060" y="2318"/>
              <a:ext cx="89" cy="81"/>
              <a:chOff x="0" y="0"/>
              <a:chExt cx="88" cy="81"/>
            </a:xfrm>
          </p:grpSpPr>
          <p:sp>
            <p:nvSpPr>
              <p:cNvPr id="98" name="Freeform 61"/>
              <p:cNvSpPr>
                <a:spLocks/>
              </p:cNvSpPr>
              <p:nvPr/>
            </p:nvSpPr>
            <p:spPr bwMode="auto">
              <a:xfrm>
                <a:off x="36" y="34"/>
                <a:ext cx="52" cy="47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457" y="9775"/>
                      <a:pt x="9706" y="1752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9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8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19"/>
                    </a:moveTo>
                    <a:cubicBezTo>
                      <a:pt x="19184" y="14822"/>
                      <a:pt x="14664" y="19265"/>
                      <a:pt x="9003" y="21600"/>
                    </a:cubicBezTo>
                    <a:lnTo>
                      <a:pt x="0" y="0"/>
                    </a:lnTo>
                    <a:close/>
                    <a:moveTo>
                      <a:pt x="21600" y="9219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8" name="Freeform 63"/>
            <p:cNvSpPr>
              <a:spLocks/>
            </p:cNvSpPr>
            <p:nvPr/>
          </p:nvSpPr>
          <p:spPr bwMode="auto">
            <a:xfrm>
              <a:off x="4023" y="1921"/>
              <a:ext cx="515" cy="529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33 w 21578"/>
                <a:gd name="T13" fmla="+- 0 18395 22"/>
                <a:gd name="T14" fmla="*/ 18395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8" y="21545"/>
                    <a:pt x="5149" y="20400"/>
                    <a:pt x="3133" y="18373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59" name="Group 64"/>
            <p:cNvGrpSpPr>
              <a:grpSpLocks/>
            </p:cNvGrpSpPr>
            <p:nvPr/>
          </p:nvGrpSpPr>
          <p:grpSpPr bwMode="auto">
            <a:xfrm>
              <a:off x="3236" y="803"/>
              <a:ext cx="88" cy="88"/>
              <a:chOff x="0" y="0"/>
              <a:chExt cx="88" cy="88"/>
            </a:xfrm>
          </p:grpSpPr>
          <p:sp>
            <p:nvSpPr>
              <p:cNvPr id="96" name="Freeform 65"/>
              <p:cNvSpPr>
                <a:spLocks/>
              </p:cNvSpPr>
              <p:nvPr/>
            </p:nvSpPr>
            <p:spPr bwMode="auto">
              <a:xfrm>
                <a:off x="36" y="36"/>
                <a:ext cx="52" cy="52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516" y="9757"/>
                      <a:pt x="9757" y="1751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7" name="AutoShape 66"/>
              <p:cNvSpPr>
                <a:spLocks/>
              </p:cNvSpPr>
              <p:nvPr/>
            </p:nvSpPr>
            <p:spPr bwMode="auto">
              <a:xfrm>
                <a:off x="0" y="0"/>
                <a:ext cx="88" cy="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042"/>
                    </a:moveTo>
                    <a:cubicBezTo>
                      <a:pt x="19225" y="14714"/>
                      <a:pt x="14714" y="19225"/>
                      <a:pt x="9042" y="21600"/>
                    </a:cubicBezTo>
                    <a:lnTo>
                      <a:pt x="0" y="0"/>
                    </a:lnTo>
                    <a:close/>
                    <a:moveTo>
                      <a:pt x="21600" y="904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3230" y="404"/>
              <a:ext cx="548" cy="562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20 w 21578"/>
                <a:gd name="T13" fmla="+- 0 18381 22"/>
                <a:gd name="T14" fmla="*/ 18381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1" y="21545"/>
                    <a:pt x="5137" y="20395"/>
                    <a:pt x="3120" y="18359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1" name="Group 68"/>
            <p:cNvGrpSpPr>
              <a:grpSpLocks/>
            </p:cNvGrpSpPr>
            <p:nvPr/>
          </p:nvGrpSpPr>
          <p:grpSpPr bwMode="auto">
            <a:xfrm>
              <a:off x="1622" y="827"/>
              <a:ext cx="88" cy="88"/>
              <a:chOff x="0" y="0"/>
              <a:chExt cx="88" cy="88"/>
            </a:xfrm>
          </p:grpSpPr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36" y="36"/>
                <a:ext cx="52" cy="52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516" y="9757"/>
                      <a:pt x="9757" y="1751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5" name="AutoShape 70"/>
              <p:cNvSpPr>
                <a:spLocks/>
              </p:cNvSpPr>
              <p:nvPr/>
            </p:nvSpPr>
            <p:spPr bwMode="auto">
              <a:xfrm>
                <a:off x="0" y="0"/>
                <a:ext cx="88" cy="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042"/>
                    </a:moveTo>
                    <a:cubicBezTo>
                      <a:pt x="19225" y="14714"/>
                      <a:pt x="14714" y="19225"/>
                      <a:pt x="9042" y="21600"/>
                    </a:cubicBezTo>
                    <a:lnTo>
                      <a:pt x="0" y="0"/>
                    </a:lnTo>
                    <a:close/>
                    <a:moveTo>
                      <a:pt x="21600" y="904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2" name="Freeform 71"/>
            <p:cNvSpPr>
              <a:spLocks/>
            </p:cNvSpPr>
            <p:nvPr/>
          </p:nvSpPr>
          <p:spPr bwMode="auto">
            <a:xfrm>
              <a:off x="1598" y="436"/>
              <a:ext cx="501" cy="530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35 w 21578"/>
                <a:gd name="T13" fmla="+- 0 18396 22"/>
                <a:gd name="T14" fmla="*/ 18396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9" y="21545"/>
                    <a:pt x="5150" y="20401"/>
                    <a:pt x="3135" y="18374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3" name="Group 72"/>
            <p:cNvGrpSpPr>
              <a:grpSpLocks/>
            </p:cNvGrpSpPr>
            <p:nvPr/>
          </p:nvGrpSpPr>
          <p:grpSpPr bwMode="auto">
            <a:xfrm>
              <a:off x="1393" y="705"/>
              <a:ext cx="118" cy="79"/>
              <a:chOff x="0" y="0"/>
              <a:chExt cx="118" cy="78"/>
            </a:xfrm>
          </p:grpSpPr>
          <p:sp>
            <p:nvSpPr>
              <p:cNvPr id="92" name="Freeform 73"/>
              <p:cNvSpPr>
                <a:spLocks/>
              </p:cNvSpPr>
              <p:nvPr/>
            </p:nvSpPr>
            <p:spPr bwMode="auto">
              <a:xfrm>
                <a:off x="0" y="0"/>
                <a:ext cx="12" cy="78"/>
              </a:xfrm>
              <a:custGeom>
                <a:avLst/>
                <a:gdLst>
                  <a:gd name="T0" fmla="+- 0 21600 4183"/>
                  <a:gd name="T1" fmla="*/ T0 w 17417"/>
                  <a:gd name="T2" fmla="*/ 21600 h 21600"/>
                  <a:gd name="T3" fmla="+- 0 7829 4183"/>
                  <a:gd name="T4" fmla="*/ T3 w 17417"/>
                  <a:gd name="T5" fmla="*/ 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</a:cxnLst>
                <a:rect l="0" t="0" r="r" b="b"/>
                <a:pathLst>
                  <a:path w="17417" h="21600">
                    <a:moveTo>
                      <a:pt x="17417" y="21600"/>
                    </a:moveTo>
                    <a:cubicBezTo>
                      <a:pt x="682" y="14938"/>
                      <a:pt x="-4183" y="7307"/>
                      <a:pt x="3646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3" name="AutoShape 74"/>
              <p:cNvSpPr>
                <a:spLocks/>
              </p:cNvSpPr>
              <p:nvPr/>
            </p:nvSpPr>
            <p:spPr bwMode="auto">
              <a:xfrm>
                <a:off x="0" y="0"/>
                <a:ext cx="118" cy="78"/>
              </a:xfrm>
              <a:custGeom>
                <a:avLst/>
                <a:gdLst/>
                <a:ahLst/>
                <a:cxnLst/>
                <a:rect l="0" t="0" r="r" b="b"/>
                <a:pathLst>
                  <a:path w="21049" h="21600">
                    <a:moveTo>
                      <a:pt x="2295" y="21600"/>
                    </a:moveTo>
                    <a:cubicBezTo>
                      <a:pt x="90" y="14938"/>
                      <a:pt x="-551" y="7307"/>
                      <a:pt x="480" y="0"/>
                    </a:cubicBezTo>
                    <a:lnTo>
                      <a:pt x="21049" y="6884"/>
                    </a:lnTo>
                    <a:close/>
                    <a:moveTo>
                      <a:pt x="2295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4" name="Freeform 75"/>
            <p:cNvSpPr>
              <a:spLocks/>
            </p:cNvSpPr>
            <p:nvPr/>
          </p:nvSpPr>
          <p:spPr bwMode="auto">
            <a:xfrm>
              <a:off x="894" y="739"/>
              <a:ext cx="537" cy="851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4" y="10725"/>
                    <a:pt x="9223" y="1517"/>
                    <a:pt x="21600" y="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5" name="Group 76"/>
            <p:cNvGrpSpPr>
              <a:grpSpLocks/>
            </p:cNvGrpSpPr>
            <p:nvPr/>
          </p:nvGrpSpPr>
          <p:grpSpPr bwMode="auto">
            <a:xfrm>
              <a:off x="1012" y="1564"/>
              <a:ext cx="118" cy="86"/>
              <a:chOff x="0" y="0"/>
              <a:chExt cx="118" cy="85"/>
            </a:xfrm>
          </p:grpSpPr>
          <p:sp>
            <p:nvSpPr>
              <p:cNvPr id="90" name="Freeform 77"/>
              <p:cNvSpPr>
                <a:spLocks/>
              </p:cNvSpPr>
              <p:nvPr/>
            </p:nvSpPr>
            <p:spPr bwMode="auto">
              <a:xfrm>
                <a:off x="106" y="0"/>
                <a:ext cx="12" cy="85"/>
              </a:xfrm>
              <a:custGeom>
                <a:avLst/>
                <a:gdLst>
                  <a:gd name="T0" fmla="*/ 0 w 17009"/>
                  <a:gd name="T1" fmla="*/ 0 h 21600"/>
                  <a:gd name="T2" fmla="*/ 11930 w 17009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009" h="21600">
                    <a:moveTo>
                      <a:pt x="0" y="0"/>
                    </a:moveTo>
                    <a:cubicBezTo>
                      <a:pt x="17374" y="6709"/>
                      <a:pt x="21600" y="14360"/>
                      <a:pt x="1193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1" name="AutoShape 78"/>
              <p:cNvSpPr>
                <a:spLocks/>
              </p:cNvSpPr>
              <p:nvPr/>
            </p:nvSpPr>
            <p:spPr bwMode="auto">
              <a:xfrm>
                <a:off x="0" y="0"/>
                <a:ext cx="118" cy="85"/>
              </a:xfrm>
              <a:custGeom>
                <a:avLst/>
                <a:gdLst/>
                <a:ahLst/>
                <a:cxnLst/>
                <a:rect l="0" t="0" r="r" b="b"/>
                <a:pathLst>
                  <a:path w="21025" h="21600">
                    <a:moveTo>
                      <a:pt x="18895" y="0"/>
                    </a:moveTo>
                    <a:cubicBezTo>
                      <a:pt x="21071" y="6709"/>
                      <a:pt x="21600" y="14360"/>
                      <a:pt x="20389" y="21600"/>
                    </a:cubicBezTo>
                    <a:lnTo>
                      <a:pt x="0" y="13877"/>
                    </a:lnTo>
                    <a:close/>
                    <a:moveTo>
                      <a:pt x="1889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6" name="Freeform 79"/>
            <p:cNvSpPr>
              <a:spLocks/>
            </p:cNvSpPr>
            <p:nvPr/>
          </p:nvSpPr>
          <p:spPr bwMode="auto">
            <a:xfrm>
              <a:off x="1105" y="833"/>
              <a:ext cx="451" cy="783"/>
            </a:xfrm>
            <a:custGeom>
              <a:avLst/>
              <a:gdLst>
                <a:gd name="T0" fmla="*/ 21584 w 21584"/>
                <a:gd name="T1" fmla="*/ 0 h 21600"/>
                <a:gd name="T2" fmla="*/ 0 w 21584"/>
                <a:gd name="T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584" h="21600">
                  <a:moveTo>
                    <a:pt x="21584" y="0"/>
                  </a:moveTo>
                  <a:cubicBezTo>
                    <a:pt x="21600" y="10654"/>
                    <a:pt x="12489" y="19771"/>
                    <a:pt x="0" y="2160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7" name="Group 80"/>
            <p:cNvGrpSpPr>
              <a:grpSpLocks/>
            </p:cNvGrpSpPr>
            <p:nvPr/>
          </p:nvGrpSpPr>
          <p:grpSpPr bwMode="auto">
            <a:xfrm>
              <a:off x="1306" y="2025"/>
              <a:ext cx="118" cy="83"/>
              <a:chOff x="0" y="0"/>
              <a:chExt cx="118" cy="82"/>
            </a:xfrm>
          </p:grpSpPr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110" y="0"/>
                <a:ext cx="8" cy="82"/>
              </a:xfrm>
              <a:custGeom>
                <a:avLst/>
                <a:gdLst>
                  <a:gd name="T0" fmla="*/ 0 w 16197"/>
                  <a:gd name="T1" fmla="*/ 0 h 21600"/>
                  <a:gd name="T2" fmla="*/ 1407 w 16197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197" h="21600">
                    <a:moveTo>
                      <a:pt x="0" y="0"/>
                    </a:moveTo>
                    <a:cubicBezTo>
                      <a:pt x="21101" y="6948"/>
                      <a:pt x="21600" y="14610"/>
                      <a:pt x="1407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9" name="AutoShape 82"/>
              <p:cNvSpPr>
                <a:spLocks/>
              </p:cNvSpPr>
              <p:nvPr/>
            </p:nvSpPr>
            <p:spPr bwMode="auto">
              <a:xfrm>
                <a:off x="0" y="0"/>
                <a:ext cx="118" cy="82"/>
              </a:xfrm>
              <a:custGeom>
                <a:avLst/>
                <a:gdLst/>
                <a:ahLst/>
                <a:cxnLst/>
                <a:rect l="0" t="0" r="r" b="b"/>
                <a:pathLst>
                  <a:path w="21141" h="21600">
                    <a:moveTo>
                      <a:pt x="19765" y="0"/>
                    </a:moveTo>
                    <a:cubicBezTo>
                      <a:pt x="21558" y="6948"/>
                      <a:pt x="21600" y="14610"/>
                      <a:pt x="19884" y="21600"/>
                    </a:cubicBezTo>
                    <a:lnTo>
                      <a:pt x="0" y="11038"/>
                    </a:lnTo>
                    <a:close/>
                    <a:moveTo>
                      <a:pt x="1976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1358" y="841"/>
              <a:ext cx="1888" cy="1226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21600" y="11648"/>
                    <a:pt x="12047" y="21200"/>
                    <a:pt x="0" y="2160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9" name="Group 84"/>
            <p:cNvGrpSpPr>
              <a:grpSpLocks/>
            </p:cNvGrpSpPr>
            <p:nvPr/>
          </p:nvGrpSpPr>
          <p:grpSpPr bwMode="auto">
            <a:xfrm>
              <a:off x="3098" y="734"/>
              <a:ext cx="125" cy="80"/>
              <a:chOff x="0" y="0"/>
              <a:chExt cx="125" cy="79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0" y="0"/>
                <a:ext cx="7" cy="79"/>
              </a:xfrm>
              <a:custGeom>
                <a:avLst/>
                <a:gdLst>
                  <a:gd name="T0" fmla="+- 0 20148 5402"/>
                  <a:gd name="T1" fmla="*/ T0 w 16198"/>
                  <a:gd name="T2" fmla="*/ 21600 h 21600"/>
                  <a:gd name="T3" fmla="+- 0 21600 5402"/>
                  <a:gd name="T4" fmla="*/ T3 w 16198"/>
                  <a:gd name="T5" fmla="*/ 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</a:cxnLst>
                <a:rect l="0" t="0" r="r" b="b"/>
                <a:pathLst>
                  <a:path w="16198" h="21600">
                    <a:moveTo>
                      <a:pt x="14746" y="21600"/>
                    </a:moveTo>
                    <a:cubicBezTo>
                      <a:pt x="-5402" y="14593"/>
                      <a:pt x="-4889" y="6967"/>
                      <a:pt x="16198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7" name="AutoShape 86"/>
              <p:cNvSpPr>
                <a:spLocks/>
              </p:cNvSpPr>
              <p:nvPr/>
            </p:nvSpPr>
            <p:spPr bwMode="auto">
              <a:xfrm>
                <a:off x="0" y="0"/>
                <a:ext cx="125" cy="79"/>
              </a:xfrm>
              <a:custGeom>
                <a:avLst/>
                <a:gdLst/>
                <a:ahLst/>
                <a:cxnLst/>
                <a:rect l="0" t="0" r="r" b="b"/>
                <a:pathLst>
                  <a:path w="21175" h="21600">
                    <a:moveTo>
                      <a:pt x="1161" y="21600"/>
                    </a:moveTo>
                    <a:cubicBezTo>
                      <a:pt x="-425" y="14593"/>
                      <a:pt x="-385" y="6967"/>
                      <a:pt x="1275" y="0"/>
                    </a:cubicBezTo>
                    <a:lnTo>
                      <a:pt x="21175" y="11046"/>
                    </a:lnTo>
                    <a:close/>
                    <a:moveTo>
                      <a:pt x="1161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70" name="Freeform 87"/>
            <p:cNvSpPr>
              <a:spLocks/>
            </p:cNvSpPr>
            <p:nvPr/>
          </p:nvSpPr>
          <p:spPr bwMode="auto">
            <a:xfrm>
              <a:off x="1305" y="775"/>
              <a:ext cx="1852" cy="1227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9953"/>
                    <a:pt x="9552" y="401"/>
                    <a:pt x="21600" y="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Line 88"/>
            <p:cNvSpPr>
              <a:spLocks noChangeShapeType="1"/>
            </p:cNvSpPr>
            <p:nvPr/>
          </p:nvSpPr>
          <p:spPr bwMode="auto">
            <a:xfrm rot="10800000">
              <a:off x="688" y="1069"/>
              <a:ext cx="720" cy="22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Line 89"/>
            <p:cNvSpPr>
              <a:spLocks noChangeShapeType="1"/>
            </p:cNvSpPr>
            <p:nvPr/>
          </p:nvSpPr>
          <p:spPr bwMode="auto">
            <a:xfrm flipH="1">
              <a:off x="2393" y="1759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90"/>
            <p:cNvSpPr>
              <a:spLocks/>
            </p:cNvSpPr>
            <p:nvPr/>
          </p:nvSpPr>
          <p:spPr bwMode="auto">
            <a:xfrm>
              <a:off x="2731" y="2097"/>
              <a:ext cx="73" cy="74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91"/>
            <p:cNvSpPr>
              <a:spLocks/>
            </p:cNvSpPr>
            <p:nvPr/>
          </p:nvSpPr>
          <p:spPr bwMode="auto">
            <a:xfrm>
              <a:off x="2525" y="1730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Line 92"/>
            <p:cNvSpPr>
              <a:spLocks noChangeShapeType="1"/>
            </p:cNvSpPr>
            <p:nvPr/>
          </p:nvSpPr>
          <p:spPr bwMode="auto">
            <a:xfrm>
              <a:off x="1541" y="1465"/>
              <a:ext cx="23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93"/>
            <p:cNvSpPr>
              <a:spLocks/>
            </p:cNvSpPr>
            <p:nvPr/>
          </p:nvSpPr>
          <p:spPr bwMode="auto">
            <a:xfrm>
              <a:off x="1482" y="1436"/>
              <a:ext cx="73" cy="74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94"/>
            <p:cNvSpPr>
              <a:spLocks/>
            </p:cNvSpPr>
            <p:nvPr/>
          </p:nvSpPr>
          <p:spPr bwMode="auto">
            <a:xfrm>
              <a:off x="982" y="1025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95"/>
            <p:cNvSpPr>
              <a:spLocks/>
            </p:cNvSpPr>
            <p:nvPr/>
          </p:nvSpPr>
          <p:spPr bwMode="auto">
            <a:xfrm>
              <a:off x="1408" y="1260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Rectangle 96"/>
            <p:cNvSpPr>
              <a:spLocks/>
            </p:cNvSpPr>
            <p:nvPr/>
          </p:nvSpPr>
          <p:spPr bwMode="auto">
            <a:xfrm>
              <a:off x="1810" y="128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B</a:t>
              </a:r>
            </a:p>
          </p:txBody>
        </p:sp>
        <p:sp>
          <p:nvSpPr>
            <p:cNvPr id="80" name="Rectangle 97"/>
            <p:cNvSpPr>
              <a:spLocks/>
            </p:cNvSpPr>
            <p:nvPr/>
          </p:nvSpPr>
          <p:spPr bwMode="auto">
            <a:xfrm>
              <a:off x="261" y="444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A</a:t>
              </a:r>
            </a:p>
          </p:txBody>
        </p:sp>
        <p:sp>
          <p:nvSpPr>
            <p:cNvPr id="81" name="Rectangle 98"/>
            <p:cNvSpPr>
              <a:spLocks/>
            </p:cNvSpPr>
            <p:nvPr/>
          </p:nvSpPr>
          <p:spPr bwMode="auto">
            <a:xfrm>
              <a:off x="2949" y="1693"/>
              <a:ext cx="3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C</a:t>
              </a:r>
            </a:p>
          </p:txBody>
        </p:sp>
        <p:sp>
          <p:nvSpPr>
            <p:cNvPr id="82" name="Rectangle 99"/>
            <p:cNvSpPr>
              <a:spLocks/>
            </p:cNvSpPr>
            <p:nvPr/>
          </p:nvSpPr>
          <p:spPr bwMode="auto">
            <a:xfrm>
              <a:off x="107" y="219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</a:t>
              </a:r>
            </a:p>
          </p:txBody>
        </p:sp>
        <p:sp>
          <p:nvSpPr>
            <p:cNvPr id="83" name="Rectangle 100"/>
            <p:cNvSpPr>
              <a:spLocks/>
            </p:cNvSpPr>
            <p:nvPr/>
          </p:nvSpPr>
          <p:spPr bwMode="auto">
            <a:xfrm>
              <a:off x="5108" y="222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84" name="Oval 101"/>
            <p:cNvSpPr>
              <a:spLocks/>
            </p:cNvSpPr>
            <p:nvPr/>
          </p:nvSpPr>
          <p:spPr bwMode="auto">
            <a:xfrm>
              <a:off x="909" y="2520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Oval 102"/>
            <p:cNvSpPr>
              <a:spLocks/>
            </p:cNvSpPr>
            <p:nvPr/>
          </p:nvSpPr>
          <p:spPr bwMode="auto">
            <a:xfrm>
              <a:off x="906" y="2638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29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Digital certificates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Binds a public key to its owner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Establishes a chain of trust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TLS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Provides an application-transparent way of secure communication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Uses digital certificates to verify the origin identity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Authentication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Needham-Schroeder &amp; Kerberos</a:t>
            </a:r>
          </a:p>
          <a:p>
            <a:pPr lvl="1"/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Jennifer Rexford (Princeton) and Michael Freedman (Princeton).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Signer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compute H = RSA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(SHA1(M))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&amp; send &lt;M, H&gt;</a:t>
            </a:r>
          </a:p>
          <a:p>
            <a:pPr lvl="1"/>
            <a:r>
              <a:rPr lang="en-US" dirty="0"/>
              <a:t>Verifier: </a:t>
            </a:r>
            <a:r>
              <a:rPr lang="en-US" dirty="0">
                <a:solidFill>
                  <a:srgbClr val="0000FF"/>
                </a:solidFill>
              </a:rPr>
              <a:t>compute H’ = </a:t>
            </a:r>
            <a:r>
              <a:rPr lang="en-US" dirty="0">
                <a:solidFill>
                  <a:srgbClr val="0000FF"/>
                </a:solidFill>
              </a:rPr>
              <a:t>SHA1(RSA</a:t>
            </a:r>
            <a:r>
              <a:rPr lang="en-US" baseline="-25000" dirty="0" smtClean="0">
                <a:solidFill>
                  <a:srgbClr val="0000FF"/>
                </a:solidFill>
              </a:rPr>
              <a:t>K</a:t>
            </a:r>
            <a:r>
              <a:rPr lang="en-US" baseline="-25000" dirty="0">
                <a:solidFill>
                  <a:srgbClr val="0000FF"/>
                </a:solidFill>
              </a:rPr>
              <a:t>’</a:t>
            </a:r>
            <a:r>
              <a:rPr lang="en-US" dirty="0" smtClean="0">
                <a:solidFill>
                  <a:srgbClr val="0000FF"/>
                </a:solidFill>
              </a:rPr>
              <a:t>(H)</a:t>
            </a:r>
            <a:r>
              <a:rPr lang="en-US" dirty="0">
                <a:solidFill>
                  <a:srgbClr val="0000FF"/>
                </a:solidFill>
              </a:rPr>
              <a:t>) &amp; verify H == H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</a:p>
          <a:p>
            <a:r>
              <a:rPr lang="en-US" dirty="0" smtClean="0"/>
              <a:t>Not just integrity, but also authenticity</a:t>
            </a:r>
          </a:p>
          <a:p>
            <a:r>
              <a:rPr lang="en-US" dirty="0" smtClean="0"/>
              <a:t>Some hash functions might do: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(M + N) == h(h(M) +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4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Heard of </a:t>
            </a:r>
            <a:r>
              <a:rPr lang="en-US" dirty="0" err="1" smtClean="0"/>
              <a:t>Firesheep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Firesheep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Firefox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sniffer to intercept unencrypted cookies from certain websites (such as Facebook and Twitter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user to </a:t>
            </a:r>
            <a:r>
              <a:rPr lang="en-US" dirty="0" smtClean="0"/>
              <a:t>take </a:t>
            </a:r>
            <a:r>
              <a:rPr lang="en-US" dirty="0"/>
              <a:t>on the log-in credentials of </a:t>
            </a:r>
            <a:r>
              <a:rPr lang="en-US" dirty="0" smtClean="0"/>
              <a:t>the victim</a:t>
            </a:r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Encrypt your traffic!</a:t>
            </a:r>
          </a:p>
          <a:p>
            <a:pPr lvl="1"/>
            <a:r>
              <a:rPr lang="en-US" dirty="0" smtClean="0"/>
              <a:t>This is before </a:t>
            </a:r>
            <a:r>
              <a:rPr lang="en-US" dirty="0" err="1" smtClean="0"/>
              <a:t>facebook</a:t>
            </a:r>
            <a:r>
              <a:rPr lang="en-US" dirty="0" smtClean="0"/>
              <a:t> started using https, but now </a:t>
            </a:r>
            <a:r>
              <a:rPr lang="en-US" dirty="0" err="1" smtClean="0"/>
              <a:t>facebook</a:t>
            </a:r>
            <a:r>
              <a:rPr lang="en-US" dirty="0" smtClean="0"/>
              <a:t> uses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“Securing”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</a:p>
          <a:p>
            <a:pPr lvl="1"/>
            <a:r>
              <a:rPr lang="en-US" dirty="0">
                <a:ea typeface="ＭＳ Ｐゴシック" charset="0"/>
              </a:rPr>
              <a:t>Eavesdropper listening on conversation (confidentiality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ea typeface="ＭＳ Ｐゴシック" charset="0"/>
              </a:rPr>
              <a:t>Man-in-the-middle modifying content (integrity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ea typeface="ＭＳ Ｐゴシック" charset="0"/>
              </a:rPr>
              <a:t>Adversary impersonating desired website (authentication, and confidentiality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r>
              <a:rPr lang="en-US" dirty="0" smtClean="0">
                <a:ea typeface="ＭＳ Ｐゴシック" charset="0"/>
              </a:rPr>
              <a:t>Enter HTTP-S</a:t>
            </a:r>
          </a:p>
          <a:p>
            <a:pPr lvl="1"/>
            <a:r>
              <a:rPr lang="en-US" dirty="0">
                <a:ea typeface="ＭＳ Ｐゴシック" charset="0"/>
              </a:rPr>
              <a:t>HTTP sits on top of secure </a:t>
            </a:r>
            <a:r>
              <a:rPr lang="en-US" dirty="0" smtClean="0">
                <a:ea typeface="ＭＳ Ｐゴシック" charset="0"/>
              </a:rPr>
              <a:t>channels</a:t>
            </a:r>
          </a:p>
          <a:p>
            <a:pPr lvl="1"/>
            <a:r>
              <a:rPr lang="en-US" dirty="0">
                <a:ea typeface="ＭＳ Ｐゴシック" charset="0"/>
              </a:rPr>
              <a:t>All (HTTP) bytes written to secure channel are encrypted and </a:t>
            </a:r>
            <a:r>
              <a:rPr lang="en-US" dirty="0" smtClean="0">
                <a:ea typeface="ＭＳ Ｐゴシック" charset="0"/>
              </a:rPr>
              <a:t>authenticated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4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wrong with this?</a:t>
            </a:r>
          </a:p>
          <a:p>
            <a:pPr lvl="1"/>
            <a:r>
              <a:rPr lang="en-US" dirty="0" smtClean="0"/>
              <a:t>How do you know you’re actually talking to </a:t>
            </a:r>
            <a:r>
              <a:rPr lang="en-US" dirty="0" err="1" smtClean="0"/>
              <a:t>facebook</a:t>
            </a:r>
            <a:r>
              <a:rPr lang="en-US" dirty="0" smtClean="0"/>
              <a:t> and f-pub belongs to </a:t>
            </a:r>
            <a:r>
              <a:rPr lang="en-US" dirty="0" err="1" smtClean="0"/>
              <a:t>facebook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1600200" cy="1600200"/>
          </a:xfrm>
          <a:prstGeom prst="rect">
            <a:avLst/>
          </a:prstGeom>
        </p:spPr>
      </p:pic>
      <p:pic>
        <p:nvPicPr>
          <p:cNvPr id="7" name="Picture 6" descr="faceboo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14600"/>
            <a:ext cx="1600200" cy="1600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2514600" y="23622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5908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Hey, I want to be more secure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514600" y="32766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90800" y="2568714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Sure, use this public key and encrypt your traffic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Key: f-pub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590800" y="40386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Dot"/>
            <a:round/>
            <a:headEnd type="arrow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743200" y="41148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(encrypted communication)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48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digital certificate</a:t>
            </a:r>
            <a:r>
              <a:rPr lang="en-US" dirty="0">
                <a:ea typeface="ＭＳ Ｐゴシック" charset="0"/>
                <a:cs typeface="ＭＳ Ｐゴシック" charset="0"/>
              </a:rPr>
              <a:t> is a statement signed by a third party principal, and can be reused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e.g., </a:t>
            </a:r>
            <a:r>
              <a:rPr lang="en-US" dirty="0" err="1">
                <a:ea typeface="ＭＳ Ｐゴシック" charset="0"/>
              </a:rPr>
              <a:t>Verisign</a:t>
            </a:r>
            <a:r>
              <a:rPr lang="en-US" dirty="0">
                <a:ea typeface="ＭＳ Ｐゴシック" charset="0"/>
              </a:rPr>
              <a:t> Certification Authority (CA)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be useful, certificates must have: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A standard format, for construction and interpretation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A protocol for constructing </a:t>
            </a:r>
            <a:r>
              <a:rPr lang="en-US" u="sng" dirty="0">
                <a:ea typeface="ＭＳ Ｐゴシック" charset="0"/>
              </a:rPr>
              <a:t>chains</a:t>
            </a:r>
            <a:r>
              <a:rPr lang="en-US" dirty="0">
                <a:ea typeface="ＭＳ Ｐゴシック" charset="0"/>
              </a:rPr>
              <a:t> of certificates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A trusted authority at the end of the </a:t>
            </a:r>
            <a:r>
              <a:rPr lang="en-US" dirty="0" smtClean="0">
                <a:ea typeface="ＭＳ Ｐゴシック" charset="0"/>
              </a:rPr>
              <a:t>chain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Example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When </a:t>
            </a:r>
            <a:r>
              <a:rPr lang="en-US" dirty="0" err="1" smtClean="0">
                <a:ea typeface="ＭＳ Ｐゴシック" charset="0"/>
              </a:rPr>
              <a:t>facebook</a:t>
            </a:r>
            <a:r>
              <a:rPr lang="en-US" dirty="0" smtClean="0">
                <a:ea typeface="ＭＳ Ｐゴシック" charset="0"/>
              </a:rPr>
              <a:t> sends you the public key, it also sends a certificate for the public key signed by </a:t>
            </a:r>
            <a:r>
              <a:rPr lang="en-US" dirty="0" err="1" smtClean="0">
                <a:ea typeface="ＭＳ Ｐゴシック" charset="0"/>
              </a:rPr>
              <a:t>Verisign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You pre-store </a:t>
            </a:r>
            <a:r>
              <a:rPr lang="en-US" dirty="0" err="1" smtClean="0">
                <a:ea typeface="ＭＳ Ｐゴシック" charset="0"/>
              </a:rPr>
              <a:t>Verisign’s</a:t>
            </a:r>
            <a:r>
              <a:rPr lang="en-US" dirty="0" smtClean="0">
                <a:ea typeface="ＭＳ Ｐゴシック" charset="0"/>
              </a:rPr>
              <a:t> public keys &amp; certificates (self-signed by </a:t>
            </a:r>
            <a:r>
              <a:rPr lang="en-US" dirty="0" err="1" smtClean="0">
                <a:ea typeface="ＭＳ Ｐゴシック" charset="0"/>
              </a:rPr>
              <a:t>Verisign</a:t>
            </a:r>
            <a:r>
              <a:rPr lang="en-US" dirty="0" smtClean="0">
                <a:ea typeface="ＭＳ Ｐゴシック" charset="0"/>
              </a:rPr>
              <a:t>), i.e., you have already established trust with </a:t>
            </a:r>
            <a:r>
              <a:rPr lang="en-US" dirty="0" err="1" smtClean="0">
                <a:ea typeface="ＭＳ Ｐゴシック" charset="0"/>
              </a:rPr>
              <a:t>Verisign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 err="1" smtClean="0">
                <a:ea typeface="ＭＳ Ｐゴシック" charset="0"/>
              </a:rPr>
              <a:t>Verisign’s</a:t>
            </a:r>
            <a:r>
              <a:rPr lang="en-US" dirty="0" smtClean="0">
                <a:ea typeface="ＭＳ Ｐゴシック" charset="0"/>
              </a:rPr>
              <a:t> public key to verify </a:t>
            </a:r>
            <a:r>
              <a:rPr lang="en-US" dirty="0" err="1" smtClean="0">
                <a:ea typeface="ＭＳ Ｐゴシック" charset="0"/>
              </a:rPr>
              <a:t>facebook</a:t>
            </a:r>
            <a:r>
              <a:rPr lang="en-US" dirty="0" smtClean="0">
                <a:ea typeface="ＭＳ Ｐゴシック" charset="0"/>
              </a:rPr>
              <a:t> certificate &amp; public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2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My Mac…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4-20 at 12.5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232169" cy="5486400"/>
          </a:xfrm>
          <a:prstGeom prst="rect">
            <a:avLst/>
          </a:prstGeom>
        </p:spPr>
      </p:pic>
      <p:pic>
        <p:nvPicPr>
          <p:cNvPr id="7" name="Picture 6" descr="Screen Shot 2012-04-20 at 12.5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2591028" cy="5486400"/>
          </a:xfrm>
          <a:prstGeom prst="rect">
            <a:avLst/>
          </a:prstGeom>
        </p:spPr>
      </p:pic>
      <p:pic>
        <p:nvPicPr>
          <p:cNvPr id="8" name="Picture 7" descr="Screen Shot 2012-04-20 at 12.50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2879329" cy="5486400"/>
          </a:xfrm>
          <a:prstGeom prst="rect">
            <a:avLst/>
          </a:prstGeom>
        </p:spPr>
      </p:pic>
      <p:pic>
        <p:nvPicPr>
          <p:cNvPr id="9" name="Picture 8" descr="Screen Shot 2012-04-20 at 12.50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45" y="1066800"/>
            <a:ext cx="2459255" cy="5562600"/>
          </a:xfrm>
          <a:prstGeom prst="rect">
            <a:avLst/>
          </a:prstGeom>
        </p:spPr>
      </p:pic>
      <p:pic>
        <p:nvPicPr>
          <p:cNvPr id="10" name="Picture 9" descr="Screen Shot 2012-04-20 at 12.51.1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93698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widely used standard format for certificates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Subject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istinguished Name, </a:t>
            </a:r>
            <a:r>
              <a:rPr lang="en-US" dirty="0"/>
              <a:t>P</a:t>
            </a:r>
            <a:r>
              <a:rPr lang="en-US" dirty="0" smtClean="0"/>
              <a:t>ublic Key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Issuer</a:t>
            </a:r>
            <a:r>
              <a:rPr lang="en-US" dirty="0" smtClean="0"/>
              <a:t>: Distinguished </a:t>
            </a:r>
            <a:r>
              <a:rPr lang="en-US" dirty="0"/>
              <a:t>N</a:t>
            </a:r>
            <a:r>
              <a:rPr lang="en-US" dirty="0" smtClean="0"/>
              <a:t>ame, Signature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Period of validity</a:t>
            </a:r>
            <a:r>
              <a:rPr lang="en-US" dirty="0" smtClean="0"/>
              <a:t>: Not Before Date, Not After Date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Administrative information</a:t>
            </a:r>
            <a:r>
              <a:rPr lang="en-US" dirty="0" smtClean="0"/>
              <a:t>: Version, Serial Number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Extended information</a:t>
            </a:r>
          </a:p>
          <a:p>
            <a:r>
              <a:rPr lang="en-US" dirty="0" smtClean="0"/>
              <a:t>Binds a public key to the subject</a:t>
            </a:r>
          </a:p>
          <a:p>
            <a:pPr lvl="1"/>
            <a:r>
              <a:rPr lang="en-US" dirty="0" smtClean="0"/>
              <a:t>A subject: person, organization, etc.</a:t>
            </a:r>
          </a:p>
          <a:p>
            <a:r>
              <a:rPr lang="en-US" dirty="0" smtClean="0"/>
              <a:t>The binding is in the signature issued by an issuer.</a:t>
            </a:r>
          </a:p>
          <a:p>
            <a:pPr lvl="1"/>
            <a:r>
              <a:rPr lang="en-US" dirty="0" smtClean="0"/>
              <a:t>You need to either trust the issuer directly or indirectly (by establishing a </a:t>
            </a:r>
            <a:r>
              <a:rPr lang="en-US" i="1" dirty="0" smtClean="0">
                <a:solidFill>
                  <a:srgbClr val="FF0000"/>
                </a:solidFill>
              </a:rPr>
              <a:t>root of trust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4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35654</TotalTime>
  <Pages>12</Pages>
  <Words>1555</Words>
  <Application>Microsoft Macintosh PowerPoint</Application>
  <PresentationFormat>Letter Paper (8.5x11 in)</PresentationFormat>
  <Paragraphs>326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CS252-template</vt:lpstr>
      <vt:lpstr>Office Theme</vt:lpstr>
      <vt:lpstr>CSE 486/586 Distributed Systems Security --- 2</vt:lpstr>
      <vt:lpstr>Recap</vt:lpstr>
      <vt:lpstr>Recap: Digital Signatures</vt:lpstr>
      <vt:lpstr>Heard of Firesheep?</vt:lpstr>
      <vt:lpstr>“Securing” HTTP</vt:lpstr>
      <vt:lpstr>Encrypted Communication</vt:lpstr>
      <vt:lpstr>Digital Certificates</vt:lpstr>
      <vt:lpstr>On My Mac…</vt:lpstr>
      <vt:lpstr>X.509 Certificates</vt:lpstr>
      <vt:lpstr>X.509 Certificates</vt:lpstr>
      <vt:lpstr>Transport Layer Security (TLS)</vt:lpstr>
      <vt:lpstr>TLS Protocol Stack</vt:lpstr>
      <vt:lpstr>TLS Record Protocol</vt:lpstr>
      <vt:lpstr>TLS Handshake Protocol</vt:lpstr>
      <vt:lpstr>CSE 486/586 Administrivia</vt:lpstr>
      <vt:lpstr>Authentication</vt:lpstr>
      <vt:lpstr>Direct Authentication</vt:lpstr>
      <vt:lpstr>“Optimized” Direct Authentication</vt:lpstr>
      <vt:lpstr>Reflection Attack</vt:lpstr>
      <vt:lpstr>Needham-Schroeder Authentication</vt:lpstr>
      <vt:lpstr>Needham-Schroeder Authentication</vt:lpstr>
      <vt:lpstr>Nonce NA in Message 1</vt:lpstr>
      <vt:lpstr>Kerberos</vt:lpstr>
      <vt:lpstr>Kerberos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1651</cp:revision>
  <cp:lastPrinted>2012-04-23T17:24:28Z</cp:lastPrinted>
  <dcterms:created xsi:type="dcterms:W3CDTF">2012-03-21T04:48:11Z</dcterms:created>
  <dcterms:modified xsi:type="dcterms:W3CDTF">2012-05-07T18:01:04Z</dcterms:modified>
  <cp:category/>
</cp:coreProperties>
</file>